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81" r:id="rId3"/>
    <p:sldId id="302" r:id="rId4"/>
    <p:sldId id="303" r:id="rId5"/>
    <p:sldId id="288" r:id="rId6"/>
    <p:sldId id="290" r:id="rId7"/>
    <p:sldId id="291" r:id="rId8"/>
    <p:sldId id="280" r:id="rId9"/>
    <p:sldId id="294" r:id="rId10"/>
    <p:sldId id="292" r:id="rId11"/>
    <p:sldId id="29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6103C-D0CD-46A3-B07F-C69BE611264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28259A-65CF-4636-BB4E-379B58B9376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актуальных проблем развития педагогического процесса сельских образовательных организаций</a:t>
          </a:r>
          <a:endParaRPr lang="ru-RU" sz="2000" b="1" dirty="0">
            <a:solidFill>
              <a:srgbClr val="002060"/>
            </a:solidFill>
          </a:endParaRPr>
        </a:p>
      </dgm:t>
    </dgm:pt>
    <dgm:pt modelId="{F2B38257-18F2-4DA3-AC74-E92DFF5EB1C2}" type="parTrans" cxnId="{10211D84-4F1A-48BA-A70C-A2CFC0E44B2C}">
      <dgm:prSet/>
      <dgm:spPr/>
      <dgm:t>
        <a:bodyPr/>
        <a:lstStyle/>
        <a:p>
          <a:endParaRPr lang="ru-RU"/>
        </a:p>
      </dgm:t>
    </dgm:pt>
    <dgm:pt modelId="{059CC5CF-CC40-4796-A27C-8384D8C7E080}" type="sibTrans" cxnId="{10211D84-4F1A-48BA-A70C-A2CFC0E44B2C}">
      <dgm:prSet/>
      <dgm:spPr/>
      <dgm:t>
        <a:bodyPr/>
        <a:lstStyle/>
        <a:p>
          <a:endParaRPr lang="ru-RU"/>
        </a:p>
      </dgm:t>
    </dgm:pt>
    <dgm:pt modelId="{4355CCCC-6871-43D5-8A89-47B331773E4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научно-методических групп для разработки наиболее актуальных проблем</a:t>
          </a:r>
          <a:endParaRPr lang="ru-RU" sz="2000" b="1" dirty="0">
            <a:solidFill>
              <a:srgbClr val="002060"/>
            </a:solidFill>
          </a:endParaRPr>
        </a:p>
      </dgm:t>
    </dgm:pt>
    <dgm:pt modelId="{83D36D27-D29E-40ED-9D23-AA15DFCEE9C0}" type="parTrans" cxnId="{90DCCB9B-EB5A-4DA5-9500-0461DEFA406C}">
      <dgm:prSet/>
      <dgm:spPr/>
      <dgm:t>
        <a:bodyPr/>
        <a:lstStyle/>
        <a:p>
          <a:endParaRPr lang="ru-RU"/>
        </a:p>
      </dgm:t>
    </dgm:pt>
    <dgm:pt modelId="{F9849E56-E5FE-4B54-B6CF-23BC562FE5BF}" type="sibTrans" cxnId="{90DCCB9B-EB5A-4DA5-9500-0461DEFA406C}">
      <dgm:prSet/>
      <dgm:spPr/>
      <dgm:t>
        <a:bodyPr/>
        <a:lstStyle/>
        <a:p>
          <a:endParaRPr lang="ru-RU"/>
        </a:p>
      </dgm:t>
    </dgm:pt>
    <dgm:pt modelId="{25D903B2-98D6-4EBB-B67A-41345DC312A8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деятельности  общественных организаций  и движений  педагогических работников сельских образовательных организаций</a:t>
          </a:r>
          <a:endParaRPr lang="ru-RU" sz="2000" b="1" dirty="0">
            <a:solidFill>
              <a:srgbClr val="002060"/>
            </a:solidFill>
          </a:endParaRPr>
        </a:p>
      </dgm:t>
    </dgm:pt>
    <dgm:pt modelId="{8AB9C7BA-0A66-4CCA-A08B-26A02AB0C14A}" type="parTrans" cxnId="{B94B10C8-2B79-4804-AFD1-FCE578986727}">
      <dgm:prSet/>
      <dgm:spPr/>
      <dgm:t>
        <a:bodyPr/>
        <a:lstStyle/>
        <a:p>
          <a:endParaRPr lang="ru-RU"/>
        </a:p>
      </dgm:t>
    </dgm:pt>
    <dgm:pt modelId="{D26C8624-5E5F-415C-8E29-AAB0E489F289}" type="sibTrans" cxnId="{B94B10C8-2B79-4804-AFD1-FCE578986727}">
      <dgm:prSet/>
      <dgm:spPr/>
      <dgm:t>
        <a:bodyPr/>
        <a:lstStyle/>
        <a:p>
          <a:endParaRPr lang="ru-RU"/>
        </a:p>
      </dgm:t>
    </dgm:pt>
    <dgm:pt modelId="{C1B00361-453B-4F42-A5DF-662C4E40666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 пропаганда результатов инновационной деятельности, лучших педагогических практик регионов через издательскую деятельность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40E98E3D-0C76-41C7-9499-A4686ECE5AD5}" type="parTrans" cxnId="{87945098-9D01-4EEF-8062-6E164E04AF22}">
      <dgm:prSet/>
      <dgm:spPr/>
      <dgm:t>
        <a:bodyPr/>
        <a:lstStyle/>
        <a:p>
          <a:endParaRPr lang="ru-RU"/>
        </a:p>
      </dgm:t>
    </dgm:pt>
    <dgm:pt modelId="{53AA914E-ECFB-4442-9E3F-5D5A429768DB}" type="sibTrans" cxnId="{87945098-9D01-4EEF-8062-6E164E04AF22}">
      <dgm:prSet/>
      <dgm:spPr/>
      <dgm:t>
        <a:bodyPr/>
        <a:lstStyle/>
        <a:p>
          <a:endParaRPr lang="ru-RU"/>
        </a:p>
      </dgm:t>
    </dgm:pt>
    <dgm:pt modelId="{569206A6-066B-494C-B0BF-8822E3ECA53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dirty="0"/>
        </a:p>
      </dgm:t>
    </dgm:pt>
    <dgm:pt modelId="{2924228A-7579-44EC-8005-CD7C762F6D65}" type="parTrans" cxnId="{CF0153A8-5FBD-4B6A-B06E-0DCE67AB48E6}">
      <dgm:prSet/>
      <dgm:spPr/>
      <dgm:t>
        <a:bodyPr/>
        <a:lstStyle/>
        <a:p>
          <a:endParaRPr lang="ru-RU"/>
        </a:p>
      </dgm:t>
    </dgm:pt>
    <dgm:pt modelId="{7E9B5BD7-E79E-4738-A234-DF64BA55E944}" type="sibTrans" cxnId="{CF0153A8-5FBD-4B6A-B06E-0DCE67AB48E6}">
      <dgm:prSet/>
      <dgm:spPr/>
      <dgm:t>
        <a:bodyPr/>
        <a:lstStyle/>
        <a:p>
          <a:endParaRPr lang="ru-RU"/>
        </a:p>
      </dgm:t>
    </dgm:pt>
    <dgm:pt modelId="{79B482DF-9BDD-4CE1-A7E5-F3D90FCFE14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подготовка и издание научно-методической и учебно-методической литературы для сельских школ</a:t>
          </a:r>
          <a:endParaRPr lang="ru-RU" sz="2000" b="1" dirty="0">
            <a:solidFill>
              <a:srgbClr val="002060"/>
            </a:solidFill>
          </a:endParaRPr>
        </a:p>
      </dgm:t>
    </dgm:pt>
    <dgm:pt modelId="{E1196C8C-A643-4884-B9EF-301A4123300F}" type="parTrans" cxnId="{0C65FCD1-6157-4070-BAB3-FBB10762D7C5}">
      <dgm:prSet/>
      <dgm:spPr/>
      <dgm:t>
        <a:bodyPr/>
        <a:lstStyle/>
        <a:p>
          <a:endParaRPr lang="ru-RU"/>
        </a:p>
      </dgm:t>
    </dgm:pt>
    <dgm:pt modelId="{F093FA20-8B60-4B1D-BCF3-5B3CA7BD3DF3}" type="sibTrans" cxnId="{0C65FCD1-6157-4070-BAB3-FBB10762D7C5}">
      <dgm:prSet/>
      <dgm:spPr/>
      <dgm:t>
        <a:bodyPr/>
        <a:lstStyle/>
        <a:p>
          <a:endParaRPr lang="ru-RU"/>
        </a:p>
      </dgm:t>
    </dgm:pt>
    <dgm:pt modelId="{6738953A-5DB4-49C9-B2DA-D330EB87AB36}" type="pres">
      <dgm:prSet presAssocID="{5F06103C-D0CD-46A3-B07F-C69BE61126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E0D9FC-6E71-49C2-9E8E-0728633464AE}" type="pres">
      <dgm:prSet presAssocID="{5F06103C-D0CD-46A3-B07F-C69BE6112647}" presName="Name1" presStyleCnt="0"/>
      <dgm:spPr/>
    </dgm:pt>
    <dgm:pt modelId="{C3DEDEFD-20A7-4785-A9E1-86CC3AE2BFE6}" type="pres">
      <dgm:prSet presAssocID="{5F06103C-D0CD-46A3-B07F-C69BE6112647}" presName="cycle" presStyleCnt="0"/>
      <dgm:spPr/>
    </dgm:pt>
    <dgm:pt modelId="{6B116367-0BF1-4CF6-83CF-E8CA9FCA2A77}" type="pres">
      <dgm:prSet presAssocID="{5F06103C-D0CD-46A3-B07F-C69BE6112647}" presName="srcNode" presStyleLbl="node1" presStyleIdx="0" presStyleCnt="6"/>
      <dgm:spPr/>
    </dgm:pt>
    <dgm:pt modelId="{A0C0E63E-D3DE-4C32-9181-D8D2EF4BA632}" type="pres">
      <dgm:prSet presAssocID="{5F06103C-D0CD-46A3-B07F-C69BE6112647}" presName="conn" presStyleLbl="parChTrans1D2" presStyleIdx="0" presStyleCnt="1"/>
      <dgm:spPr/>
      <dgm:t>
        <a:bodyPr/>
        <a:lstStyle/>
        <a:p>
          <a:endParaRPr lang="ru-RU"/>
        </a:p>
      </dgm:t>
    </dgm:pt>
    <dgm:pt modelId="{FC1CA7F7-5C66-420A-90AF-979EBF566C05}" type="pres">
      <dgm:prSet presAssocID="{5F06103C-D0CD-46A3-B07F-C69BE6112647}" presName="extraNode" presStyleLbl="node1" presStyleIdx="0" presStyleCnt="6"/>
      <dgm:spPr/>
    </dgm:pt>
    <dgm:pt modelId="{47FB6383-1300-4668-9F48-BC0C7CC3B018}" type="pres">
      <dgm:prSet presAssocID="{5F06103C-D0CD-46A3-B07F-C69BE6112647}" presName="dstNode" presStyleLbl="node1" presStyleIdx="0" presStyleCnt="6"/>
      <dgm:spPr/>
    </dgm:pt>
    <dgm:pt modelId="{3D08729B-375E-4E15-9088-DAF1451896B3}" type="pres">
      <dgm:prSet presAssocID="{EB28259A-65CF-4636-BB4E-379B58B9376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118FC-3E26-4608-A788-0353A9AC7251}" type="pres">
      <dgm:prSet presAssocID="{EB28259A-65CF-4636-BB4E-379B58B9376C}" presName="accent_1" presStyleCnt="0"/>
      <dgm:spPr/>
    </dgm:pt>
    <dgm:pt modelId="{81DA1887-FBF0-4726-8676-0AF01C273D86}" type="pres">
      <dgm:prSet presAssocID="{EB28259A-65CF-4636-BB4E-379B58B9376C}" presName="accentRepeatNode" presStyleLbl="solidFgAcc1" presStyleIdx="0" presStyleCnt="6"/>
      <dgm:spPr/>
    </dgm:pt>
    <dgm:pt modelId="{181BB486-484D-4C0C-9CEF-DD6DA7BBCF30}" type="pres">
      <dgm:prSet presAssocID="{4355CCCC-6871-43D5-8A89-47B331773E4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0E4AE-4DB3-4B4A-85A7-781B229323DD}" type="pres">
      <dgm:prSet presAssocID="{4355CCCC-6871-43D5-8A89-47B331773E4D}" presName="accent_2" presStyleCnt="0"/>
      <dgm:spPr/>
    </dgm:pt>
    <dgm:pt modelId="{E8B83908-B916-4A48-8C8E-3F308CE449B6}" type="pres">
      <dgm:prSet presAssocID="{4355CCCC-6871-43D5-8A89-47B331773E4D}" presName="accentRepeatNode" presStyleLbl="solidFgAcc1" presStyleIdx="1" presStyleCnt="6"/>
      <dgm:spPr/>
    </dgm:pt>
    <dgm:pt modelId="{0647320B-EF7E-4243-8520-A79BFE76AC9B}" type="pres">
      <dgm:prSet presAssocID="{569206A6-066B-494C-B0BF-8822E3ECA53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0D044-5C62-4CCF-ADF7-A10B59D8BA69}" type="pres">
      <dgm:prSet presAssocID="{569206A6-066B-494C-B0BF-8822E3ECA533}" presName="accent_3" presStyleCnt="0"/>
      <dgm:spPr/>
    </dgm:pt>
    <dgm:pt modelId="{59BFDF5B-D93F-4859-9F0D-9AD84FD2EDD5}" type="pres">
      <dgm:prSet presAssocID="{569206A6-066B-494C-B0BF-8822E3ECA533}" presName="accentRepeatNode" presStyleLbl="solidFgAcc1" presStyleIdx="2" presStyleCnt="6" custLinFactNeighborX="533" custLinFactNeighborY="938"/>
      <dgm:spPr/>
    </dgm:pt>
    <dgm:pt modelId="{73BD496C-0059-4A4A-A621-50D5068AF789}" type="pres">
      <dgm:prSet presAssocID="{79B482DF-9BDD-4CE1-A7E5-F3D90FCFE14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5808-9344-4401-8A2E-3EC250A7C4A8}" type="pres">
      <dgm:prSet presAssocID="{79B482DF-9BDD-4CE1-A7E5-F3D90FCFE145}" presName="accent_4" presStyleCnt="0"/>
      <dgm:spPr/>
    </dgm:pt>
    <dgm:pt modelId="{1BE01794-0AB8-40C2-932B-605A430A08A6}" type="pres">
      <dgm:prSet presAssocID="{79B482DF-9BDD-4CE1-A7E5-F3D90FCFE145}" presName="accentRepeatNode" presStyleLbl="solidFgAcc1" presStyleIdx="3" presStyleCnt="6"/>
      <dgm:spPr/>
    </dgm:pt>
    <dgm:pt modelId="{808FD408-2E44-43FC-ABBA-832C30FC62E5}" type="pres">
      <dgm:prSet presAssocID="{C1B00361-453B-4F42-A5DF-662C4E40666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88058-1219-4993-B248-2024B892C6AA}" type="pres">
      <dgm:prSet presAssocID="{C1B00361-453B-4F42-A5DF-662C4E40666A}" presName="accent_5" presStyleCnt="0"/>
      <dgm:spPr/>
    </dgm:pt>
    <dgm:pt modelId="{4E3F607E-B9A5-412A-B311-9309DA61694D}" type="pres">
      <dgm:prSet presAssocID="{C1B00361-453B-4F42-A5DF-662C4E40666A}" presName="accentRepeatNode" presStyleLbl="solidFgAcc1" presStyleIdx="4" presStyleCnt="6"/>
      <dgm:spPr/>
    </dgm:pt>
    <dgm:pt modelId="{2F89FD46-CCF1-41CA-86C3-C7BC5EDBA243}" type="pres">
      <dgm:prSet presAssocID="{25D903B2-98D6-4EBB-B67A-41345DC312A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2B2A0-34C7-4241-91A9-11C496FB0870}" type="pres">
      <dgm:prSet presAssocID="{25D903B2-98D6-4EBB-B67A-41345DC312A8}" presName="accent_6" presStyleCnt="0"/>
      <dgm:spPr/>
    </dgm:pt>
    <dgm:pt modelId="{2826F114-9C5F-4A68-AB47-BB99EE6654FA}" type="pres">
      <dgm:prSet presAssocID="{25D903B2-98D6-4EBB-B67A-41345DC312A8}" presName="accentRepeatNode" presStyleLbl="solidFgAcc1" presStyleIdx="5" presStyleCnt="6"/>
      <dgm:spPr/>
    </dgm:pt>
  </dgm:ptLst>
  <dgm:cxnLst>
    <dgm:cxn modelId="{10211D84-4F1A-48BA-A70C-A2CFC0E44B2C}" srcId="{5F06103C-D0CD-46A3-B07F-C69BE6112647}" destId="{EB28259A-65CF-4636-BB4E-379B58B9376C}" srcOrd="0" destOrd="0" parTransId="{F2B38257-18F2-4DA3-AC74-E92DFF5EB1C2}" sibTransId="{059CC5CF-CC40-4796-A27C-8384D8C7E080}"/>
    <dgm:cxn modelId="{30F353DD-9C03-4C8C-B481-57D8CCD8E1C0}" type="presOf" srcId="{059CC5CF-CC40-4796-A27C-8384D8C7E080}" destId="{A0C0E63E-D3DE-4C32-9181-D8D2EF4BA632}" srcOrd="0" destOrd="0" presId="urn:microsoft.com/office/officeart/2008/layout/VerticalCurvedList"/>
    <dgm:cxn modelId="{90DCCB9B-EB5A-4DA5-9500-0461DEFA406C}" srcId="{5F06103C-D0CD-46A3-B07F-C69BE6112647}" destId="{4355CCCC-6871-43D5-8A89-47B331773E4D}" srcOrd="1" destOrd="0" parTransId="{83D36D27-D29E-40ED-9D23-AA15DFCEE9C0}" sibTransId="{F9849E56-E5FE-4B54-B6CF-23BC562FE5BF}"/>
    <dgm:cxn modelId="{ADE49C3E-3619-4CFE-B34D-76155775CA0F}" type="presOf" srcId="{569206A6-066B-494C-B0BF-8822E3ECA533}" destId="{0647320B-EF7E-4243-8520-A79BFE76AC9B}" srcOrd="0" destOrd="0" presId="urn:microsoft.com/office/officeart/2008/layout/VerticalCurvedList"/>
    <dgm:cxn modelId="{B06C8F09-D6F3-456B-82D3-0DEA6D646163}" type="presOf" srcId="{C1B00361-453B-4F42-A5DF-662C4E40666A}" destId="{808FD408-2E44-43FC-ABBA-832C30FC62E5}" srcOrd="0" destOrd="0" presId="urn:microsoft.com/office/officeart/2008/layout/VerticalCurvedList"/>
    <dgm:cxn modelId="{FAFC593C-E823-4677-8EE8-3336EDCACA13}" type="presOf" srcId="{EB28259A-65CF-4636-BB4E-379B58B9376C}" destId="{3D08729B-375E-4E15-9088-DAF1451896B3}" srcOrd="0" destOrd="0" presId="urn:microsoft.com/office/officeart/2008/layout/VerticalCurvedList"/>
    <dgm:cxn modelId="{B4720526-FD34-485B-BF7C-2C1A375EC162}" type="presOf" srcId="{4355CCCC-6871-43D5-8A89-47B331773E4D}" destId="{181BB486-484D-4C0C-9CEF-DD6DA7BBCF30}" srcOrd="0" destOrd="0" presId="urn:microsoft.com/office/officeart/2008/layout/VerticalCurvedList"/>
    <dgm:cxn modelId="{A366145B-9EEA-4A0A-B1A3-88C2896EEE7D}" type="presOf" srcId="{5F06103C-D0CD-46A3-B07F-C69BE6112647}" destId="{6738953A-5DB4-49C9-B2DA-D330EB87AB36}" srcOrd="0" destOrd="0" presId="urn:microsoft.com/office/officeart/2008/layout/VerticalCurvedList"/>
    <dgm:cxn modelId="{CF0153A8-5FBD-4B6A-B06E-0DCE67AB48E6}" srcId="{5F06103C-D0CD-46A3-B07F-C69BE6112647}" destId="{569206A6-066B-494C-B0BF-8822E3ECA533}" srcOrd="2" destOrd="0" parTransId="{2924228A-7579-44EC-8005-CD7C762F6D65}" sibTransId="{7E9B5BD7-E79E-4738-A234-DF64BA55E944}"/>
    <dgm:cxn modelId="{0C65FCD1-6157-4070-BAB3-FBB10762D7C5}" srcId="{5F06103C-D0CD-46A3-B07F-C69BE6112647}" destId="{79B482DF-9BDD-4CE1-A7E5-F3D90FCFE145}" srcOrd="3" destOrd="0" parTransId="{E1196C8C-A643-4884-B9EF-301A4123300F}" sibTransId="{F093FA20-8B60-4B1D-BCF3-5B3CA7BD3DF3}"/>
    <dgm:cxn modelId="{959A97FE-E0D0-4A0C-BDD1-0CA45D0B6462}" type="presOf" srcId="{79B482DF-9BDD-4CE1-A7E5-F3D90FCFE145}" destId="{73BD496C-0059-4A4A-A621-50D5068AF789}" srcOrd="0" destOrd="0" presId="urn:microsoft.com/office/officeart/2008/layout/VerticalCurvedList"/>
    <dgm:cxn modelId="{87945098-9D01-4EEF-8062-6E164E04AF22}" srcId="{5F06103C-D0CD-46A3-B07F-C69BE6112647}" destId="{C1B00361-453B-4F42-A5DF-662C4E40666A}" srcOrd="4" destOrd="0" parTransId="{40E98E3D-0C76-41C7-9499-A4686ECE5AD5}" sibTransId="{53AA914E-ECFB-4442-9E3F-5D5A429768DB}"/>
    <dgm:cxn modelId="{B94B10C8-2B79-4804-AFD1-FCE578986727}" srcId="{5F06103C-D0CD-46A3-B07F-C69BE6112647}" destId="{25D903B2-98D6-4EBB-B67A-41345DC312A8}" srcOrd="5" destOrd="0" parTransId="{8AB9C7BA-0A66-4CCA-A08B-26A02AB0C14A}" sibTransId="{D26C8624-5E5F-415C-8E29-AAB0E489F289}"/>
    <dgm:cxn modelId="{84125BB3-AAC3-43C5-8A4A-9547E36B163C}" type="presOf" srcId="{25D903B2-98D6-4EBB-B67A-41345DC312A8}" destId="{2F89FD46-CCF1-41CA-86C3-C7BC5EDBA243}" srcOrd="0" destOrd="0" presId="urn:microsoft.com/office/officeart/2008/layout/VerticalCurvedList"/>
    <dgm:cxn modelId="{C3833B60-44C9-4914-AB1E-2F50DB66F2BD}" type="presParOf" srcId="{6738953A-5DB4-49C9-B2DA-D330EB87AB36}" destId="{FAE0D9FC-6E71-49C2-9E8E-0728633464AE}" srcOrd="0" destOrd="0" presId="urn:microsoft.com/office/officeart/2008/layout/VerticalCurvedList"/>
    <dgm:cxn modelId="{448CCF28-E9BD-4D0C-841E-4005930EBF44}" type="presParOf" srcId="{FAE0D9FC-6E71-49C2-9E8E-0728633464AE}" destId="{C3DEDEFD-20A7-4785-A9E1-86CC3AE2BFE6}" srcOrd="0" destOrd="0" presId="urn:microsoft.com/office/officeart/2008/layout/VerticalCurvedList"/>
    <dgm:cxn modelId="{3B3E4781-E4EE-45B1-9C7C-8115B470FC9B}" type="presParOf" srcId="{C3DEDEFD-20A7-4785-A9E1-86CC3AE2BFE6}" destId="{6B116367-0BF1-4CF6-83CF-E8CA9FCA2A77}" srcOrd="0" destOrd="0" presId="urn:microsoft.com/office/officeart/2008/layout/VerticalCurvedList"/>
    <dgm:cxn modelId="{42A8E8C9-806B-46FC-9402-E8433056B15F}" type="presParOf" srcId="{C3DEDEFD-20A7-4785-A9E1-86CC3AE2BFE6}" destId="{A0C0E63E-D3DE-4C32-9181-D8D2EF4BA632}" srcOrd="1" destOrd="0" presId="urn:microsoft.com/office/officeart/2008/layout/VerticalCurvedList"/>
    <dgm:cxn modelId="{F1608AC0-EC7E-4C6F-BA59-6BFA6DAF5481}" type="presParOf" srcId="{C3DEDEFD-20A7-4785-A9E1-86CC3AE2BFE6}" destId="{FC1CA7F7-5C66-420A-90AF-979EBF566C05}" srcOrd="2" destOrd="0" presId="urn:microsoft.com/office/officeart/2008/layout/VerticalCurvedList"/>
    <dgm:cxn modelId="{6FA32689-9402-48A1-82B5-3DC62C70BDDC}" type="presParOf" srcId="{C3DEDEFD-20A7-4785-A9E1-86CC3AE2BFE6}" destId="{47FB6383-1300-4668-9F48-BC0C7CC3B018}" srcOrd="3" destOrd="0" presId="urn:microsoft.com/office/officeart/2008/layout/VerticalCurvedList"/>
    <dgm:cxn modelId="{905FABD5-08CE-4AA9-A592-0FB6F61FF7C0}" type="presParOf" srcId="{FAE0D9FC-6E71-49C2-9E8E-0728633464AE}" destId="{3D08729B-375E-4E15-9088-DAF1451896B3}" srcOrd="1" destOrd="0" presId="urn:microsoft.com/office/officeart/2008/layout/VerticalCurvedList"/>
    <dgm:cxn modelId="{5E8F8286-9887-43F6-9DF3-C3B935CA625F}" type="presParOf" srcId="{FAE0D9FC-6E71-49C2-9E8E-0728633464AE}" destId="{B19118FC-3E26-4608-A788-0353A9AC7251}" srcOrd="2" destOrd="0" presId="urn:microsoft.com/office/officeart/2008/layout/VerticalCurvedList"/>
    <dgm:cxn modelId="{1F446DD6-1CBB-4338-9BA2-F866B9FA12CC}" type="presParOf" srcId="{B19118FC-3E26-4608-A788-0353A9AC7251}" destId="{81DA1887-FBF0-4726-8676-0AF01C273D86}" srcOrd="0" destOrd="0" presId="urn:microsoft.com/office/officeart/2008/layout/VerticalCurvedList"/>
    <dgm:cxn modelId="{698D4AC1-EAFC-4837-98C6-B47DE697323D}" type="presParOf" srcId="{FAE0D9FC-6E71-49C2-9E8E-0728633464AE}" destId="{181BB486-484D-4C0C-9CEF-DD6DA7BBCF30}" srcOrd="3" destOrd="0" presId="urn:microsoft.com/office/officeart/2008/layout/VerticalCurvedList"/>
    <dgm:cxn modelId="{FB2DF72E-D76F-4B56-B138-0A91715F84E5}" type="presParOf" srcId="{FAE0D9FC-6E71-49C2-9E8E-0728633464AE}" destId="{F4B0E4AE-4DB3-4B4A-85A7-781B229323DD}" srcOrd="4" destOrd="0" presId="urn:microsoft.com/office/officeart/2008/layout/VerticalCurvedList"/>
    <dgm:cxn modelId="{444BFCB4-4593-437D-8166-A7573E58DD54}" type="presParOf" srcId="{F4B0E4AE-4DB3-4B4A-85A7-781B229323DD}" destId="{E8B83908-B916-4A48-8C8E-3F308CE449B6}" srcOrd="0" destOrd="0" presId="urn:microsoft.com/office/officeart/2008/layout/VerticalCurvedList"/>
    <dgm:cxn modelId="{7801050C-035A-4748-93F8-BCFFF155BCF7}" type="presParOf" srcId="{FAE0D9FC-6E71-49C2-9E8E-0728633464AE}" destId="{0647320B-EF7E-4243-8520-A79BFE76AC9B}" srcOrd="5" destOrd="0" presId="urn:microsoft.com/office/officeart/2008/layout/VerticalCurvedList"/>
    <dgm:cxn modelId="{38DBE168-3113-4F02-95DA-2C8D562DBBC8}" type="presParOf" srcId="{FAE0D9FC-6E71-49C2-9E8E-0728633464AE}" destId="{45E0D044-5C62-4CCF-ADF7-A10B59D8BA69}" srcOrd="6" destOrd="0" presId="urn:microsoft.com/office/officeart/2008/layout/VerticalCurvedList"/>
    <dgm:cxn modelId="{B073A7A6-0313-45C4-B831-5E41AB9736C9}" type="presParOf" srcId="{45E0D044-5C62-4CCF-ADF7-A10B59D8BA69}" destId="{59BFDF5B-D93F-4859-9F0D-9AD84FD2EDD5}" srcOrd="0" destOrd="0" presId="urn:microsoft.com/office/officeart/2008/layout/VerticalCurvedList"/>
    <dgm:cxn modelId="{E8B12B80-1B68-4F05-ACFA-727861B7328A}" type="presParOf" srcId="{FAE0D9FC-6E71-49C2-9E8E-0728633464AE}" destId="{73BD496C-0059-4A4A-A621-50D5068AF789}" srcOrd="7" destOrd="0" presId="urn:microsoft.com/office/officeart/2008/layout/VerticalCurvedList"/>
    <dgm:cxn modelId="{075CAB60-CAC8-4528-8070-4137E4AA425D}" type="presParOf" srcId="{FAE0D9FC-6E71-49C2-9E8E-0728633464AE}" destId="{DECF5808-9344-4401-8A2E-3EC250A7C4A8}" srcOrd="8" destOrd="0" presId="urn:microsoft.com/office/officeart/2008/layout/VerticalCurvedList"/>
    <dgm:cxn modelId="{D5934C28-8913-4232-8807-48F6822FC059}" type="presParOf" srcId="{DECF5808-9344-4401-8A2E-3EC250A7C4A8}" destId="{1BE01794-0AB8-40C2-932B-605A430A08A6}" srcOrd="0" destOrd="0" presId="urn:microsoft.com/office/officeart/2008/layout/VerticalCurvedList"/>
    <dgm:cxn modelId="{CF1DFFCE-C774-43AC-93B7-06BFB74617F1}" type="presParOf" srcId="{FAE0D9FC-6E71-49C2-9E8E-0728633464AE}" destId="{808FD408-2E44-43FC-ABBA-832C30FC62E5}" srcOrd="9" destOrd="0" presId="urn:microsoft.com/office/officeart/2008/layout/VerticalCurvedList"/>
    <dgm:cxn modelId="{BB611EF3-2F58-454C-9A86-330F8EC31CF9}" type="presParOf" srcId="{FAE0D9FC-6E71-49C2-9E8E-0728633464AE}" destId="{A3E88058-1219-4993-B248-2024B892C6AA}" srcOrd="10" destOrd="0" presId="urn:microsoft.com/office/officeart/2008/layout/VerticalCurvedList"/>
    <dgm:cxn modelId="{AE4962FE-A57F-478C-8E9F-BC8C333329F0}" type="presParOf" srcId="{A3E88058-1219-4993-B248-2024B892C6AA}" destId="{4E3F607E-B9A5-412A-B311-9309DA61694D}" srcOrd="0" destOrd="0" presId="urn:microsoft.com/office/officeart/2008/layout/VerticalCurvedList"/>
    <dgm:cxn modelId="{0032E147-E199-4934-A050-38836A946C66}" type="presParOf" srcId="{FAE0D9FC-6E71-49C2-9E8E-0728633464AE}" destId="{2F89FD46-CCF1-41CA-86C3-C7BC5EDBA243}" srcOrd="11" destOrd="0" presId="urn:microsoft.com/office/officeart/2008/layout/VerticalCurvedList"/>
    <dgm:cxn modelId="{11D8DE12-AEB6-42ED-B9E9-861B69EEFDFC}" type="presParOf" srcId="{FAE0D9FC-6E71-49C2-9E8E-0728633464AE}" destId="{63A2B2A0-34C7-4241-91A9-11C496FB0870}" srcOrd="12" destOrd="0" presId="urn:microsoft.com/office/officeart/2008/layout/VerticalCurvedList"/>
    <dgm:cxn modelId="{5E948EF5-46E0-4F4B-AFB9-FC984A2D3C0F}" type="presParOf" srcId="{63A2B2A0-34C7-4241-91A9-11C496FB0870}" destId="{2826F114-9C5F-4A68-AB47-BB99EE6654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C0E63E-D3DE-4C32-9181-D8D2EF4BA632}">
      <dsp:nvSpPr>
        <dsp:cNvPr id="0" name=""/>
        <dsp:cNvSpPr/>
      </dsp:nvSpPr>
      <dsp:spPr>
        <a:xfrm>
          <a:off x="-6311698" y="-965492"/>
          <a:ext cx="7512919" cy="7512919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8729B-375E-4E15-9088-DAF1451896B3}">
      <dsp:nvSpPr>
        <dsp:cNvPr id="0" name=""/>
        <dsp:cNvSpPr/>
      </dsp:nvSpPr>
      <dsp:spPr>
        <a:xfrm>
          <a:off x="447215" y="293944"/>
          <a:ext cx="9989223" cy="58766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актуальных проблем развития педагогического процесса сельских образовательных организаций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47215" y="293944"/>
        <a:ext cx="9989223" cy="587666"/>
      </dsp:txXfrm>
    </dsp:sp>
    <dsp:sp modelId="{81DA1887-FBF0-4726-8676-0AF01C273D86}">
      <dsp:nvSpPr>
        <dsp:cNvPr id="0" name=""/>
        <dsp:cNvSpPr/>
      </dsp:nvSpPr>
      <dsp:spPr>
        <a:xfrm>
          <a:off x="79924" y="220486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BB486-484D-4C0C-9CEF-DD6DA7BBCF30}">
      <dsp:nvSpPr>
        <dsp:cNvPr id="0" name=""/>
        <dsp:cNvSpPr/>
      </dsp:nvSpPr>
      <dsp:spPr>
        <a:xfrm>
          <a:off x="930611" y="1175332"/>
          <a:ext cx="9505828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научно-методических групп для разработки наиболее актуальных проблем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930611" y="1175332"/>
        <a:ext cx="9505828" cy="587666"/>
      </dsp:txXfrm>
    </dsp:sp>
    <dsp:sp modelId="{E8B83908-B916-4A48-8C8E-3F308CE449B6}">
      <dsp:nvSpPr>
        <dsp:cNvPr id="0" name=""/>
        <dsp:cNvSpPr/>
      </dsp:nvSpPr>
      <dsp:spPr>
        <a:xfrm>
          <a:off x="563319" y="1101873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7320B-EF7E-4243-8520-A79BFE76AC9B}">
      <dsp:nvSpPr>
        <dsp:cNvPr id="0" name=""/>
        <dsp:cNvSpPr/>
      </dsp:nvSpPr>
      <dsp:spPr>
        <a:xfrm>
          <a:off x="1151655" y="2056719"/>
          <a:ext cx="9284783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1151655" y="2056719"/>
        <a:ext cx="9284783" cy="587666"/>
      </dsp:txXfrm>
    </dsp:sp>
    <dsp:sp modelId="{59BFDF5B-D93F-4859-9F0D-9AD84FD2EDD5}">
      <dsp:nvSpPr>
        <dsp:cNvPr id="0" name=""/>
        <dsp:cNvSpPr/>
      </dsp:nvSpPr>
      <dsp:spPr>
        <a:xfrm>
          <a:off x="788279" y="1990151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D496C-0059-4A4A-A621-50D5068AF789}">
      <dsp:nvSpPr>
        <dsp:cNvPr id="0" name=""/>
        <dsp:cNvSpPr/>
      </dsp:nvSpPr>
      <dsp:spPr>
        <a:xfrm>
          <a:off x="1151655" y="2937548"/>
          <a:ext cx="9284783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подготовка и издание научно-методической и учебно-методической литературы для сельских школ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151655" y="2937548"/>
        <a:ext cx="9284783" cy="587666"/>
      </dsp:txXfrm>
    </dsp:sp>
    <dsp:sp modelId="{1BE01794-0AB8-40C2-932B-605A430A08A6}">
      <dsp:nvSpPr>
        <dsp:cNvPr id="0" name=""/>
        <dsp:cNvSpPr/>
      </dsp:nvSpPr>
      <dsp:spPr>
        <a:xfrm>
          <a:off x="784364" y="2864090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FD408-2E44-43FC-ABBA-832C30FC62E5}">
      <dsp:nvSpPr>
        <dsp:cNvPr id="0" name=""/>
        <dsp:cNvSpPr/>
      </dsp:nvSpPr>
      <dsp:spPr>
        <a:xfrm>
          <a:off x="930611" y="3818935"/>
          <a:ext cx="9505828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 пропаганда результатов инновационной деятельности, лучших педагогических практик регионов через издательскую деятельность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930611" y="3818935"/>
        <a:ext cx="9505828" cy="587666"/>
      </dsp:txXfrm>
    </dsp:sp>
    <dsp:sp modelId="{4E3F607E-B9A5-412A-B311-9309DA61694D}">
      <dsp:nvSpPr>
        <dsp:cNvPr id="0" name=""/>
        <dsp:cNvSpPr/>
      </dsp:nvSpPr>
      <dsp:spPr>
        <a:xfrm>
          <a:off x="563319" y="3745477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9FD46-CCF1-41CA-86C3-C7BC5EDBA243}">
      <dsp:nvSpPr>
        <dsp:cNvPr id="0" name=""/>
        <dsp:cNvSpPr/>
      </dsp:nvSpPr>
      <dsp:spPr>
        <a:xfrm>
          <a:off x="447215" y="4700323"/>
          <a:ext cx="9989223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деятельности  общественных организаций  и движений  педагогических работников сельских образовательных организаций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47215" y="4700323"/>
        <a:ext cx="9989223" cy="587666"/>
      </dsp:txXfrm>
    </dsp:sp>
    <dsp:sp modelId="{2826F114-9C5F-4A68-AB47-BB99EE6654FA}">
      <dsp:nvSpPr>
        <dsp:cNvPr id="0" name=""/>
        <dsp:cNvSpPr/>
      </dsp:nvSpPr>
      <dsp:spPr>
        <a:xfrm>
          <a:off x="79924" y="4626865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AFB2-86BA-421E-B1C1-D350DC74B84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F0E6A-3DC8-4955-B82B-B7F02D77F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8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10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33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0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24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6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42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39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35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5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95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6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2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B9FF-41FB-4ADD-945A-FE257505AF9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76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walgen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lss76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hyperlink" Target="mailto:popolitova@rambler.ru&#1050;&#1086;&#1085;&#1089;&#1090;&#1072;&#1085;&#1090;&#1080;&#1085;&#1086;&#1074;&#1072;" TargetMode="External"/><Relationship Id="rId4" Type="http://schemas.openxmlformats.org/officeDocument/2006/relationships/hyperlink" Target="mailto:walgen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ss76.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6424" y="1280160"/>
            <a:ext cx="9763907" cy="4879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err="1" smtClean="0">
                <a:solidFill>
                  <a:srgbClr val="C00000"/>
                </a:solidFill>
              </a:rPr>
              <a:t>Грантовая</a:t>
            </a:r>
            <a:r>
              <a:rPr lang="ru-RU" sz="4400" b="1" i="1" dirty="0" smtClean="0">
                <a:solidFill>
                  <a:srgbClr val="C00000"/>
                </a:solidFill>
              </a:rPr>
              <a:t> деятельность </a:t>
            </a:r>
            <a:endParaRPr lang="en-US" sz="44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как инструмент развития НКО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Константинова В.Г.,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председатель Ярославской региональной общественной организации «Лидеры сельских школ»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walgen@mail.ru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17" y="0"/>
            <a:ext cx="1914072" cy="191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16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9724" y="4962427"/>
            <a:ext cx="2222276" cy="17101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01755" y="455021"/>
            <a:ext cx="8451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РОСТА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7501" y="1437341"/>
            <a:ext cx="10399594" cy="5309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 кооперация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лабораторией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сельской школы»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межмуниципальных, региональных конференций в новых форматах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контакты организации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укрепление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идеи социальных проектов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реализация проектов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членов организации и расширение наших рядов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место: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– инструмент развития НКО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26665" y="119832"/>
          <a:ext cx="1570373" cy="1593708"/>
        </p:xfrm>
        <a:graphic>
          <a:graphicData uri="http://schemas.openxmlformats.org/presentationml/2006/ole">
            <p:oleObj spid="_x0000_s25627" r:id="rId4" imgW="3412080" imgH="34120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052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616" y="577961"/>
            <a:ext cx="9095095" cy="14604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плодотворного сотрудничества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успешной реализации проектов!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4" y="2555974"/>
            <a:ext cx="65372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Байбородова Людмила Васильевна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Д.п.н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., профессор, директор ИПП ЯГПУ им. К.Д. Ушинского,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Председатель Правления ЯРОО «Лидеры сельских школ»</a:t>
            </a: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Константинова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Валентина Геннадьевна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председатель ЯРОО «Лидеры сельских школ»,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Ст.воспитатель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сельского детского сада (МДОУ №3 «ИВУШКА» ЯМР)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Тел. 8-910-820-42-34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walgen@mail.ru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Пополитова Ольга Витальевна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носитель идеи и методист проектов, 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член правления ЯРОО «Лидеры сельских школ»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к.п.н., доцент ЦОМ ГАУ ДПО ЯО ИРО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тел. 8(4852)230579</a:t>
            </a: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popolitova@rambler.ru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hlinkClick r:id="rId5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7649329"/>
              </p:ext>
            </p:extLst>
          </p:nvPr>
        </p:nvGraphicFramePr>
        <p:xfrm>
          <a:off x="709684" y="438879"/>
          <a:ext cx="1599488" cy="1599488"/>
        </p:xfrm>
        <a:graphic>
          <a:graphicData uri="http://schemas.openxmlformats.org/presentationml/2006/ole">
            <p:oleObj spid="_x0000_s26651" r:id="rId6" imgW="3412080" imgH="341208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9684" y="3302722"/>
            <a:ext cx="356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hlinkClick r:id="rId7"/>
              </a:rPr>
              <a:t>https://lss76.ru/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9459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1962" y="3897873"/>
            <a:ext cx="5962835" cy="12730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C:\Documents and Settings\mrc\%D0%A0%D0%B0%D0%B1%D0%BE%D1%87%D0%B8%D0%B9 %D1%81%D1%82%D0%BE%D0%BB\Logo_yspu (1).png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44435" y="95806"/>
            <a:ext cx="103225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СЕЛЬСКАЯ ШКОЛА – ИСТОКИ РОССИИ. СЕЛЬСКАЯ ШКОЛА – НАДЕЖДА РОССИИ.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БУДЕМ БЕРЕЧЬ  И РАЗВИВАТЬ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СЕЛЬСКИЕ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ОРГАНИЗАЦИИ!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9106652"/>
              </p:ext>
            </p:extLst>
          </p:nvPr>
        </p:nvGraphicFramePr>
        <p:xfrm>
          <a:off x="0" y="0"/>
          <a:ext cx="12192000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635"/>
                <a:gridCol w="6188365"/>
              </a:tblGrid>
              <a:tr h="685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ЛАБОРАТОРИЯ</a:t>
                      </a:r>
                      <a:r>
                        <a:rPr lang="ru-RU" sz="2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ИЗУЧЕНИЯ ПРОБЛЕМ СЕЛЬСКОЙ ШКОЛЫ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(Кафедра менеджмента)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(ГАУ ДПО ЯО ИРО – 2014-2016 г.г.)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</a:t>
                      </a:r>
                      <a:b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НАУЧНО-ИССЛЕДОВАТЕЛЬСКАЯ ЛАБОРАТОРИЯ </a:t>
                      </a:r>
                      <a:b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«ПЕДАГОГИКА СЕЛЬСКОЙ ШКОЛЫ»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2017 г.)</a:t>
                      </a:r>
                      <a:b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Байбородова Людмила Васильевна,</a:t>
                      </a:r>
                      <a:b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научной лаборатории 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«Педагогика сельской школы» 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НЦ РАО при ЯГПУ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РЕГИОНАЛЬНАЯ ОБЩЕСТВЕННАЯ ОРГАНИЗАЦИЯ 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«ЛИДЕРЫ СЕЛЬСКИХ ШКОЛ»</a:t>
                      </a:r>
                    </a:p>
                    <a:p>
                      <a:pPr algn="ctr"/>
                      <a:endParaRPr lang="ru-RU" sz="22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Константинова Валентина Геннадьевна,</a:t>
                      </a:r>
                    </a:p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председатель организации</a:t>
                      </a:r>
                    </a:p>
                    <a:p>
                      <a:pPr algn="ctr"/>
                      <a:endParaRPr lang="ru-RU" sz="16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Байбородова Людмила Васильевна,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Правления</a:t>
                      </a: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4160" y="186280"/>
            <a:ext cx="1415265" cy="14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7910" y="6505141"/>
            <a:ext cx="3575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76.РУ            сентябрь 2019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588455" y="1885070"/>
            <a:ext cx="576775" cy="77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1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75" y="3971498"/>
            <a:ext cx="5000525" cy="268723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491" y="1501865"/>
            <a:ext cx="5744997" cy="37735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3511" y="226349"/>
            <a:ext cx="5609616" cy="3931596"/>
          </a:xfrm>
          <a:prstGeom prst="rect">
            <a:avLst/>
          </a:prstGeom>
        </p:spPr>
      </p:pic>
      <p:pic>
        <p:nvPicPr>
          <p:cNvPr id="5" name="Picture 2" descr="E:\Я.Диск\!17_FPG\Бренд\page\pgrants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3975" y="226349"/>
            <a:ext cx="2000250" cy="7023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79102" y="5641145"/>
            <a:ext cx="4403187" cy="104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hlinkClick r:id="rId6"/>
              </a:rPr>
              <a:t>https://lss76.ru/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4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20" y="0"/>
            <a:ext cx="10515600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Состав ЯРОО «Лидеры сельских школ» (всего – 361 чел.  на 25.08.2019)            </a:t>
            </a:r>
            <a:r>
              <a:rPr lang="ru-RU" sz="1800" b="1" dirty="0" smtClean="0"/>
              <a:t>(Плюс    ИРО – 11 чел, ЯГПУ – 8 чел)</a:t>
            </a:r>
            <a:endParaRPr lang="ru-RU" sz="1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1716894"/>
              </p:ext>
            </p:extLst>
          </p:nvPr>
        </p:nvGraphicFramePr>
        <p:xfrm>
          <a:off x="172528" y="540665"/>
          <a:ext cx="12019472" cy="571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6"/>
                <a:gridCol w="2575923"/>
                <a:gridCol w="2623930"/>
                <a:gridCol w="4956313"/>
              </a:tblGrid>
              <a:tr h="5725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образовательных организаций-членов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членов   ЯРОО</a:t>
                      </a:r>
                      <a:r>
                        <a:rPr lang="ru-RU" sz="1400" baseline="0" dirty="0" smtClean="0"/>
                        <a:t> «Лидеры сельских школ»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Активные школы 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 участию в деятельности организации</a:t>
                      </a:r>
                      <a:endParaRPr lang="ru-RU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196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Большесельский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Дуниловская</a:t>
                      </a:r>
                      <a:r>
                        <a:rPr lang="ru-RU" sz="1200" dirty="0" smtClean="0"/>
                        <a:t>  - 1</a:t>
                      </a:r>
                      <a:endParaRPr lang="ru-RU" sz="1200" dirty="0"/>
                    </a:p>
                  </a:txBody>
                  <a:tcPr/>
                </a:tc>
              </a:tr>
              <a:tr h="2361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Борисоглебский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Вощажниковская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 –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20;  </a:t>
                      </a:r>
                      <a:r>
                        <a:rPr lang="ru-RU" sz="1200" baseline="0" dirty="0" err="1" smtClean="0"/>
                        <a:t>Высоковская</a:t>
                      </a:r>
                      <a:r>
                        <a:rPr lang="ru-RU" sz="1200" baseline="0" dirty="0" smtClean="0"/>
                        <a:t>  - 7</a:t>
                      </a:r>
                      <a:endParaRPr lang="ru-RU" sz="1200" dirty="0"/>
                    </a:p>
                  </a:txBody>
                  <a:tcPr/>
                </a:tc>
              </a:tr>
              <a:tr h="4293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Гаврилов-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Ямский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41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Великосельская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 – 15 ;  Великосельский  детсад    - 12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816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Даниловский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52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Дмитриевская  – 16; 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Мичуринская - 21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4989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Мышкинский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Рождественская - 11</a:t>
                      </a:r>
                      <a:endParaRPr lang="ru-RU" sz="1200" dirty="0"/>
                    </a:p>
                  </a:txBody>
                  <a:tcPr/>
                </a:tc>
              </a:tr>
              <a:tr h="25161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Некоузский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Воскресенская  </a:t>
                      </a:r>
                      <a:r>
                        <a:rPr lang="ru-RU" sz="1200" baseline="0" dirty="0" smtClean="0"/>
                        <a:t> - 10 </a:t>
                      </a:r>
                      <a:endParaRPr lang="ru-RU" sz="1200" dirty="0"/>
                    </a:p>
                  </a:txBody>
                  <a:tcPr/>
                </a:tc>
              </a:tr>
              <a:tr h="253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Некрасовский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Дет</a:t>
                      </a:r>
                      <a:r>
                        <a:rPr lang="ru-RU" sz="1200" baseline="0" dirty="0" smtClean="0"/>
                        <a:t>сад  «Солнышко» - 4</a:t>
                      </a:r>
                      <a:endParaRPr lang="ru-RU" sz="1200" dirty="0"/>
                    </a:p>
                  </a:txBody>
                  <a:tcPr/>
                </a:tc>
              </a:tr>
              <a:tr h="2378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Первомайский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Первомайская  - 21</a:t>
                      </a:r>
                      <a:endParaRPr lang="ru-RU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679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Переславский</a:t>
                      </a:r>
                      <a:r>
                        <a:rPr lang="ru-RU" sz="1400" baseline="0" dirty="0" smtClean="0"/>
                        <a:t> 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Нагорьевская</a:t>
                      </a:r>
                      <a:r>
                        <a:rPr lang="ru-RU" sz="1200" dirty="0" smtClean="0"/>
                        <a:t> школа - 12</a:t>
                      </a:r>
                    </a:p>
                  </a:txBody>
                  <a:tcPr/>
                </a:tc>
              </a:tr>
              <a:tr h="2326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Пошехонский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Белосельская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29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Ростовский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Кладовицкая</a:t>
                      </a:r>
                      <a:r>
                        <a:rPr lang="ru-RU" sz="1200" baseline="0" dirty="0" smtClean="0"/>
                        <a:t> и </a:t>
                      </a:r>
                      <a:r>
                        <a:rPr lang="ru-RU" sz="1200" baseline="0" dirty="0" err="1" smtClean="0"/>
                        <a:t>Чепоровская</a:t>
                      </a:r>
                      <a:endParaRPr lang="ru-RU" sz="1200" dirty="0"/>
                    </a:p>
                  </a:txBody>
                  <a:tcPr/>
                </a:tc>
              </a:tr>
              <a:tr h="31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Рыбинский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43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Ломовская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– 23;  </a:t>
                      </a:r>
                      <a:r>
                        <a:rPr lang="ru-RU" sz="1200" dirty="0" smtClean="0"/>
                        <a:t>Ермаковская</a:t>
                      </a:r>
                      <a:r>
                        <a:rPr lang="ru-RU" sz="1200" baseline="0" dirty="0" smtClean="0"/>
                        <a:t>  – 9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Тутаевский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Емишевская</a:t>
                      </a:r>
                      <a:r>
                        <a:rPr lang="ru-RU" sz="1200" baseline="0" dirty="0" smtClean="0"/>
                        <a:t>  – 12;  Павловская - 9</a:t>
                      </a:r>
                      <a:endParaRPr lang="ru-RU" sz="1200" dirty="0"/>
                    </a:p>
                  </a:txBody>
                  <a:tcPr/>
                </a:tc>
              </a:tr>
              <a:tr h="24471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Угличский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Отрадновская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- 15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Ярославский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МР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Мокеевская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– 16;    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Ананьинская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– 15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Медягинская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– 7;      детсад «Ивушка» - 8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526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207068"/>
              </p:ext>
            </p:extLst>
          </p:nvPr>
        </p:nvGraphicFramePr>
        <p:xfrm>
          <a:off x="1015621" y="1181686"/>
          <a:ext cx="10927850" cy="567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2881" y="3164736"/>
            <a:ext cx="846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и реализация совместных грантов и проектов</a:t>
            </a:r>
          </a:p>
          <a:p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693" y="897392"/>
            <a:ext cx="11053549" cy="509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ЯРОО «ЛИДЕРЫ СЕЛЬСКИХ ШКОЛ»  в партнерстве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МЕЖРЕГИОНАЛЬНОЙ  НАУЧНО-ИССЛЕДОВАТЕЛЬСКОЙ ЛАБОРАТОРИЕЙ «ПЕДАГОГИКА СЕЛЬСКОЙ ШКОЛЫ»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82890" y="1446663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87857" y="2296447"/>
            <a:ext cx="3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33516" y="3242609"/>
            <a:ext cx="3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33516" y="4077902"/>
            <a:ext cx="4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87857" y="4972377"/>
            <a:ext cx="3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82890" y="5870221"/>
            <a:ext cx="450376" cy="36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3713" y="180907"/>
            <a:ext cx="1116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ПУТЬ – ОБЪЕДИНЕНИЕ И КООРДИНАЦИЯ УСИЛИЙ УЧЕНЫХ, МЕТОДИСТОВ И ПРАКТИКОВ РЕГИОНОВ В РАЗРАБОТКЕ АКТУАЛЬНЫХ ПРОБЛЕМ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3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86417" y="1397719"/>
            <a:ext cx="9088842" cy="474673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Межрегиональные научно-практические конференции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развития сельских образовательных организаций»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(29.03.2016)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развития сельских образовательных организаций: проблемы и эффективные практики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(28.03.2017)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«Инновационная деятельность сельских образовательных организаций: результаты и перспективы развития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(март 2018)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«Проблемы и перспективы развития сельских образовательных организаций»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28-30.03.2019)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участников – ученые и педагоги из Республики Беларусь, Казахстана, Киргизии, Башкирии Карелии, Удмуртии, Якутии, Москвы, Томска, Перми, Вологды, Твери, Иванова, Владимира,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Белгорода, Нижнего Новгорода и других городов. Издан сборник материалов конференции </a:t>
            </a: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 межрегиональном форуме педагогов сельских школ (ИРО Ивановской области)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«Стратегия развития современной сельской школы: проблемы и перспективы» (15.03.2017) </a:t>
            </a:r>
            <a:endParaRPr lang="ru-RU" alt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Всероссийском научно-практическом форуме «Социально-педагогические технологии в образовании: актуальность, перспективы и тенденции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Республике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Карелия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20.10. 2018)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проблемных групп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встречи, консультации, взаимообмен опытом членов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ПЛЮС     ТРИ ПРОЕКТА при поддержке Фонда Президентских грантов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259" y="2706864"/>
            <a:ext cx="1605944" cy="11387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/>
          <a:srcRect l="10489" t="6939" r="16567"/>
          <a:stretch/>
        </p:blipFill>
        <p:spPr>
          <a:xfrm>
            <a:off x="9875259" y="836910"/>
            <a:ext cx="1514647" cy="165129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609035" y="351692"/>
            <a:ext cx="348108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СОБЫТИЯ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три года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5693" y="3934912"/>
            <a:ext cx="1517483" cy="20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0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0902"/>
            <a:ext cx="9601196" cy="4508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ДЕЯТЕЛЬНОСТЬ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707" y="713815"/>
            <a:ext cx="10269937" cy="1196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популяризации грантового движения в среде сельской педагогической общественности одним из направлений деятельности ЯРОО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2017 года стало участие      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конкурсах на получение грантов.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ChangeAspect="1"/>
          </p:cNvGraphicFramePr>
          <p:nvPr>
            <p:extLst/>
          </p:nvPr>
        </p:nvGraphicFramePr>
        <p:xfrm>
          <a:off x="116104" y="10396"/>
          <a:ext cx="1552584" cy="1552584"/>
        </p:xfrm>
        <a:graphic>
          <a:graphicData uri="http://schemas.openxmlformats.org/presentationml/2006/ole">
            <p:oleObj spid="_x0000_s24603" r:id="rId3" imgW="3412080" imgH="341208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082" y="2420353"/>
            <a:ext cx="6840304" cy="985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Проект № 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свой ДОМ построим сами!»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(11.11.2017-10.06.2018) (732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благополучателя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482.000 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(Мокеевская СОШ Ярославский МР)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081" y="3581845"/>
            <a:ext cx="6840305" cy="1154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Проект № 2.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«Гранд-Фестиваль «Премьера»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(17.11.2018-31.10.2019) </a:t>
            </a:r>
            <a:r>
              <a:rPr lang="ru-RU" b="1" dirty="0" smtClean="0">
                <a:solidFill>
                  <a:srgbClr val="FF0000"/>
                </a:solidFill>
              </a:rPr>
              <a:t>1 575 518  рублей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более 800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благополучателей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(Вощажниковская СОШ Борисоглебский МР)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081" y="4971545"/>
            <a:ext cx="6840305" cy="118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сельской местности – пространство открытий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июня 2019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>
                <a:solidFill>
                  <a:srgbClr val="FF0000"/>
                </a:solidFill>
              </a:rPr>
              <a:t>481 </a:t>
            </a:r>
            <a:r>
              <a:rPr lang="ru-RU" b="1" dirty="0" smtClean="0">
                <a:solidFill>
                  <a:srgbClr val="FF0000"/>
                </a:solidFill>
              </a:rPr>
              <a:t>576,00 рублей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Великосельская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Гаврилов-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5452" y="2254165"/>
            <a:ext cx="4046558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способствуют: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социума для учащихся малочисленных сельских школ, педагогических коллективов,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межкультурных связей,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приобщения педагогов и обучающихся к достижениям современной науки, передовым практикам образования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085" y="1875307"/>
            <a:ext cx="105391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ПОДДЕРЖКУ ФОНДА ПРЕЗИДЕНТСКИХ ГРАНТОВ ПОЛУЧИЛИ 3 ПРОЕКТА!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30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16404" y="0"/>
            <a:ext cx="10349408" cy="11394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ДЕЯТЕЛЬНОСТЬ: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ПРОБЛЕМНЫЕ ГРУППЫ </a:t>
            </a:r>
            <a:endParaRPr lang="ru-RU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4334" y="1189946"/>
            <a:ext cx="11195570" cy="545000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Л. В. Байбородова,  О. В. Тихомирова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Чистова Т.В.,    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Новикова.)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школы, 30 чел.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в разновозрастных группах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(рук. Л. В. Байбородова, Е. Е. Цамуталина, Г. В. Пугачева, Е. В.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Мулкаманова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школ, 35 чел.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Актуальные проблемы социализации сельских школьников в современных условиях и пути их </a:t>
            </a:r>
            <a:r>
              <a:rPr lang="ru-RU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</a:t>
            </a:r>
            <a:r>
              <a:rPr lang="ru-RU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Г.  Назарова,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Мякина)   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школ, 25 чел.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 с ограниченными возможностями здоровья в сельской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                                                         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(рук. О. Н. Посысоев, Л. В. Жаворонкова, Л. Б. Паутова)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школ, 18 чел.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В.Г. Константинова)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МДОУ, 14 чел.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Демократизация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(В. В. Белкина, С. В.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Крепкова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школы, 17 чел.</a:t>
            </a: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дополнительного образования </a:t>
            </a:r>
            <a:r>
              <a:rPr lang="ru-RU" sz="18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Л. В. Байбородова, Т. В. Лушникова, Е. А. </a:t>
            </a:r>
            <a:r>
              <a:rPr lang="ru-RU" sz="18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1800" i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школ, 43 чел.</a:t>
            </a:r>
            <a:endParaRPr lang="ru-RU" sz="1800" i="1" spc="-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одаренных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Е. С. Боярова, М. А. Яковлева.) 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школы, 20 чел.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5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36" y="0"/>
            <a:ext cx="9601196" cy="4645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72" y="122830"/>
            <a:ext cx="1552840" cy="15529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114673"/>
              </p:ext>
            </p:extLst>
          </p:nvPr>
        </p:nvGraphicFramePr>
        <p:xfrm>
          <a:off x="1870292" y="464531"/>
          <a:ext cx="9935021" cy="6135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5021"/>
              </a:tblGrid>
              <a:tr h="39225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ЯО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«Институт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8184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педагогики и психологии ЯГПУ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К.Д. Ушинского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Депутат ГД  РФ Грибов А.С.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34504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Ярославского МР, Борисоглебского МР, Гаврилов-Ямского МР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3732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ГОАУ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ЯО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ЦДЮТТ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409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занимательных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 </a:t>
                      </a: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Эйнштейна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1981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ЯО"Культурно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-просветительский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имени В.В. Терешковой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409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«Умный Ярославль»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08872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учреждение Ярославской области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оценки и контроля качества образования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«Вощажниковская средняя школа» Борисоглебского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«Великосельская средняя школа» Гаврилов-Ямского муниципального района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Ломовская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Рыбинского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Ермаковская СОШ Рыбинского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Ивановская СОШ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Борисоглебского муниципального района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RIGAS 95. VIDUSSKOLA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г.Рига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ГУО «Средняя школа д.Тельмы-1» Брестского района, Брестской обл., Беларусь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62531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Ярославский государственный театральный институт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Театр им. Федора Волкова </a:t>
                      </a:r>
                    </a:p>
                  </a:txBody>
                  <a:tcPr marL="35422" marR="35422" marT="0" marB="0" anchor="ctr"/>
                </a:tc>
              </a:tr>
              <a:tr h="322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Ярославский колледж индустрии питания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6006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ГОАУ ДО ЯО "Центр детей и юношества" и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театр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«ЛУЧ»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Газета «Новое время» Борисоглебский МР и др.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0093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1143</Words>
  <Application>Microsoft Office PowerPoint</Application>
  <PresentationFormat>Произвольный</PresentationFormat>
  <Paragraphs>219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</vt:lpstr>
      <vt:lpstr>Слайд 3</vt:lpstr>
      <vt:lpstr>Состав ЯРОО «Лидеры сельских школ» (всего – 361 чел.  на 25.08.2019)            (Плюс    ИРО – 11 чел, ЯГПУ – 8 чел)</vt:lpstr>
      <vt:lpstr>Слайд 5</vt:lpstr>
      <vt:lpstr>Слайд 6</vt:lpstr>
      <vt:lpstr>ГРАНТОВАЯ ДЕЯТЕЛЬНОСТЬ</vt:lpstr>
      <vt:lpstr> НАУЧНО-МЕТОДИЧЕСКАЯ ДЕЯТЕЛЬНОСТЬ:  РЕГИОНАЛЬНЫЕ ПРОБЛЕМНЫЕ ГРУППЫ </vt:lpstr>
      <vt:lpstr>НАШИ ПАРТНЕРЫ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Ярославская региональная общественная организация  «Лидеры сельских школ»</dc:title>
  <dc:creator>Ольга</dc:creator>
  <cp:lastModifiedBy>Константинова ВГ</cp:lastModifiedBy>
  <cp:revision>61</cp:revision>
  <dcterms:created xsi:type="dcterms:W3CDTF">2019-06-10T03:59:46Z</dcterms:created>
  <dcterms:modified xsi:type="dcterms:W3CDTF">2019-09-18T21:22:50Z</dcterms:modified>
</cp:coreProperties>
</file>