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0" r:id="rId2"/>
    <p:sldId id="342" r:id="rId3"/>
    <p:sldId id="343" r:id="rId4"/>
    <p:sldId id="344" r:id="rId5"/>
    <p:sldId id="345" r:id="rId6"/>
    <p:sldId id="346" r:id="rId7"/>
    <p:sldId id="328" r:id="rId8"/>
    <p:sldId id="334" r:id="rId9"/>
    <p:sldId id="347" r:id="rId10"/>
    <p:sldId id="316" r:id="rId11"/>
    <p:sldId id="320" r:id="rId12"/>
    <p:sldId id="348" r:id="rId13"/>
    <p:sldId id="337" r:id="rId14"/>
    <p:sldId id="349" r:id="rId15"/>
    <p:sldId id="322" r:id="rId16"/>
    <p:sldId id="350" r:id="rId17"/>
    <p:sldId id="303" r:id="rId18"/>
    <p:sldId id="329" r:id="rId19"/>
    <p:sldId id="352" r:id="rId20"/>
    <p:sldId id="353" r:id="rId21"/>
    <p:sldId id="354" r:id="rId22"/>
    <p:sldId id="355" r:id="rId23"/>
    <p:sldId id="356" r:id="rId24"/>
    <p:sldId id="351" r:id="rId25"/>
    <p:sldId id="286" r:id="rId26"/>
    <p:sldId id="287" r:id="rId27"/>
    <p:sldId id="288" r:id="rId28"/>
    <p:sldId id="289" r:id="rId29"/>
    <p:sldId id="291" r:id="rId30"/>
    <p:sldId id="292" r:id="rId31"/>
    <p:sldId id="293" r:id="rId32"/>
    <p:sldId id="294" r:id="rId33"/>
    <p:sldId id="357" r:id="rId34"/>
    <p:sldId id="358" r:id="rId35"/>
    <p:sldId id="310" r:id="rId36"/>
    <p:sldId id="257" r:id="rId37"/>
    <p:sldId id="265" r:id="rId38"/>
    <p:sldId id="259" r:id="rId39"/>
    <p:sldId id="266" r:id="rId40"/>
    <p:sldId id="260" r:id="rId41"/>
    <p:sldId id="261" r:id="rId42"/>
    <p:sldId id="267" r:id="rId43"/>
    <p:sldId id="262" r:id="rId44"/>
    <p:sldId id="311" r:id="rId45"/>
    <p:sldId id="313" r:id="rId46"/>
    <p:sldId id="312" r:id="rId47"/>
  </p:sldIdLst>
  <p:sldSz cx="13004800" cy="9753600"/>
  <p:notesSz cx="6858000" cy="9947275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4C1"/>
    <a:srgbClr val="0365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72" y="-3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0;&#1072;&#1090;&#1103;\Desktop\&#1060;&#1056;&#1048;\research\&#1062;&#1043;\&#1076;&#1072;&#1085;&#1085;&#1099;&#1077;\&#1076;&#1077;&#1090;&#1080;%20&#1080;%20&#1088;&#1086;&#1076;&#1080;&#1090;&#1077;&#1083;&#1080;_&#1089;&#1088;&#1072;&#1074;&#1085;&#1077;&#1085;&#1080;&#1077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0;&#1072;&#1090;&#1103;\Desktop\&#1060;&#1056;&#1048;\research\&#1062;&#1043;\&#1088;&#1077;&#1079;&#1091;&#1083;&#1100;&#1090;&#1072;&#1090;&#1099;\&#1054;&#1089;&#1090;&#1088;&#1086;&#1074;%20-%20&#1086;&#1073;&#1097;&#1080;&#1077;%20&#1094;&#1080;&#1092;&#1088;&#1099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3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7491256679364"/>
          <c:y val="5.8350429780184232E-2"/>
          <c:w val="0.76165169641771979"/>
          <c:h val="0.890748024041231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Лист1!$B$52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Лист1!$A$53:$A$64</c:f>
              <c:strCache>
                <c:ptCount val="12"/>
                <c:pt idx="0">
                  <c:v>Интерес</c:v>
                </c:pt>
                <c:pt idx="1">
                  <c:v>Радость</c:v>
                </c:pt>
                <c:pt idx="2">
                  <c:v>Удовольствие</c:v>
                </c:pt>
                <c:pt idx="3">
                  <c:v>Удивление</c:v>
                </c:pt>
                <c:pt idx="4">
                  <c:v>Восхищение</c:v>
                </c:pt>
                <c:pt idx="5">
                  <c:v>Отвращение</c:v>
                </c:pt>
                <c:pt idx="6">
                  <c:v>Гнев</c:v>
                </c:pt>
                <c:pt idx="7">
                  <c:v>Страх</c:v>
                </c:pt>
                <c:pt idx="8">
                  <c:v>Презрение</c:v>
                </c:pt>
                <c:pt idx="9">
                  <c:v>Стыд</c:v>
                </c:pt>
                <c:pt idx="10">
                  <c:v>Другое</c:v>
                </c:pt>
                <c:pt idx="11">
                  <c:v>Затрудняюсь ответить</c:v>
                </c:pt>
              </c:strCache>
            </c:strRef>
          </c:cat>
          <c:val>
            <c:numRef>
              <c:f>Лист1!$B$53:$B$64</c:f>
              <c:numCache>
                <c:formatCode>General</c:formatCode>
                <c:ptCount val="12"/>
                <c:pt idx="0">
                  <c:v>75.7</c:v>
                </c:pt>
                <c:pt idx="1">
                  <c:v>22.5</c:v>
                </c:pt>
                <c:pt idx="2">
                  <c:v>30.5</c:v>
                </c:pt>
                <c:pt idx="3">
                  <c:v>23.7</c:v>
                </c:pt>
                <c:pt idx="4">
                  <c:v>7.9</c:v>
                </c:pt>
                <c:pt idx="5">
                  <c:v>4.4000000000000004</c:v>
                </c:pt>
                <c:pt idx="6">
                  <c:v>4.5999999999999996</c:v>
                </c:pt>
                <c:pt idx="7">
                  <c:v>3.2</c:v>
                </c:pt>
                <c:pt idx="8">
                  <c:v>2.2999999999999998</c:v>
                </c:pt>
                <c:pt idx="9">
                  <c:v>3.7</c:v>
                </c:pt>
                <c:pt idx="10">
                  <c:v>6.2</c:v>
                </c:pt>
                <c:pt idx="11">
                  <c:v>8.1</c:v>
                </c:pt>
              </c:numCache>
            </c:numRef>
          </c:val>
        </c:ser>
        <c:ser>
          <c:idx val="1"/>
          <c:order val="1"/>
          <c:tx>
            <c:strRef>
              <c:f>Лист1!$C$52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Лист1!$A$53:$A$64</c:f>
              <c:strCache>
                <c:ptCount val="12"/>
                <c:pt idx="0">
                  <c:v>Интерес</c:v>
                </c:pt>
                <c:pt idx="1">
                  <c:v>Радость</c:v>
                </c:pt>
                <c:pt idx="2">
                  <c:v>Удовольствие</c:v>
                </c:pt>
                <c:pt idx="3">
                  <c:v>Удивление</c:v>
                </c:pt>
                <c:pt idx="4">
                  <c:v>Восхищение</c:v>
                </c:pt>
                <c:pt idx="5">
                  <c:v>Отвращение</c:v>
                </c:pt>
                <c:pt idx="6">
                  <c:v>Гнев</c:v>
                </c:pt>
                <c:pt idx="7">
                  <c:v>Страх</c:v>
                </c:pt>
                <c:pt idx="8">
                  <c:v>Презрение</c:v>
                </c:pt>
                <c:pt idx="9">
                  <c:v>Стыд</c:v>
                </c:pt>
                <c:pt idx="10">
                  <c:v>Другое</c:v>
                </c:pt>
                <c:pt idx="11">
                  <c:v>Затрудняюсь ответить</c:v>
                </c:pt>
              </c:strCache>
            </c:strRef>
          </c:cat>
          <c:val>
            <c:numRef>
              <c:f>Лист1!$C$53:$C$64</c:f>
              <c:numCache>
                <c:formatCode>General</c:formatCode>
                <c:ptCount val="12"/>
                <c:pt idx="0">
                  <c:v>80.2</c:v>
                </c:pt>
                <c:pt idx="1">
                  <c:v>48.2</c:v>
                </c:pt>
                <c:pt idx="2">
                  <c:v>41.2</c:v>
                </c:pt>
                <c:pt idx="3">
                  <c:v>32.300000000000004</c:v>
                </c:pt>
                <c:pt idx="4">
                  <c:v>19.8</c:v>
                </c:pt>
                <c:pt idx="5">
                  <c:v>5.2</c:v>
                </c:pt>
                <c:pt idx="6">
                  <c:v>5.2</c:v>
                </c:pt>
                <c:pt idx="7">
                  <c:v>3.8</c:v>
                </c:pt>
                <c:pt idx="8">
                  <c:v>3.8</c:v>
                </c:pt>
                <c:pt idx="9">
                  <c:v>3.3</c:v>
                </c:pt>
                <c:pt idx="10">
                  <c:v>2.6</c:v>
                </c:pt>
                <c:pt idx="11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0214400"/>
        <c:axId val="220215936"/>
      </c:barChart>
      <c:catAx>
        <c:axId val="220214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215936"/>
        <c:crosses val="autoZero"/>
        <c:auto val="1"/>
        <c:lblAlgn val="ctr"/>
        <c:lblOffset val="100"/>
        <c:noMultiLvlLbl val="0"/>
      </c:catAx>
      <c:valAx>
        <c:axId val="2202159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21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'[Остров - общие цифры.xlsx]Сумма по желаниям'!$E$18:$E$24</c:f>
              <c:strCache>
                <c:ptCount val="7"/>
                <c:pt idx="0">
                  <c:v>Близкие</c:v>
                </c:pt>
                <c:pt idx="1">
                  <c:v>Компьютер и интернет</c:v>
                </c:pt>
                <c:pt idx="2">
                  <c:v>Вещи</c:v>
                </c:pt>
                <c:pt idx="3">
                  <c:v>Еда</c:v>
                </c:pt>
                <c:pt idx="4">
                  <c:v>Дом, укрытие</c:v>
                </c:pt>
                <c:pt idx="5">
                  <c:v> Нерелевантный ответ</c:v>
                </c:pt>
                <c:pt idx="6">
                  <c:v> Другое</c:v>
                </c:pt>
              </c:strCache>
            </c:strRef>
          </c:cat>
          <c:val>
            <c:numRef>
              <c:f>'[Остров - общие цифры.xlsx]Сумма по желаниям'!$F$18:$F$24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'[Остров - общие цифры.xlsx]Сумма по желаниям'!$E$18:$E$24</c:f>
              <c:strCache>
                <c:ptCount val="7"/>
                <c:pt idx="0">
                  <c:v>Близкие</c:v>
                </c:pt>
                <c:pt idx="1">
                  <c:v>Компьютер и интернет</c:v>
                </c:pt>
                <c:pt idx="2">
                  <c:v>Вещи</c:v>
                </c:pt>
                <c:pt idx="3">
                  <c:v>Еда</c:v>
                </c:pt>
                <c:pt idx="4">
                  <c:v>Дом, укрытие</c:v>
                </c:pt>
                <c:pt idx="5">
                  <c:v> Нерелевантный ответ</c:v>
                </c:pt>
                <c:pt idx="6">
                  <c:v> Другое</c:v>
                </c:pt>
              </c:strCache>
            </c:strRef>
          </c:cat>
          <c:val>
            <c:numRef>
              <c:f>'[Остров - общие цифры.xlsx]Сумма по желаниям'!$G$18:$G$24</c:f>
              <c:numCache>
                <c:formatCode>0</c:formatCode>
                <c:ptCount val="7"/>
                <c:pt idx="0">
                  <c:v>69.3</c:v>
                </c:pt>
                <c:pt idx="1">
                  <c:v>68.5</c:v>
                </c:pt>
                <c:pt idx="2">
                  <c:v>50.600000000000009</c:v>
                </c:pt>
                <c:pt idx="3">
                  <c:v>44.3</c:v>
                </c:pt>
                <c:pt idx="4">
                  <c:v>19.8</c:v>
                </c:pt>
                <c:pt idx="5">
                  <c:v>13.1</c:v>
                </c:pt>
                <c:pt idx="6">
                  <c:v>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257664"/>
        <c:axId val="220824704"/>
      </c:barChart>
      <c:catAx>
        <c:axId val="2202576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 sz="1600" b="1">
                <a:solidFill>
                  <a:srgbClr val="002060"/>
                </a:solidFill>
              </a:defRPr>
            </a:pPr>
            <a:endParaRPr lang="ru-RU"/>
          </a:p>
        </c:txPr>
        <c:crossAx val="220824704"/>
        <c:crosses val="autoZero"/>
        <c:auto val="1"/>
        <c:lblAlgn val="ctr"/>
        <c:lblOffset val="100"/>
        <c:noMultiLvlLbl val="0"/>
      </c:catAx>
      <c:valAx>
        <c:axId val="220824704"/>
        <c:scaling>
          <c:orientation val="minMax"/>
          <c:max val="100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 sz="1400"/>
            </a:pPr>
            <a:endParaRPr lang="ru-RU"/>
          </a:p>
        </c:txPr>
        <c:crossAx val="22025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Подростки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5.2386918505204693E-3"/>
                  <c:y val="2.3196460013199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462306168401502E-3"/>
                  <c:y val="1.159853442208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Лист1!$B$3:$B$13</c:f>
              <c:strCache>
                <c:ptCount val="11"/>
                <c:pt idx="0">
                  <c:v>Более самостоятельным(-ой)</c:v>
                </c:pt>
                <c:pt idx="1">
                  <c:v>Более уважаемым(-ой)</c:v>
                </c:pt>
                <c:pt idx="2">
                  <c:v>Более успешным(-ой)</c:v>
                </c:pt>
                <c:pt idx="3">
                  <c:v>Более агрессивным(-ой)</c:v>
                </c:pt>
                <c:pt idx="4">
                  <c:v>Более уверенным</c:v>
                </c:pt>
                <c:pt idx="5">
                  <c:v>Более одиноким(-ой)</c:v>
                </c:pt>
                <c:pt idx="6">
                  <c:v>Более общительным(-ой)</c:v>
                </c:pt>
                <c:pt idx="7">
                  <c:v>Более сильным(-ой)</c:v>
                </c:pt>
                <c:pt idx="8">
                  <c:v>Более безнаказанным(-ой)</c:v>
                </c:pt>
                <c:pt idx="9">
                  <c:v>Другое</c:v>
                </c:pt>
                <c:pt idx="10">
                  <c:v>Ничем не отличается</c:v>
                </c:pt>
              </c:strCache>
            </c:strRef>
          </c:cat>
          <c:val>
            <c:numRef>
              <c:f>Лист1!$C$3:$C$13</c:f>
              <c:numCache>
                <c:formatCode>General</c:formatCode>
                <c:ptCount val="11"/>
                <c:pt idx="0">
                  <c:v>31.8</c:v>
                </c:pt>
                <c:pt idx="1">
                  <c:v>10.3</c:v>
                </c:pt>
                <c:pt idx="2">
                  <c:v>16.399999999999999</c:v>
                </c:pt>
                <c:pt idx="3">
                  <c:v>2.5</c:v>
                </c:pt>
                <c:pt idx="4">
                  <c:v>22.8</c:v>
                </c:pt>
                <c:pt idx="5">
                  <c:v>1.8</c:v>
                </c:pt>
                <c:pt idx="6">
                  <c:v>32.700000000000003</c:v>
                </c:pt>
                <c:pt idx="7">
                  <c:v>8.6</c:v>
                </c:pt>
                <c:pt idx="8">
                  <c:v>5.5</c:v>
                </c:pt>
                <c:pt idx="9">
                  <c:v>3.1</c:v>
                </c:pt>
                <c:pt idx="10">
                  <c:v>25.9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Взрослые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3.492461233680313E-3"/>
                  <c:y val="-7.7318489222474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731153084200749E-3"/>
                  <c:y val="-1.546430667546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Лист1!$B$3:$B$13</c:f>
              <c:strCache>
                <c:ptCount val="11"/>
                <c:pt idx="0">
                  <c:v>Более самостоятельным(-ой)</c:v>
                </c:pt>
                <c:pt idx="1">
                  <c:v>Более уважаемым(-ой)</c:v>
                </c:pt>
                <c:pt idx="2">
                  <c:v>Более успешным(-ой)</c:v>
                </c:pt>
                <c:pt idx="3">
                  <c:v>Более агрессивным(-ой)</c:v>
                </c:pt>
                <c:pt idx="4">
                  <c:v>Более уверенным</c:v>
                </c:pt>
                <c:pt idx="5">
                  <c:v>Более одиноким(-ой)</c:v>
                </c:pt>
                <c:pt idx="6">
                  <c:v>Более общительным(-ой)</c:v>
                </c:pt>
                <c:pt idx="7">
                  <c:v>Более сильным(-ой)</c:v>
                </c:pt>
                <c:pt idx="8">
                  <c:v>Более безнаказанным(-ой)</c:v>
                </c:pt>
                <c:pt idx="9">
                  <c:v>Другое</c:v>
                </c:pt>
                <c:pt idx="10">
                  <c:v>Ничем не отличается</c:v>
                </c:pt>
              </c:strCache>
            </c:strRef>
          </c:cat>
          <c:val>
            <c:numRef>
              <c:f>Лист1!$D$3:$D$13</c:f>
              <c:numCache>
                <c:formatCode>General</c:formatCode>
                <c:ptCount val="11"/>
                <c:pt idx="0">
                  <c:v>20.8</c:v>
                </c:pt>
                <c:pt idx="1">
                  <c:v>7.2</c:v>
                </c:pt>
                <c:pt idx="2">
                  <c:v>9.4</c:v>
                </c:pt>
                <c:pt idx="3">
                  <c:v>0.8</c:v>
                </c:pt>
                <c:pt idx="4">
                  <c:v>14.2</c:v>
                </c:pt>
                <c:pt idx="5">
                  <c:v>1.5</c:v>
                </c:pt>
                <c:pt idx="6">
                  <c:v>18.7</c:v>
                </c:pt>
                <c:pt idx="7">
                  <c:v>2.9</c:v>
                </c:pt>
                <c:pt idx="8">
                  <c:v>0.70000000000000062</c:v>
                </c:pt>
                <c:pt idx="9">
                  <c:v>1.9000000000000001</c:v>
                </c:pt>
                <c:pt idx="10">
                  <c:v>43.9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28885632"/>
        <c:axId val="228887168"/>
        <c:axId val="0"/>
      </c:bar3DChart>
      <c:catAx>
        <c:axId val="228885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 sz="1400" b="1">
                <a:solidFill>
                  <a:srgbClr val="002060"/>
                </a:solidFill>
              </a:defRPr>
            </a:pPr>
            <a:endParaRPr lang="ru-RU"/>
          </a:p>
        </c:txPr>
        <c:crossAx val="228887168"/>
        <c:crosses val="autoZero"/>
        <c:auto val="1"/>
        <c:lblAlgn val="ctr"/>
        <c:lblOffset val="100"/>
        <c:noMultiLvlLbl val="0"/>
      </c:catAx>
      <c:valAx>
        <c:axId val="2288871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22888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944156401250681"/>
          <c:y val="1.7517209523933879E-3"/>
          <c:w val="0.36410805840055199"/>
          <c:h val="9.7945682536048947E-2"/>
        </c:manualLayout>
      </c:layout>
      <c:overlay val="0"/>
      <c:txPr>
        <a:bodyPr/>
        <a:lstStyle/>
        <a:p>
          <a:pPr>
            <a:defRPr lang="ru-RU"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17BE1-D83A-4059-8ABE-DCE65CE05D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5D519F3-6581-466E-8AA9-8ABC42CA033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  <a:effectLst/>
            </a:rPr>
            <a:t>Традиционная система классов, курсов, расписания и оценок</a:t>
          </a:r>
          <a:endParaRPr lang="ru-RU" sz="2400" b="1" dirty="0">
            <a:solidFill>
              <a:srgbClr val="002060"/>
            </a:solidFill>
            <a:effectLst/>
          </a:endParaRPr>
        </a:p>
      </dgm:t>
    </dgm:pt>
    <dgm:pt modelId="{EBFCECD4-A6B6-4496-9983-6A8261190EC2}" type="parTrans" cxnId="{05DCA092-FD2C-441B-9B31-700726A317F6}">
      <dgm:prSet/>
      <dgm:spPr/>
      <dgm:t>
        <a:bodyPr/>
        <a:lstStyle/>
        <a:p>
          <a:endParaRPr lang="ru-RU"/>
        </a:p>
      </dgm:t>
    </dgm:pt>
    <dgm:pt modelId="{F92DE5F7-F826-4E56-A7A9-6BC99E311915}" type="sibTrans" cxnId="{05DCA092-FD2C-441B-9B31-700726A317F6}">
      <dgm:prSet/>
      <dgm:spPr/>
      <dgm:t>
        <a:bodyPr/>
        <a:lstStyle/>
        <a:p>
          <a:endParaRPr lang="ru-RU"/>
        </a:p>
      </dgm:t>
    </dgm:pt>
    <dgm:pt modelId="{C2C9173A-A6CE-4BE8-9352-7E7D948507A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  <a:effectLst/>
            </a:rPr>
            <a:t>Гибкие , ориентированные на запрос учащихся формы обучения</a:t>
          </a:r>
          <a:endParaRPr lang="ru-RU" sz="2400" b="1" dirty="0">
            <a:solidFill>
              <a:srgbClr val="002060"/>
            </a:solidFill>
            <a:effectLst/>
          </a:endParaRPr>
        </a:p>
      </dgm:t>
    </dgm:pt>
    <dgm:pt modelId="{6A6F9245-4515-4DBA-B7C3-7AAEE30A61D8}" type="parTrans" cxnId="{3B3F0264-2E4C-4289-95ED-D44866276B89}">
      <dgm:prSet/>
      <dgm:spPr/>
      <dgm:t>
        <a:bodyPr/>
        <a:lstStyle/>
        <a:p>
          <a:endParaRPr lang="ru-RU"/>
        </a:p>
      </dgm:t>
    </dgm:pt>
    <dgm:pt modelId="{A4115ED6-0121-41BF-933D-336E4C33519A}" type="sibTrans" cxnId="{3B3F0264-2E4C-4289-95ED-D44866276B89}">
      <dgm:prSet/>
      <dgm:spPr/>
      <dgm:t>
        <a:bodyPr/>
        <a:lstStyle/>
        <a:p>
          <a:endParaRPr lang="ru-RU"/>
        </a:p>
      </dgm:t>
    </dgm:pt>
    <dgm:pt modelId="{509A6B0D-B2E2-4524-8D8D-79C1F17FF09C}" type="pres">
      <dgm:prSet presAssocID="{49B17BE1-D83A-4059-8ABE-DCE65CE05D03}" presName="arrowDiagram" presStyleCnt="0">
        <dgm:presLayoutVars>
          <dgm:chMax val="5"/>
          <dgm:dir/>
          <dgm:resizeHandles val="exact"/>
        </dgm:presLayoutVars>
      </dgm:prSet>
      <dgm:spPr/>
    </dgm:pt>
    <dgm:pt modelId="{DF1B8060-20E8-460E-9E65-975B590C74A4}" type="pres">
      <dgm:prSet presAssocID="{49B17BE1-D83A-4059-8ABE-DCE65CE05D03}" presName="arrow" presStyleLbl="bgShp" presStyleIdx="0" presStyleCnt="1"/>
      <dgm:spPr/>
    </dgm:pt>
    <dgm:pt modelId="{39172F0A-F518-4220-ACD5-C9B3ABCC6839}" type="pres">
      <dgm:prSet presAssocID="{49B17BE1-D83A-4059-8ABE-DCE65CE05D03}" presName="arrowDiagram2" presStyleCnt="0"/>
      <dgm:spPr/>
    </dgm:pt>
    <dgm:pt modelId="{26203623-EAB4-46C6-9EF9-7468F74C398A}" type="pres">
      <dgm:prSet presAssocID="{85D519F3-6581-466E-8AA9-8ABC42CA033A}" presName="bullet2a" presStyleLbl="node1" presStyleIdx="0" presStyleCnt="2"/>
      <dgm:spPr/>
    </dgm:pt>
    <dgm:pt modelId="{7B609ACF-F3AF-42AB-BD46-55B0FB462971}" type="pres">
      <dgm:prSet presAssocID="{85D519F3-6581-466E-8AA9-8ABC42CA033A}" presName="textBox2a" presStyleLbl="revTx" presStyleIdx="0" presStyleCnt="2" custScaleX="139316" custScaleY="85867" custLinFactNeighborX="-1178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18641-ADF5-4B3B-B4BA-E2E5CB3472C0}" type="pres">
      <dgm:prSet presAssocID="{C2C9173A-A6CE-4BE8-9352-7E7D948507AA}" presName="bullet2b" presStyleLbl="node1" presStyleIdx="1" presStyleCnt="2"/>
      <dgm:spPr/>
    </dgm:pt>
    <dgm:pt modelId="{C2A3EEEE-7794-4C17-A1BB-11353D4F91BC}" type="pres">
      <dgm:prSet presAssocID="{C2C9173A-A6CE-4BE8-9352-7E7D948507AA}" presName="textBox2b" presStyleLbl="revTx" presStyleIdx="1" presStyleCnt="2" custScaleX="134447" custScaleY="44657" custLinFactNeighborX="24738" custLinFactNeighborY="-17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646DB0-65EE-4FD5-90EF-C5CB0D7C7EE9}" type="presOf" srcId="{49B17BE1-D83A-4059-8ABE-DCE65CE05D03}" destId="{509A6B0D-B2E2-4524-8D8D-79C1F17FF09C}" srcOrd="0" destOrd="0" presId="urn:microsoft.com/office/officeart/2005/8/layout/arrow2"/>
    <dgm:cxn modelId="{3B3F0264-2E4C-4289-95ED-D44866276B89}" srcId="{49B17BE1-D83A-4059-8ABE-DCE65CE05D03}" destId="{C2C9173A-A6CE-4BE8-9352-7E7D948507AA}" srcOrd="1" destOrd="0" parTransId="{6A6F9245-4515-4DBA-B7C3-7AAEE30A61D8}" sibTransId="{A4115ED6-0121-41BF-933D-336E4C33519A}"/>
    <dgm:cxn modelId="{1D5434C3-8A11-4940-8E4F-EDAD22DB6949}" type="presOf" srcId="{85D519F3-6581-466E-8AA9-8ABC42CA033A}" destId="{7B609ACF-F3AF-42AB-BD46-55B0FB462971}" srcOrd="0" destOrd="0" presId="urn:microsoft.com/office/officeart/2005/8/layout/arrow2"/>
    <dgm:cxn modelId="{3C23B0CE-B7D8-4283-B29E-E15F50180C6F}" type="presOf" srcId="{C2C9173A-A6CE-4BE8-9352-7E7D948507AA}" destId="{C2A3EEEE-7794-4C17-A1BB-11353D4F91BC}" srcOrd="0" destOrd="0" presId="urn:microsoft.com/office/officeart/2005/8/layout/arrow2"/>
    <dgm:cxn modelId="{05DCA092-FD2C-441B-9B31-700726A317F6}" srcId="{49B17BE1-D83A-4059-8ABE-DCE65CE05D03}" destId="{85D519F3-6581-466E-8AA9-8ABC42CA033A}" srcOrd="0" destOrd="0" parTransId="{EBFCECD4-A6B6-4496-9983-6A8261190EC2}" sibTransId="{F92DE5F7-F826-4E56-A7A9-6BC99E311915}"/>
    <dgm:cxn modelId="{FADB1844-A15C-4068-B167-CA994FD7B399}" type="presParOf" srcId="{509A6B0D-B2E2-4524-8D8D-79C1F17FF09C}" destId="{DF1B8060-20E8-460E-9E65-975B590C74A4}" srcOrd="0" destOrd="0" presId="urn:microsoft.com/office/officeart/2005/8/layout/arrow2"/>
    <dgm:cxn modelId="{AA2ED37C-EEA4-4C6A-9ADF-828203612845}" type="presParOf" srcId="{509A6B0D-B2E2-4524-8D8D-79C1F17FF09C}" destId="{39172F0A-F518-4220-ACD5-C9B3ABCC6839}" srcOrd="1" destOrd="0" presId="urn:microsoft.com/office/officeart/2005/8/layout/arrow2"/>
    <dgm:cxn modelId="{BD3D67CE-071B-479B-9EFD-60693BE080E9}" type="presParOf" srcId="{39172F0A-F518-4220-ACD5-C9B3ABCC6839}" destId="{26203623-EAB4-46C6-9EF9-7468F74C398A}" srcOrd="0" destOrd="0" presId="urn:microsoft.com/office/officeart/2005/8/layout/arrow2"/>
    <dgm:cxn modelId="{26145CB8-7513-4CF6-A8FE-0750FCFBA927}" type="presParOf" srcId="{39172F0A-F518-4220-ACD5-C9B3ABCC6839}" destId="{7B609ACF-F3AF-42AB-BD46-55B0FB462971}" srcOrd="1" destOrd="0" presId="urn:microsoft.com/office/officeart/2005/8/layout/arrow2"/>
    <dgm:cxn modelId="{FB46BE7A-B8D5-4C6E-BA7A-53CD1C8D8618}" type="presParOf" srcId="{39172F0A-F518-4220-ACD5-C9B3ABCC6839}" destId="{E9018641-ADF5-4B3B-B4BA-E2E5CB3472C0}" srcOrd="2" destOrd="0" presId="urn:microsoft.com/office/officeart/2005/8/layout/arrow2"/>
    <dgm:cxn modelId="{EB4737AD-F2CE-4E2B-AA61-DFF2CE78ECCB}" type="presParOf" srcId="{39172F0A-F518-4220-ACD5-C9B3ABCC6839}" destId="{C2A3EEEE-7794-4C17-A1BB-11353D4F91B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76DAAB33-4600-4809-9DA5-33E6C4257DF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9F816C63-7CB0-4A43-AAE7-7D844D3DC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9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  <p:txBody>
          <a:bodyPr lIns="96017" tIns="48008" rIns="96017" bIns="48008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724956"/>
            <a:ext cx="5029200" cy="4476274"/>
          </a:xfrm>
          <a:prstGeom prst="rect">
            <a:avLst/>
          </a:prstGeom>
        </p:spPr>
        <p:txBody>
          <a:bodyPr lIns="96017" tIns="48008" rIns="96017" bIns="48008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37393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/>
          <a:lstStyle/>
          <a:p>
            <a:fld id="{996F49F6-895E-F148-BF0E-85904D829A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 dirty="0"/>
              <a:t>МООС - </a:t>
            </a:r>
            <a:r>
              <a:rPr sz="2300" dirty="0" err="1"/>
              <a:t>Акцент</a:t>
            </a:r>
            <a:r>
              <a:rPr sz="2300" dirty="0"/>
              <a:t> </a:t>
            </a:r>
            <a:r>
              <a:rPr sz="2300" dirty="0" err="1"/>
              <a:t>на</a:t>
            </a:r>
            <a:r>
              <a:rPr sz="2300" dirty="0"/>
              <a:t> </a:t>
            </a:r>
            <a:r>
              <a:rPr sz="2300" dirty="0" err="1"/>
              <a:t>организацию</a:t>
            </a:r>
            <a:r>
              <a:rPr sz="2300" dirty="0"/>
              <a:t> </a:t>
            </a:r>
            <a:r>
              <a:rPr sz="2300" dirty="0" err="1"/>
              <a:t>сетевого</a:t>
            </a:r>
            <a:r>
              <a:rPr sz="2300" dirty="0"/>
              <a:t> </a:t>
            </a:r>
            <a:r>
              <a:rPr sz="2300" dirty="0" err="1"/>
              <a:t>коллегиального</a:t>
            </a:r>
            <a:r>
              <a:rPr sz="2300" dirty="0"/>
              <a:t> </a:t>
            </a:r>
            <a:r>
              <a:rPr sz="2300" dirty="0" err="1"/>
              <a:t>обучения</a:t>
            </a:r>
            <a:endParaRPr sz="2300" dirty="0"/>
          </a:p>
          <a:p>
            <a:pPr lvl="0">
              <a:defRPr sz="1800"/>
            </a:pPr>
            <a:r>
              <a:rPr sz="2300" dirty="0" err="1"/>
              <a:t>Аналитика</a:t>
            </a:r>
            <a:r>
              <a:rPr sz="2300" dirty="0"/>
              <a:t> - </a:t>
            </a:r>
            <a:r>
              <a:rPr sz="2300" dirty="0" err="1"/>
              <a:t>Внедрение</a:t>
            </a:r>
            <a:r>
              <a:rPr sz="2300" dirty="0"/>
              <a:t> в </a:t>
            </a:r>
            <a:r>
              <a:rPr sz="2300" dirty="0" err="1"/>
              <a:t>повседневное</a:t>
            </a:r>
            <a:r>
              <a:rPr sz="2300" dirty="0"/>
              <a:t> </a:t>
            </a:r>
            <a:r>
              <a:rPr sz="2300" dirty="0" err="1"/>
              <a:t>образование</a:t>
            </a:r>
            <a:r>
              <a:rPr sz="2300" dirty="0"/>
              <a:t> </a:t>
            </a:r>
            <a:r>
              <a:rPr sz="2300" dirty="0" err="1"/>
              <a:t>инструментов</a:t>
            </a:r>
            <a:r>
              <a:rPr sz="2300" dirty="0"/>
              <a:t> </a:t>
            </a:r>
            <a:r>
              <a:rPr sz="2300" dirty="0" err="1"/>
              <a:t>для</a:t>
            </a:r>
            <a:r>
              <a:rPr sz="2300" dirty="0"/>
              <a:t> </a:t>
            </a:r>
            <a:r>
              <a:rPr sz="2300" dirty="0" err="1"/>
              <a:t>точного</a:t>
            </a:r>
            <a:r>
              <a:rPr sz="2300" dirty="0"/>
              <a:t> </a:t>
            </a:r>
            <a:r>
              <a:rPr sz="2300" dirty="0" err="1"/>
              <a:t>отслеживания</a:t>
            </a:r>
            <a:r>
              <a:rPr sz="2300" dirty="0"/>
              <a:t> </a:t>
            </a:r>
            <a:r>
              <a:rPr sz="2300" dirty="0" err="1"/>
              <a:t>успеваемости</a:t>
            </a:r>
            <a:endParaRPr sz="2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 dirty="0"/>
              <a:t>МООС - </a:t>
            </a:r>
            <a:r>
              <a:rPr sz="2300" dirty="0" err="1"/>
              <a:t>Акцент</a:t>
            </a:r>
            <a:r>
              <a:rPr sz="2300" dirty="0"/>
              <a:t> </a:t>
            </a:r>
            <a:r>
              <a:rPr sz="2300" dirty="0" err="1"/>
              <a:t>на</a:t>
            </a:r>
            <a:r>
              <a:rPr sz="2300" dirty="0"/>
              <a:t> </a:t>
            </a:r>
            <a:r>
              <a:rPr sz="2300" dirty="0" err="1"/>
              <a:t>организацию</a:t>
            </a:r>
            <a:r>
              <a:rPr sz="2300" dirty="0"/>
              <a:t> </a:t>
            </a:r>
            <a:r>
              <a:rPr sz="2300" dirty="0" err="1"/>
              <a:t>сетевого</a:t>
            </a:r>
            <a:r>
              <a:rPr sz="2300" dirty="0"/>
              <a:t> </a:t>
            </a:r>
            <a:r>
              <a:rPr sz="2300" dirty="0" err="1"/>
              <a:t>коллегиального</a:t>
            </a:r>
            <a:r>
              <a:rPr sz="2300" dirty="0"/>
              <a:t> </a:t>
            </a:r>
            <a:r>
              <a:rPr sz="2300" dirty="0" err="1"/>
              <a:t>обучения</a:t>
            </a:r>
            <a:endParaRPr sz="2300" dirty="0"/>
          </a:p>
          <a:p>
            <a:pPr lvl="0">
              <a:defRPr sz="1800"/>
            </a:pPr>
            <a:r>
              <a:rPr sz="2300" dirty="0" err="1"/>
              <a:t>Аналитика</a:t>
            </a:r>
            <a:r>
              <a:rPr sz="2300" dirty="0"/>
              <a:t> - </a:t>
            </a:r>
            <a:r>
              <a:rPr sz="2300" dirty="0" err="1"/>
              <a:t>Внедрение</a:t>
            </a:r>
            <a:r>
              <a:rPr sz="2300" dirty="0"/>
              <a:t> в </a:t>
            </a:r>
            <a:r>
              <a:rPr sz="2300" dirty="0" err="1"/>
              <a:t>повседневное</a:t>
            </a:r>
            <a:r>
              <a:rPr sz="2300" dirty="0"/>
              <a:t> </a:t>
            </a:r>
            <a:r>
              <a:rPr sz="2300" dirty="0" err="1"/>
              <a:t>образование</a:t>
            </a:r>
            <a:r>
              <a:rPr sz="2300" dirty="0"/>
              <a:t> </a:t>
            </a:r>
            <a:r>
              <a:rPr sz="2300" dirty="0" err="1"/>
              <a:t>инструментов</a:t>
            </a:r>
            <a:r>
              <a:rPr sz="2300" dirty="0"/>
              <a:t> </a:t>
            </a:r>
            <a:r>
              <a:rPr sz="2300" dirty="0" err="1"/>
              <a:t>для</a:t>
            </a:r>
            <a:r>
              <a:rPr sz="2300" dirty="0"/>
              <a:t> </a:t>
            </a:r>
            <a:r>
              <a:rPr sz="2300" dirty="0" err="1"/>
              <a:t>точного</a:t>
            </a:r>
            <a:r>
              <a:rPr sz="2300" dirty="0"/>
              <a:t> </a:t>
            </a:r>
            <a:r>
              <a:rPr sz="2300" dirty="0" err="1"/>
              <a:t>отслеживания</a:t>
            </a:r>
            <a:r>
              <a:rPr sz="2300" dirty="0"/>
              <a:t> </a:t>
            </a:r>
            <a:r>
              <a:rPr sz="2300" dirty="0" err="1"/>
              <a:t>успеваемости</a:t>
            </a:r>
            <a:endParaRPr sz="2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931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 dirty="0"/>
              <a:t>метаучёба — это процесс получения знаний, при котором само обучение подвергается рефлексии.</a:t>
            </a:r>
          </a:p>
          <a:p>
            <a:pPr lvl="0">
              <a:defRPr sz="1800"/>
            </a:pPr>
            <a:endParaRPr sz="2300" dirty="0"/>
          </a:p>
          <a:p>
            <a:pPr lvl="0">
              <a:defRPr sz="1800"/>
            </a:pPr>
            <a:r>
              <a:rPr sz="2300" dirty="0"/>
              <a:t>Оценки ставятся не за единичные задания, а на прогресс в изучении предмета в целом.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 dirty="0"/>
              <a:t>С </a:t>
            </a:r>
            <a:r>
              <a:rPr sz="2300" dirty="0" err="1"/>
              <a:t>наибольшим</a:t>
            </a:r>
            <a:r>
              <a:rPr sz="2300" dirty="0"/>
              <a:t> </a:t>
            </a:r>
            <a:r>
              <a:rPr sz="2300" dirty="0" err="1"/>
              <a:t>рвением</a:t>
            </a:r>
            <a:r>
              <a:rPr sz="2300" dirty="0"/>
              <a:t> </a:t>
            </a:r>
            <a:r>
              <a:rPr sz="2300" dirty="0" err="1"/>
              <a:t>учатся</a:t>
            </a:r>
            <a:r>
              <a:rPr sz="2300" dirty="0"/>
              <a:t> </a:t>
            </a:r>
            <a:r>
              <a:rPr sz="2300" dirty="0" err="1"/>
              <a:t>во</a:t>
            </a:r>
            <a:r>
              <a:rPr sz="2300" dirty="0"/>
              <a:t> </a:t>
            </a:r>
            <a:r>
              <a:rPr sz="2300" dirty="0" err="1"/>
              <a:t>время</a:t>
            </a:r>
            <a:r>
              <a:rPr sz="2300" dirty="0"/>
              <a:t> </a:t>
            </a:r>
            <a:r>
              <a:rPr sz="2300" dirty="0" err="1"/>
              <a:t>образовательных</a:t>
            </a:r>
            <a:r>
              <a:rPr sz="2300" dirty="0"/>
              <a:t> </a:t>
            </a:r>
            <a:r>
              <a:rPr sz="2300" dirty="0" err="1"/>
              <a:t>фестивалей</a:t>
            </a:r>
            <a:r>
              <a:rPr sz="2300" dirty="0"/>
              <a:t> и </a:t>
            </a:r>
            <a:r>
              <a:rPr sz="2300" dirty="0" err="1"/>
              <a:t>праздников</a:t>
            </a:r>
            <a:r>
              <a:rPr sz="2300" dirty="0"/>
              <a:t> </a:t>
            </a:r>
            <a:r>
              <a:rPr sz="2300" dirty="0" err="1"/>
              <a:t>вроде</a:t>
            </a:r>
            <a:r>
              <a:rPr sz="2300" dirty="0"/>
              <a:t> Hour of Code.</a:t>
            </a:r>
          </a:p>
          <a:p>
            <a:pPr lvl="0">
              <a:defRPr sz="1800"/>
            </a:pPr>
            <a:endParaRPr sz="2300" dirty="0"/>
          </a:p>
          <a:p>
            <a:pPr lvl="0">
              <a:defRPr sz="1800"/>
            </a:pPr>
            <a:r>
              <a:rPr sz="2300" dirty="0" err="1"/>
              <a:t>Тема</a:t>
            </a:r>
            <a:r>
              <a:rPr sz="2300" dirty="0"/>
              <a:t> </a:t>
            </a:r>
            <a:r>
              <a:rPr sz="2300" dirty="0" err="1"/>
              <a:t>должна</a:t>
            </a:r>
            <a:r>
              <a:rPr sz="2300" dirty="0"/>
              <a:t> </a:t>
            </a:r>
            <a:r>
              <a:rPr sz="2300" dirty="0" err="1"/>
              <a:t>быть</a:t>
            </a:r>
            <a:r>
              <a:rPr sz="2300" dirty="0"/>
              <a:t>, </a:t>
            </a:r>
            <a:r>
              <a:rPr sz="2300" dirty="0" err="1"/>
              <a:t>как</a:t>
            </a:r>
            <a:r>
              <a:rPr sz="2300" dirty="0"/>
              <a:t> </a:t>
            </a:r>
            <a:r>
              <a:rPr sz="2300" dirty="0" err="1"/>
              <a:t>минимум</a:t>
            </a:r>
            <a:r>
              <a:rPr sz="2300" dirty="0"/>
              <a:t>, </a:t>
            </a:r>
            <a:r>
              <a:rPr sz="2300" dirty="0" err="1"/>
              <a:t>хорошо</a:t>
            </a:r>
            <a:r>
              <a:rPr sz="2300" dirty="0"/>
              <a:t> и </a:t>
            </a:r>
            <a:r>
              <a:rPr sz="2300" dirty="0" err="1"/>
              <a:t>логично</a:t>
            </a:r>
            <a:r>
              <a:rPr sz="2300" dirty="0"/>
              <a:t> </a:t>
            </a:r>
            <a:r>
              <a:rPr sz="2300" dirty="0" err="1"/>
              <a:t>структурированна</a:t>
            </a:r>
            <a:r>
              <a:rPr sz="2300" dirty="0"/>
              <a:t>, а, </a:t>
            </a:r>
            <a:r>
              <a:rPr sz="2300" dirty="0" err="1"/>
              <a:t>как</a:t>
            </a:r>
            <a:r>
              <a:rPr sz="2300" dirty="0"/>
              <a:t> </a:t>
            </a:r>
            <a:r>
              <a:rPr sz="2300" dirty="0" err="1"/>
              <a:t>максимум</a:t>
            </a:r>
            <a:r>
              <a:rPr sz="2300" dirty="0"/>
              <a:t>, </a:t>
            </a:r>
            <a:r>
              <a:rPr sz="2300" dirty="0" err="1"/>
              <a:t>эффектно</a:t>
            </a:r>
            <a:r>
              <a:rPr sz="2300" dirty="0"/>
              <a:t> </a:t>
            </a:r>
            <a:r>
              <a:rPr sz="2300" dirty="0" err="1"/>
              <a:t>подана</a:t>
            </a:r>
            <a:endParaRPr sz="2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ru-RU" sz="2300" dirty="0"/>
              <a:t>Тема, чтобы быть эффективно изучена, должна быть эффективно подана</a:t>
            </a:r>
            <a:endParaRPr sz="2300" dirty="0"/>
          </a:p>
          <a:p>
            <a:pPr lvl="0">
              <a:defRPr sz="1800"/>
            </a:pPr>
            <a:endParaRPr sz="2300" dirty="0"/>
          </a:p>
          <a:p>
            <a:pPr lvl="0">
              <a:defRPr sz="1800"/>
            </a:pPr>
            <a:r>
              <a:rPr sz="2300" dirty="0" err="1"/>
              <a:t>Тема</a:t>
            </a:r>
            <a:r>
              <a:rPr sz="2300" dirty="0"/>
              <a:t> </a:t>
            </a:r>
            <a:r>
              <a:rPr sz="2300" dirty="0" err="1"/>
              <a:t>должна</a:t>
            </a:r>
            <a:r>
              <a:rPr sz="2300" dirty="0"/>
              <a:t> </a:t>
            </a:r>
            <a:r>
              <a:rPr sz="2300" dirty="0" err="1"/>
              <a:t>быть</a:t>
            </a:r>
            <a:r>
              <a:rPr sz="2300" dirty="0"/>
              <a:t>, </a:t>
            </a:r>
            <a:r>
              <a:rPr sz="2300" dirty="0" err="1"/>
              <a:t>как</a:t>
            </a:r>
            <a:r>
              <a:rPr sz="2300" dirty="0"/>
              <a:t> </a:t>
            </a:r>
            <a:r>
              <a:rPr sz="2300" dirty="0" err="1"/>
              <a:t>минимум</a:t>
            </a:r>
            <a:r>
              <a:rPr sz="2300" dirty="0"/>
              <a:t>, </a:t>
            </a:r>
            <a:r>
              <a:rPr sz="2300" dirty="0" err="1"/>
              <a:t>хорошо</a:t>
            </a:r>
            <a:r>
              <a:rPr sz="2300" dirty="0"/>
              <a:t> и </a:t>
            </a:r>
            <a:r>
              <a:rPr sz="2300" dirty="0" err="1"/>
              <a:t>логично</a:t>
            </a:r>
            <a:r>
              <a:rPr sz="2300" dirty="0"/>
              <a:t> </a:t>
            </a:r>
            <a:r>
              <a:rPr sz="2300" dirty="0" err="1"/>
              <a:t>структурированна</a:t>
            </a:r>
            <a:r>
              <a:rPr sz="2300" dirty="0"/>
              <a:t>, а, </a:t>
            </a:r>
            <a:r>
              <a:rPr sz="2300" dirty="0" err="1"/>
              <a:t>как</a:t>
            </a:r>
            <a:r>
              <a:rPr sz="2300" dirty="0"/>
              <a:t> </a:t>
            </a:r>
            <a:r>
              <a:rPr sz="2300" dirty="0" err="1"/>
              <a:t>максимум</a:t>
            </a:r>
            <a:r>
              <a:rPr sz="2300" dirty="0"/>
              <a:t>, </a:t>
            </a:r>
            <a:r>
              <a:rPr sz="2300" dirty="0" err="1"/>
              <a:t>эффектно</a:t>
            </a:r>
            <a:r>
              <a:rPr sz="2300" dirty="0"/>
              <a:t> </a:t>
            </a:r>
            <a:r>
              <a:rPr sz="2300" dirty="0" err="1"/>
              <a:t>подана</a:t>
            </a:r>
            <a:endParaRPr sz="2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 dirty="0" err="1"/>
              <a:t>Чтобы</a:t>
            </a:r>
            <a:r>
              <a:rPr sz="2300" dirty="0"/>
              <a:t> </a:t>
            </a:r>
            <a:r>
              <a:rPr sz="2300" dirty="0" err="1"/>
              <a:t>заразить</a:t>
            </a:r>
            <a:r>
              <a:rPr sz="2300" dirty="0"/>
              <a:t> </a:t>
            </a:r>
            <a:r>
              <a:rPr sz="2300" dirty="0" err="1"/>
              <a:t>интересом</a:t>
            </a:r>
            <a:r>
              <a:rPr sz="2300" dirty="0"/>
              <a:t> </a:t>
            </a:r>
            <a:r>
              <a:rPr sz="2300" dirty="0" err="1"/>
              <a:t>учеников</a:t>
            </a:r>
            <a:r>
              <a:rPr sz="2300" dirty="0"/>
              <a:t>, </a:t>
            </a:r>
            <a:r>
              <a:rPr sz="2300" dirty="0" err="1"/>
              <a:t>их</a:t>
            </a:r>
            <a:r>
              <a:rPr sz="2300" dirty="0"/>
              <a:t> </a:t>
            </a:r>
            <a:r>
              <a:rPr sz="2300" dirty="0" err="1"/>
              <a:t>надо</a:t>
            </a:r>
            <a:r>
              <a:rPr sz="2300" dirty="0"/>
              <a:t> </a:t>
            </a:r>
            <a:r>
              <a:rPr sz="2300" dirty="0" err="1"/>
              <a:t>удивить</a:t>
            </a:r>
            <a:r>
              <a:rPr sz="2300" dirty="0"/>
              <a:t>. </a:t>
            </a:r>
            <a:r>
              <a:rPr sz="2300" dirty="0" err="1"/>
              <a:t>Самый</a:t>
            </a:r>
            <a:r>
              <a:rPr sz="2300" dirty="0"/>
              <a:t> </a:t>
            </a:r>
            <a:r>
              <a:rPr sz="2300" dirty="0" err="1"/>
              <a:t>эффективный</a:t>
            </a:r>
            <a:r>
              <a:rPr sz="2300" dirty="0"/>
              <a:t> </a:t>
            </a:r>
            <a:r>
              <a:rPr sz="2300" dirty="0" err="1"/>
              <a:t>способ</a:t>
            </a:r>
            <a:r>
              <a:rPr sz="2300" dirty="0"/>
              <a:t> — </a:t>
            </a:r>
            <a:r>
              <a:rPr sz="2300" dirty="0" err="1"/>
              <a:t>показать</a:t>
            </a:r>
            <a:r>
              <a:rPr sz="2300" dirty="0"/>
              <a:t>, </a:t>
            </a:r>
            <a:r>
              <a:rPr sz="2300" dirty="0" err="1"/>
              <a:t>как</a:t>
            </a:r>
            <a:r>
              <a:rPr sz="2300" dirty="0"/>
              <a:t>, к </a:t>
            </a:r>
            <a:r>
              <a:rPr sz="2300" dirty="0" err="1"/>
              <a:t>примеру</a:t>
            </a:r>
            <a:r>
              <a:rPr sz="2300" dirty="0"/>
              <a:t>, </a:t>
            </a:r>
            <a:r>
              <a:rPr sz="2300" dirty="0" err="1"/>
              <a:t>физические</a:t>
            </a:r>
            <a:r>
              <a:rPr sz="2300" dirty="0"/>
              <a:t> </a:t>
            </a:r>
            <a:r>
              <a:rPr sz="2300" dirty="0" err="1"/>
              <a:t>или</a:t>
            </a:r>
            <a:r>
              <a:rPr sz="2300" dirty="0"/>
              <a:t> </a:t>
            </a:r>
            <a:r>
              <a:rPr sz="2300" dirty="0" err="1"/>
              <a:t>химические</a:t>
            </a:r>
            <a:r>
              <a:rPr sz="2300" dirty="0"/>
              <a:t> </a:t>
            </a:r>
            <a:r>
              <a:rPr sz="2300" dirty="0" err="1"/>
              <a:t>процессы</a:t>
            </a:r>
            <a:r>
              <a:rPr sz="2300" dirty="0"/>
              <a:t> </a:t>
            </a:r>
            <a:r>
              <a:rPr sz="2300" dirty="0" err="1"/>
              <a:t>проявляются</a:t>
            </a:r>
            <a:r>
              <a:rPr sz="2300" dirty="0"/>
              <a:t> </a:t>
            </a:r>
            <a:r>
              <a:rPr sz="2300" dirty="0" err="1"/>
              <a:t>каждый</a:t>
            </a:r>
            <a:r>
              <a:rPr sz="2300" dirty="0"/>
              <a:t> </a:t>
            </a:r>
            <a:r>
              <a:rPr sz="2300" dirty="0" err="1"/>
              <a:t>день</a:t>
            </a:r>
            <a:r>
              <a:rPr sz="2300" dirty="0"/>
              <a:t> у </a:t>
            </a:r>
            <a:r>
              <a:rPr sz="2300" dirty="0" err="1"/>
              <a:t>нас</a:t>
            </a:r>
            <a:r>
              <a:rPr sz="2300" dirty="0"/>
              <a:t> </a:t>
            </a:r>
            <a:r>
              <a:rPr sz="2300" dirty="0" err="1"/>
              <a:t>на</a:t>
            </a:r>
            <a:r>
              <a:rPr sz="2300" dirty="0"/>
              <a:t> </a:t>
            </a:r>
            <a:r>
              <a:rPr sz="2300" dirty="0" err="1"/>
              <a:t>кухне</a:t>
            </a:r>
            <a:r>
              <a:rPr sz="2300" dirty="0"/>
              <a:t>.</a:t>
            </a:r>
          </a:p>
          <a:p>
            <a:pPr lvl="0">
              <a:defRPr sz="1800"/>
            </a:pPr>
            <a:endParaRPr sz="2300" dirty="0"/>
          </a:p>
          <a:p>
            <a:pPr lvl="0">
              <a:defRPr sz="1800"/>
            </a:pPr>
            <a:r>
              <a:rPr sz="2300" dirty="0" err="1"/>
              <a:t>Бриколаж</a:t>
            </a:r>
            <a:r>
              <a:rPr sz="2300" dirty="0"/>
              <a:t> в </a:t>
            </a:r>
            <a:r>
              <a:rPr sz="2300" dirty="0" err="1"/>
              <a:t>образовании</a:t>
            </a:r>
            <a:r>
              <a:rPr sz="2300" dirty="0"/>
              <a:t> — </a:t>
            </a:r>
            <a:r>
              <a:rPr sz="2300" dirty="0" err="1"/>
              <a:t>это</a:t>
            </a:r>
            <a:r>
              <a:rPr sz="2300" dirty="0"/>
              <a:t> </a:t>
            </a:r>
            <a:r>
              <a:rPr sz="2300" dirty="0" err="1"/>
              <a:t>использование</a:t>
            </a:r>
            <a:r>
              <a:rPr sz="2300" dirty="0"/>
              <a:t> </a:t>
            </a:r>
            <a:r>
              <a:rPr sz="2300" dirty="0" err="1"/>
              <a:t>для</a:t>
            </a:r>
            <a:r>
              <a:rPr sz="2300" dirty="0"/>
              <a:t> </a:t>
            </a:r>
            <a:r>
              <a:rPr sz="2300" dirty="0" err="1"/>
              <a:t>учёбы</a:t>
            </a:r>
            <a:r>
              <a:rPr sz="2300" dirty="0"/>
              <a:t> </a:t>
            </a:r>
            <a:r>
              <a:rPr sz="2300" dirty="0" err="1"/>
              <a:t>всего</a:t>
            </a:r>
            <a:r>
              <a:rPr sz="2300" dirty="0"/>
              <a:t>, </a:t>
            </a:r>
            <a:r>
              <a:rPr sz="2300" dirty="0" err="1"/>
              <a:t>что</a:t>
            </a:r>
            <a:r>
              <a:rPr sz="2300" dirty="0"/>
              <a:t> </a:t>
            </a:r>
            <a:r>
              <a:rPr sz="2300" dirty="0" err="1"/>
              <a:t>угодно</a:t>
            </a:r>
            <a:r>
              <a:rPr sz="2300" dirty="0"/>
              <a:t>, </a:t>
            </a:r>
            <a:r>
              <a:rPr sz="2300" dirty="0" err="1"/>
              <a:t>кроме</a:t>
            </a:r>
            <a:r>
              <a:rPr sz="2300" dirty="0"/>
              <a:t> </a:t>
            </a:r>
            <a:r>
              <a:rPr sz="2300" dirty="0" err="1"/>
              <a:t>специально</a:t>
            </a:r>
            <a:r>
              <a:rPr sz="2300" dirty="0"/>
              <a:t> </a:t>
            </a:r>
            <a:r>
              <a:rPr sz="2300" dirty="0" err="1"/>
              <a:t>созданных</a:t>
            </a:r>
            <a:r>
              <a:rPr sz="2300" dirty="0"/>
              <a:t> </a:t>
            </a:r>
            <a:r>
              <a:rPr sz="2300" dirty="0" err="1"/>
              <a:t>инструментов</a:t>
            </a:r>
            <a:r>
              <a:rPr sz="2300" dirty="0"/>
              <a:t> </a:t>
            </a:r>
            <a:r>
              <a:rPr sz="2300" dirty="0" err="1"/>
              <a:t>вроде</a:t>
            </a:r>
            <a:r>
              <a:rPr sz="2300" dirty="0"/>
              <a:t> </a:t>
            </a:r>
            <a:r>
              <a:rPr sz="2300" dirty="0" err="1"/>
              <a:t>учебников</a:t>
            </a:r>
            <a:r>
              <a:rPr sz="2300" dirty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Иная структура информационной среды – нет единого центра распространения информации, есть сеть информационных источников.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Информационное пространство не формализовано, легко доступно, прозрачно.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Нет доминирующего канала социализации (в индустриальную эпоху – массовая культура и стандартизированное образование).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Социализирующей является </a:t>
            </a:r>
            <a:r>
              <a:rPr lang="ru-RU" dirty="0" err="1" smtClean="0">
                <a:solidFill>
                  <a:srgbClr val="002060"/>
                </a:solidFill>
              </a:rPr>
              <a:t>социокультурная</a:t>
            </a:r>
            <a:r>
              <a:rPr lang="ru-RU" dirty="0" smtClean="0">
                <a:solidFill>
                  <a:srgbClr val="002060"/>
                </a:solidFill>
              </a:rPr>
              <a:t>  среда в целом.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0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3" y="9447764"/>
            <a:ext cx="2972547" cy="4979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17" tIns="48008" rIns="96017" bIns="48008"/>
          <a:lstStyle/>
          <a:p>
            <a:fld id="{FB2363EA-AEF7-49FD-A17A-4D8E6987EDCB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3" y="9447764"/>
            <a:ext cx="2972547" cy="4979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17" tIns="48008" rIns="96017" bIns="48008"/>
          <a:lstStyle/>
          <a:p>
            <a:fld id="{35CA46A6-CCF5-469E-AB68-47FF03617E1A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3" y="9447764"/>
            <a:ext cx="2972547" cy="4979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17" tIns="48008" rIns="96017" bIns="48008"/>
          <a:lstStyle/>
          <a:p>
            <a:fld id="{2C049EEC-2065-4F03-9D10-7E073D3432C4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3" y="9447764"/>
            <a:ext cx="2972547" cy="4979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17" tIns="48008" rIns="96017" bIns="48008"/>
          <a:lstStyle/>
          <a:p>
            <a:fld id="{2BE56D71-D0B1-47F9-9942-08FF750E7DF4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lIns="96017" tIns="48008" rIns="96017" bIns="48008"/>
          <a:lstStyle/>
          <a:p>
            <a:fld id="{FD2940B1-827F-4240-B782-7ECC925E74D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866988"/>
            <a:ext cx="11054080" cy="606890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1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7044267"/>
            <a:ext cx="9103360" cy="1733973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50094" y="9040143"/>
            <a:ext cx="296672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D6768AD6-3BB4-471D-BC0D-1E0F6EFEDFEC}" type="datetime1">
              <a:rPr lang="ru-RU" smtClean="0"/>
              <a:t>21.05.2015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2150441" y="9040143"/>
            <a:ext cx="7992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937480" y="9040143"/>
            <a:ext cx="4050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57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50094" y="9040143"/>
            <a:ext cx="296672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CEAB3620-411E-45E7-A6C3-BCC90F539D3B}" type="datetime1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480" y="9040143"/>
            <a:ext cx="4050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50441" y="9040143"/>
            <a:ext cx="7992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7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8805334"/>
            <a:ext cx="3522133" cy="677333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94A2829D-DEFE-4C07-9CFE-5035C3234B44}" type="datetime1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00480" y="8778240"/>
            <a:ext cx="5635413" cy="650240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08077" y="8832427"/>
            <a:ext cx="650240" cy="650240"/>
          </a:xfrm>
          <a:prstGeom prst="ellipse">
            <a:avLst/>
          </a:prstGeom>
        </p:spPr>
        <p:txBody>
          <a:bodyPr lIns="130046" tIns="65023" rIns="130046" bIns="65023"/>
          <a:lstStyle/>
          <a:p>
            <a:fld id="{AF770171-1AA8-4A16-A8D8-59137CE8C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8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778240" y="8805334"/>
            <a:ext cx="3522133" cy="677333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B24AE95-8B6E-4AA8-8E10-307C14437A3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300480" y="8778240"/>
            <a:ext cx="5635413" cy="650240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08077" y="8832427"/>
            <a:ext cx="650240" cy="650240"/>
          </a:xfrm>
          <a:prstGeom prst="ellipse">
            <a:avLst/>
          </a:prstGeom>
        </p:spPr>
        <p:txBody>
          <a:bodyPr lIns="130046" tIns="65023" rIns="130046" bIns="65023"/>
          <a:lstStyle/>
          <a:p>
            <a:fld id="{AF770171-1AA8-4A16-A8D8-59137CE8C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0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hf hd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43790" y="8401451"/>
            <a:ext cx="5847938" cy="10546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Александр Кондаков, </a:t>
            </a:r>
            <a:r>
              <a:rPr lang="ru-RU" sz="2000" dirty="0" smtClean="0">
                <a:solidFill>
                  <a:srgbClr val="002060"/>
                </a:solidFill>
              </a:rPr>
              <a:t>президент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Института мобильных образовательных систем, </a:t>
            </a:r>
            <a:r>
              <a:rPr lang="ru-RU" sz="2000" dirty="0" err="1" smtClean="0">
                <a:solidFill>
                  <a:srgbClr val="002060"/>
                </a:solidFill>
              </a:rPr>
              <a:t>д.п.н</a:t>
            </a:r>
            <a:r>
              <a:rPr lang="ru-RU" sz="2000" dirty="0" smtClean="0">
                <a:solidFill>
                  <a:srgbClr val="002060"/>
                </a:solidFill>
              </a:rPr>
              <a:t>., член-корреспондент РАО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2" y="92550"/>
            <a:ext cx="1566808" cy="9632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7366" y="1000866"/>
            <a:ext cx="1055024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7200" b="1" dirty="0">
                <a:solidFill>
                  <a:srgbClr val="0070C0"/>
                </a:solidFill>
              </a:rPr>
              <a:t>Современные тенденции </a:t>
            </a:r>
            <a:r>
              <a:rPr lang="ru-RU" sz="7200" b="1" dirty="0" smtClean="0">
                <a:solidFill>
                  <a:srgbClr val="0070C0"/>
                </a:solidFill>
              </a:rPr>
              <a:t>развития </a:t>
            </a:r>
          </a:p>
          <a:p>
            <a:pPr>
              <a:lnSpc>
                <a:spcPct val="80000"/>
              </a:lnSpc>
            </a:pPr>
            <a:r>
              <a:rPr lang="ru-RU" sz="7200" b="1" dirty="0" smtClean="0">
                <a:solidFill>
                  <a:srgbClr val="0070C0"/>
                </a:solidFill>
              </a:rPr>
              <a:t>образования 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Скачивание изображения: новое, прогресс, электроника 284461 / Разрешение: original / Раздел: Hi-tech / HallPic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0" y="4193011"/>
            <a:ext cx="8371490" cy="41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0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696" y="2427890"/>
            <a:ext cx="11382703" cy="2149067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ИНФОРМАЦИОННАЯ СОЦИАЛИЗАЦИЯ - </a:t>
            </a:r>
            <a:endParaRPr lang="ru-RU" sz="4000" b="1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ведущий фактор становления идентичности личности в современной информационной культуре в </a:t>
            </a:r>
            <a:r>
              <a:rPr lang="ru-RU" sz="4000" dirty="0">
                <a:solidFill>
                  <a:srgbClr val="002060"/>
                </a:solidFill>
              </a:rPr>
              <a:t>условиях глобального </a:t>
            </a:r>
            <a:r>
              <a:rPr lang="ru-RU" sz="4000" dirty="0" smtClean="0">
                <a:solidFill>
                  <a:srgbClr val="002060"/>
                </a:solidFill>
              </a:rPr>
              <a:t>мира, </a:t>
            </a:r>
            <a:r>
              <a:rPr lang="ru-RU" sz="4000" dirty="0">
                <a:solidFill>
                  <a:srgbClr val="002060"/>
                </a:solidFill>
              </a:rPr>
              <a:t>во многом осуществляется за пределами  системы образования</a:t>
            </a:r>
          </a:p>
          <a:p>
            <a:pPr marL="0" algn="l">
              <a:spcBef>
                <a:spcPts val="0"/>
              </a:spcBef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3021" y="6370725"/>
            <a:ext cx="116220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РИСК</a:t>
            </a:r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5400" b="1" i="1" dirty="0">
                <a:solidFill>
                  <a:srgbClr val="002060"/>
                </a:solidFill>
              </a:rPr>
              <a:t>– стихийное </a:t>
            </a:r>
            <a:endParaRPr lang="ru-RU" sz="5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5400" b="1" i="1" dirty="0">
                <a:solidFill>
                  <a:srgbClr val="002060"/>
                </a:solidFill>
              </a:rPr>
              <a:t>идентичности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0" y="143793"/>
            <a:ext cx="1566808" cy="96325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685" y="391081"/>
            <a:ext cx="9529817" cy="14319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Информационная культура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0883" y="2869323"/>
            <a:ext cx="11496200" cy="529721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Иная структура информационной среды – нет единого центра распространения информации, есть сеть информационных источников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Информационное пространство не формализовано, легко доступно, прозрачно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Нет доминирующего канала социализации ( в индустриальную эпоху – массовая культура и стандартизированное образование)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Социализирующей является </a:t>
            </a:r>
            <a:r>
              <a:rPr lang="ru-RU" dirty="0" err="1" smtClean="0">
                <a:solidFill>
                  <a:srgbClr val="002060"/>
                </a:solidFill>
              </a:rPr>
              <a:t>социокультурная</a:t>
            </a:r>
            <a:r>
              <a:rPr lang="ru-RU" dirty="0" smtClean="0">
                <a:solidFill>
                  <a:srgbClr val="002060"/>
                </a:solidFill>
              </a:rPr>
              <a:t>  среда в целом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0" y="143793"/>
            <a:ext cx="1566808" cy="96325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2" y="444501"/>
            <a:ext cx="10644734" cy="151130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0070C0"/>
                </a:solidFill>
              </a:rPr>
              <a:t>Социокультурная</a:t>
            </a:r>
            <a:r>
              <a:rPr lang="ru-RU" sz="5400" b="1" dirty="0" smtClean="0">
                <a:solidFill>
                  <a:srgbClr val="0070C0"/>
                </a:solidFill>
              </a:rPr>
              <a:t> образовательная среда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7462" y="2601310"/>
            <a:ext cx="11319641" cy="60497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Информационно насыщенное социальное и культурное пространство конструирования идентичности  личности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002060"/>
                </a:solidFill>
              </a:rPr>
              <a:t>чувствительное к разнообразию жизни, социокультурной динамике общества, запросам семьи, особенностям ребенка, коммуникативным и сетевым методологиям.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Общекультурная форма социализации </a:t>
            </a:r>
            <a:r>
              <a:rPr lang="ru-RU" dirty="0" smtClean="0">
                <a:solidFill>
                  <a:srgbClr val="002060"/>
                </a:solidFill>
              </a:rPr>
              <a:t>– школа + вариативные формы социализации, включая дополнительное образование, индивидуальное, в т.ч. семейные формы социализации и пр.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 descr="C:\Users\User\Desktop\ИМО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480" y="1941349"/>
            <a:ext cx="11099800" cy="628650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</a:rPr>
              <a:t>Общекультурная форма социализации </a:t>
            </a:r>
            <a:r>
              <a:rPr lang="ru-RU" sz="4000" dirty="0">
                <a:solidFill>
                  <a:srgbClr val="002060"/>
                </a:solidFill>
              </a:rPr>
              <a:t>– школа + вариативные формы социализации, </a:t>
            </a:r>
            <a:r>
              <a:rPr lang="ru-RU" sz="4000" dirty="0" smtClean="0">
                <a:solidFill>
                  <a:srgbClr val="002060"/>
                </a:solidFill>
              </a:rPr>
              <a:t>включая дополнительное образование, индивидуальное, </a:t>
            </a:r>
            <a:r>
              <a:rPr lang="ru-RU" sz="4000" dirty="0">
                <a:solidFill>
                  <a:srgbClr val="002060"/>
                </a:solidFill>
              </a:rPr>
              <a:t>в </a:t>
            </a:r>
            <a:r>
              <a:rPr lang="ru-RU" sz="4000" dirty="0" err="1">
                <a:solidFill>
                  <a:srgbClr val="002060"/>
                </a:solidFill>
              </a:rPr>
              <a:t>т.ч</a:t>
            </a:r>
            <a:r>
              <a:rPr lang="ru-RU" sz="4000" dirty="0">
                <a:solidFill>
                  <a:srgbClr val="002060"/>
                </a:solidFill>
              </a:rPr>
              <a:t>. семейные формы социализации и пр.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 descr="C:\Users\User\Desktop\ИМО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23" y="179253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901949" y="370275"/>
            <a:ext cx="9062650" cy="128072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Социокультурная среда </a:t>
            </a:r>
            <a:br>
              <a:rPr lang="ru-RU" sz="44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воспитания и социализации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41300" y="1803965"/>
            <a:ext cx="12289764" cy="7771472"/>
            <a:chOff x="1" y="1440250"/>
            <a:chExt cx="13004799" cy="8313350"/>
          </a:xfrm>
        </p:grpSpPr>
        <p:sp>
          <p:nvSpPr>
            <p:cNvPr id="7" name="Блок-схема: ИЛИ 6"/>
            <p:cNvSpPr/>
            <p:nvPr/>
          </p:nvSpPr>
          <p:spPr>
            <a:xfrm>
              <a:off x="3150099" y="3341619"/>
              <a:ext cx="6646862" cy="4709617"/>
            </a:xfrm>
            <a:prstGeom prst="flowChartOr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endParaRPr lang="ru-RU" sz="2800" b="1" dirty="0">
                <a:solidFill>
                  <a:srgbClr val="00B0F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317" name="TextBox 7"/>
            <p:cNvSpPr txBox="1">
              <a:spLocks noChangeArrowheads="1"/>
            </p:cNvSpPr>
            <p:nvPr/>
          </p:nvSpPr>
          <p:spPr bwMode="auto">
            <a:xfrm>
              <a:off x="2815450" y="4689462"/>
              <a:ext cx="3314702" cy="798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spAutoFit/>
            </a:bodyPr>
            <a:lstStyle/>
            <a:p>
              <a:pPr algn="r"/>
              <a:r>
                <a:rPr lang="ru-RU" altLang="ru-RU" sz="2000" b="1" cap="all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Урочная  </a:t>
              </a:r>
              <a:r>
                <a:rPr lang="ru-RU" altLang="ru-RU" sz="2000" b="1" cap="all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деятельность </a:t>
              </a:r>
            </a:p>
          </p:txBody>
        </p:sp>
        <p:sp>
          <p:nvSpPr>
            <p:cNvPr id="13318" name="TextBox 9"/>
            <p:cNvSpPr txBox="1">
              <a:spLocks noChangeArrowheads="1"/>
            </p:cNvSpPr>
            <p:nvPr/>
          </p:nvSpPr>
          <p:spPr bwMode="auto">
            <a:xfrm>
              <a:off x="6656002" y="4689462"/>
              <a:ext cx="3548098" cy="109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spAutoFit/>
            </a:bodyPr>
            <a:lstStyle/>
            <a:p>
              <a:pPr algn="l"/>
              <a:r>
                <a:rPr lang="ru-RU" altLang="ru-RU" sz="2000" b="1" cap="all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Внеурочная деятельность </a:t>
              </a:r>
              <a:endParaRPr lang="ru-RU" altLang="ru-RU" sz="2000" b="1" cap="all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  <a:p>
              <a:pPr algn="ctr"/>
              <a:endParaRPr lang="ru-RU" altLang="ru-RU" sz="1600" b="1" i="1" dirty="0">
                <a:latin typeface="Cambria" pitchFamily="18" charset="0"/>
              </a:endParaRPr>
            </a:p>
          </p:txBody>
        </p:sp>
        <p:sp>
          <p:nvSpPr>
            <p:cNvPr id="13319" name="TextBox 10"/>
            <p:cNvSpPr txBox="1">
              <a:spLocks noChangeArrowheads="1"/>
            </p:cNvSpPr>
            <p:nvPr/>
          </p:nvSpPr>
          <p:spPr bwMode="auto">
            <a:xfrm>
              <a:off x="3150099" y="5927391"/>
              <a:ext cx="2980053" cy="73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spAutoFit/>
            </a:bodyPr>
            <a:lstStyle/>
            <a:p>
              <a:pPr algn="r"/>
              <a:r>
                <a:rPr lang="ru-RU" altLang="ru-RU" sz="1800" b="1" cap="all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Д</a:t>
              </a:r>
              <a:r>
                <a:rPr lang="ru-RU" altLang="ru-RU" sz="1800" b="1" cap="all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ополнительное </a:t>
              </a:r>
              <a:endParaRPr lang="ru-RU" altLang="ru-RU" sz="1800" b="1" cap="all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  <a:p>
              <a:pPr algn="r"/>
              <a:r>
                <a:rPr lang="ru-RU" altLang="ru-RU" sz="1800" b="1" cap="all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образование</a:t>
              </a:r>
              <a:endParaRPr lang="ru-RU" altLang="ru-RU" sz="1800" b="1" cap="all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13320" name="TextBox 11"/>
            <p:cNvSpPr txBox="1">
              <a:spLocks noChangeArrowheads="1"/>
            </p:cNvSpPr>
            <p:nvPr/>
          </p:nvSpPr>
          <p:spPr bwMode="auto">
            <a:xfrm>
              <a:off x="6656002" y="6162244"/>
              <a:ext cx="3174436" cy="469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spAutoFit/>
            </a:bodyPr>
            <a:lstStyle/>
            <a:p>
              <a:pPr algn="l"/>
              <a:r>
                <a:rPr lang="ru-RU" altLang="ru-RU" sz="2000" b="1" cap="all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Семья</a:t>
              </a:r>
              <a:endParaRPr lang="ru-RU" altLang="ru-RU" sz="2000" b="1" cap="all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" y="1803965"/>
              <a:ext cx="4095609" cy="13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Глобализация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9058275" y="1808481"/>
              <a:ext cx="3946524" cy="129596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Экономика инноваций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" y="8051236"/>
              <a:ext cx="3942080" cy="13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Система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ценностей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815450" y="9065280"/>
              <a:ext cx="7272301" cy="6883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2000" b="1" dirty="0" err="1">
                  <a:solidFill>
                    <a:srgbClr val="002060"/>
                  </a:solidFill>
                </a:rPr>
                <a:t>Технологизированность</a:t>
              </a: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жизни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9058276" y="7858297"/>
              <a:ext cx="3946524" cy="17091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Культурное и социальное разнообразие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4596106" y="1440250"/>
              <a:ext cx="3467237" cy="746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Стремительные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изменения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4532158"/>
              <a:ext cx="2195823" cy="2125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Религиозные и </a:t>
              </a:r>
              <a:endParaRPr lang="ru-RU" sz="20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э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тнические </a:t>
              </a:r>
              <a:r>
                <a:rPr lang="ru-RU" sz="2000" b="1" dirty="0">
                  <a:solidFill>
                    <a:srgbClr val="002060"/>
                  </a:solidFill>
                </a:rPr>
                <a:t>конфликты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38490" y="5488408"/>
              <a:ext cx="1495581" cy="438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Интернет</a:t>
              </a:r>
            </a:p>
          </p:txBody>
        </p:sp>
      </p:grpSp>
      <p:sp>
        <p:nvSpPr>
          <p:cNvPr id="20" name="Стрелка вниз 19"/>
          <p:cNvSpPr/>
          <p:nvPr/>
        </p:nvSpPr>
        <p:spPr>
          <a:xfrm rot="18990651">
            <a:off x="3219945" y="3043121"/>
            <a:ext cx="496937" cy="1009115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2224589" y="5449212"/>
            <a:ext cx="496937" cy="601891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8054016">
            <a:off x="9599998" y="7118842"/>
            <a:ext cx="496937" cy="1009115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3486917">
            <a:off x="3057311" y="7299116"/>
            <a:ext cx="496937" cy="1009115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2474614">
            <a:off x="9359587" y="3115661"/>
            <a:ext cx="496937" cy="1009115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5400000">
            <a:off x="9900942" y="5449214"/>
            <a:ext cx="496937" cy="601889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6034401" y="2713042"/>
            <a:ext cx="496937" cy="595154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0800000">
            <a:off x="6034401" y="8336829"/>
            <a:ext cx="496937" cy="595154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4" name="Рисунок 33" descr="C:\Users\User\Desktop\ИМО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131" y="1390431"/>
            <a:ext cx="11346363" cy="1358900"/>
          </a:xfrm>
        </p:spPr>
        <p:txBody>
          <a:bodyPr>
            <a:noAutofit/>
          </a:bodyPr>
          <a:lstStyle/>
          <a:p>
            <a:pPr marL="127000" lvl="0" indent="-571500"/>
            <a:r>
              <a:rPr lang="ru-RU" sz="4400" b="1" dirty="0" smtClean="0">
                <a:solidFill>
                  <a:srgbClr val="0070C0"/>
                </a:solidFill>
              </a:rPr>
              <a:t>Современная социокультурная образовательная среда –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информационно-насыщенное </a:t>
            </a:r>
            <a:r>
              <a:rPr lang="ru-RU" sz="2800" b="1" dirty="0">
                <a:solidFill>
                  <a:srgbClr val="002060"/>
                </a:solidFill>
              </a:rPr>
              <a:t>социокультурное 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    пространство персонализированной самореализации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    личности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5020" y="3988675"/>
            <a:ext cx="10815145" cy="5990897"/>
          </a:xfrm>
        </p:spPr>
        <p:txBody>
          <a:bodyPr>
            <a:normAutofit/>
          </a:bodyPr>
          <a:lstStyle/>
          <a:p>
            <a:pPr marL="127000" indent="-5715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000" dirty="0" smtClean="0">
                <a:solidFill>
                  <a:srgbClr val="002060"/>
                </a:solidFill>
              </a:rPr>
              <a:t>Пространство вариативности развития личности</a:t>
            </a:r>
          </a:p>
          <a:p>
            <a:pPr marL="127000" indent="-5715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000" dirty="0" smtClean="0">
                <a:solidFill>
                  <a:srgbClr val="002060"/>
                </a:solidFill>
              </a:rPr>
              <a:t>Реальная (не декларативная) персонализация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3000" dirty="0">
                <a:solidFill>
                  <a:srgbClr val="002060"/>
                </a:solidFill>
              </a:rPr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    образовательного процесса</a:t>
            </a:r>
          </a:p>
          <a:p>
            <a:pPr marL="127000" indent="-5715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000" dirty="0" smtClean="0">
                <a:solidFill>
                  <a:srgbClr val="002060"/>
                </a:solidFill>
              </a:rPr>
              <a:t>Поддержка разнообразия мотивации личности     	(познавательной, креативной, достижений (лидерства),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 социального творчества, когнитивной сложности)</a:t>
            </a:r>
          </a:p>
          <a:p>
            <a:pPr marL="127000" indent="-5715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000" dirty="0" smtClean="0">
                <a:solidFill>
                  <a:srgbClr val="002060"/>
                </a:solidFill>
              </a:rPr>
              <a:t>Экспериментальная площадка для инноваций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70C0"/>
                </a:solidFill>
              </a:rPr>
              <a:t>В основе – овладение средствами информационной культуры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43793"/>
            <a:ext cx="1566808" cy="96325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1815224"/>
            <a:ext cx="11099800" cy="3454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РАЗРЫВ МЕЖДУ СИСТЕМОЙ ОБРАЗОВАНИЯ И ИНФОРМАЦИОННОЙ СОЦИАЛИЗАЦИЕЙ – </a:t>
            </a:r>
            <a:r>
              <a:rPr lang="ru-RU" b="1" dirty="0" smtClean="0">
                <a:solidFill>
                  <a:srgbClr val="0070C0"/>
                </a:solidFill>
              </a:rPr>
              <a:t>ОБЩЕМИРОВАЯ ПРОБЛЕМА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 descr="C:\Users\User\Desktop\ИМО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2446322" y="599041"/>
            <a:ext cx="10433979" cy="1625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Образ детства: разный угол зрения</a:t>
            </a:r>
          </a:p>
        </p:txBody>
      </p:sp>
      <p:sp>
        <p:nvSpPr>
          <p:cNvPr id="24579" name="Содержимое 4"/>
          <p:cNvSpPr>
            <a:spLocks noGrp="1"/>
          </p:cNvSpPr>
          <p:nvPr>
            <p:ph idx="1"/>
          </p:nvPr>
        </p:nvSpPr>
        <p:spPr>
          <a:xfrm>
            <a:off x="394139" y="6117021"/>
            <a:ext cx="12486162" cy="29592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/>
              <a:t>	 	</a:t>
            </a:r>
            <a:endParaRPr lang="en-US" sz="2800" b="1" dirty="0" smtClean="0"/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И.С. Кон, 1988 г.</a:t>
            </a:r>
          </a:p>
          <a:p>
            <a:pPr algn="l">
              <a:lnSpc>
                <a:spcPct val="90000"/>
              </a:lnSpc>
              <a:buFont typeface="Arial" charset="0"/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+ </a:t>
            </a:r>
            <a:r>
              <a:rPr lang="ru-RU" sz="5400" b="1" dirty="0" smtClean="0">
                <a:solidFill>
                  <a:srgbClr val="0070C0"/>
                </a:solidFill>
              </a:rPr>
              <a:t> технологический или цифровой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55668"/>
            <a:ext cx="1566808" cy="963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2400" y="2753428"/>
            <a:ext cx="65024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2060"/>
                </a:solidFill>
              </a:rPr>
              <a:t>c</a:t>
            </a:r>
            <a:r>
              <a:rPr lang="ru-RU" sz="3800" b="1" dirty="0" err="1">
                <a:solidFill>
                  <a:srgbClr val="002060"/>
                </a:solidFill>
              </a:rPr>
              <a:t>оциологический</a:t>
            </a:r>
            <a:endParaRPr lang="ru-RU" sz="3800" dirty="0">
              <a:solidFill>
                <a:srgbClr val="002060"/>
              </a:solidFill>
            </a:endParaRPr>
          </a:p>
          <a:p>
            <a:pPr indent="-5715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002060"/>
                </a:solidFill>
              </a:rPr>
              <a:t>этнологический</a:t>
            </a:r>
            <a:endParaRPr lang="ru-RU" sz="3800" dirty="0">
              <a:solidFill>
                <a:srgbClr val="002060"/>
              </a:solidFill>
            </a:endParaRPr>
          </a:p>
          <a:p>
            <a:pPr indent="-5715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002060"/>
                </a:solidFill>
              </a:rPr>
              <a:t>исторический</a:t>
            </a:r>
          </a:p>
          <a:p>
            <a:pPr indent="-5715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002060"/>
                </a:solidFill>
              </a:rPr>
              <a:t>эстетический</a:t>
            </a:r>
            <a:endParaRPr lang="ru-RU" sz="3800" dirty="0">
              <a:solidFill>
                <a:srgbClr val="002060"/>
              </a:solidFill>
            </a:endParaRPr>
          </a:p>
          <a:p>
            <a:pPr indent="-5715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002060"/>
                </a:solidFill>
              </a:rPr>
              <a:t>психологический</a:t>
            </a:r>
            <a:endParaRPr lang="ru-RU" sz="3800" dirty="0">
              <a:solidFill>
                <a:srgbClr val="002060"/>
              </a:solidFill>
            </a:endParaRPr>
          </a:p>
          <a:p>
            <a:pPr indent="-5715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002060"/>
                </a:solidFill>
              </a:rPr>
              <a:t>идеологический</a:t>
            </a:r>
            <a:endParaRPr lang="ru-RU" sz="3800" dirty="0">
              <a:solidFill>
                <a:srgbClr val="002060"/>
              </a:solidFill>
            </a:endParaRPr>
          </a:p>
          <a:p>
            <a:pPr indent="-5715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002060"/>
                </a:solidFill>
              </a:rPr>
              <a:t>биологический</a:t>
            </a:r>
            <a:r>
              <a:rPr lang="ru-RU" sz="3500" b="1" dirty="0"/>
              <a:t>	</a:t>
            </a:r>
            <a:endParaRPr lang="ru-RU" sz="3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Снимок экрана 2014-03-18 в 15.15.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" y="106471"/>
            <a:ext cx="12968363" cy="9671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200" y="558800"/>
            <a:ext cx="9280241" cy="14478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70C0"/>
                </a:solidFill>
                <a:latin typeface="Helvetica Neue"/>
              </a:rPr>
              <a:t>Дети - цифровые аборигены</a:t>
            </a:r>
            <a:endParaRPr lang="ru-RU" sz="6600" b="1" dirty="0">
              <a:solidFill>
                <a:srgbClr val="0070C0"/>
              </a:solidFill>
              <a:latin typeface="Helvetica Neue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91349" y="5215508"/>
            <a:ext cx="5767351" cy="382463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r"/>
            <a:r>
              <a:rPr lang="ru-RU" sz="3200" dirty="0">
                <a:solidFill>
                  <a:srgbClr val="002060"/>
                </a:solidFill>
              </a:rPr>
              <a:t>Современные школьники не только живут в условиях повсеместного интернета, но и вообще не помнят другой </a:t>
            </a:r>
            <a:r>
              <a:rPr lang="ru-RU" sz="3200" dirty="0" smtClean="0">
                <a:solidFill>
                  <a:srgbClr val="002060"/>
                </a:solidFill>
              </a:rPr>
              <a:t>жизни.</a:t>
            </a: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  <a:p>
            <a:pPr algn="ctr"/>
            <a:endParaRPr lang="ru-RU" sz="4000" dirty="0"/>
          </a:p>
        </p:txBody>
      </p:sp>
      <p:pic>
        <p:nvPicPr>
          <p:cNvPr id="1026" name="Picture 2" descr="C:\Users\j.muzychenko\Desktop\file36562761_cc071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08" y="2425700"/>
            <a:ext cx="3744033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esktop\ИМО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4541" y="2425700"/>
            <a:ext cx="65024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Освоение детьми информации с помощью цифровых технологий происходит раньше, чем они начинают читать и писать, – в три-четыре года, часто стихийно, без контроля взрослых.</a:t>
            </a:r>
          </a:p>
        </p:txBody>
      </p:sp>
      <p:pic>
        <p:nvPicPr>
          <p:cNvPr id="10" name="Picture 2" descr="C:\Users\j.muzychenko\Desktop\1328357236_babies-playing-computer_1920x1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1" y="6366079"/>
            <a:ext cx="3523551" cy="2580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583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-51928" y="1117574"/>
            <a:ext cx="13004800" cy="8488032"/>
            <a:chOff x="0" y="-144463"/>
            <a:chExt cx="9144000" cy="7031218"/>
          </a:xfrm>
        </p:grpSpPr>
        <p:sp>
          <p:nvSpPr>
            <p:cNvPr id="11266" name="AutoShape 2" descr="Inline image 1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8" name="AutoShape 4" descr="Inline image 1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" name="Рисунок 5" descr="imag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59632" y="2966755"/>
              <a:ext cx="1008112" cy="2549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Лаборатория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4005064"/>
              <a:ext cx="1008112" cy="2549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Лаборатория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2360" y="4005064"/>
              <a:ext cx="1008112" cy="2549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Лаборатория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27784" y="2966755"/>
              <a:ext cx="360040" cy="2549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ТВ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3728" y="1916832"/>
              <a:ext cx="1512168" cy="4270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Самостоятельная учебная деятельность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39752" y="908720"/>
              <a:ext cx="1584176" cy="3101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Самостоятельная учебная деятельность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2948675"/>
              <a:ext cx="1152128" cy="4270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Самостоятельная учебная деятельность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7824" y="5013176"/>
              <a:ext cx="1368152" cy="1933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Домашняя работа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6042387"/>
              <a:ext cx="136815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Домашняя работа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6042387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Сон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2080" y="5034275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Сон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36096" y="4026163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Сон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6096" y="4026163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Сон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8064" y="2946043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Сон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32040" y="1916832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Сон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04048" y="908720"/>
              <a:ext cx="648072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Сон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79712" y="5054987"/>
              <a:ext cx="1008112" cy="2549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Лаборатория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7624" y="6021288"/>
              <a:ext cx="1008112" cy="2549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Лаборатория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6296" y="5034275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Урок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92280" y="6042387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Урок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8304" y="2946043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Урок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20272" y="1916832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Урок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12360" y="908720"/>
              <a:ext cx="792088" cy="194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Урок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92280" y="908720"/>
              <a:ext cx="792088" cy="1933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Экзамен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1640" y="908720"/>
              <a:ext cx="792088" cy="1933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Экзамен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11760" y="4005064"/>
              <a:ext cx="936104" cy="3101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Домашние обязанности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3928" y="4005064"/>
              <a:ext cx="792088" cy="4270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Общение с друзьями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76256" y="4005064"/>
              <a:ext cx="792088" cy="1933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38"/>
                </a:lnSpc>
              </a:pPr>
              <a:r>
                <a:rPr lang="ru-RU" sz="1400" b="1" dirty="0"/>
                <a:t>Отдых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83968" y="6453336"/>
              <a:ext cx="1224136" cy="4334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Время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5538718"/>
              <a:ext cx="864096" cy="3696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300" b="1" dirty="0"/>
                <a:t>День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9512" y="4509120"/>
              <a:ext cx="864096" cy="3696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300" b="1" dirty="0"/>
                <a:t>День 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9512" y="3501008"/>
              <a:ext cx="864096" cy="3696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300" b="1" dirty="0"/>
                <a:t>День 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9512" y="2420888"/>
              <a:ext cx="864096" cy="3696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300" b="1" dirty="0"/>
                <a:t>День 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12" y="1412776"/>
              <a:ext cx="864096" cy="3696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300" b="1" dirty="0"/>
                <a:t>День 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512" y="332656"/>
              <a:ext cx="864096" cy="3696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300" b="1" dirty="0"/>
                <a:t>День 6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9333" y="1"/>
            <a:ext cx="12783538" cy="10546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Активность мозга ребенка </a:t>
            </a:r>
          </a:p>
        </p:txBody>
      </p:sp>
    </p:spTree>
    <p:extLst>
      <p:ext uri="{BB962C8B-B14F-4D97-AF65-F5344CB8AC3E}">
        <p14:creationId xmlns:p14="http://schemas.microsoft.com/office/powerpoint/2010/main" val="18168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 txBox="1">
            <a:spLocks/>
          </p:cNvSpPr>
          <p:nvPr/>
        </p:nvSpPr>
        <p:spPr bwMode="auto">
          <a:xfrm>
            <a:off x="780659" y="1499358"/>
            <a:ext cx="11488201" cy="182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>
              <a:spcBef>
                <a:spcPts val="853"/>
              </a:spcBef>
              <a:buClr>
                <a:schemeClr val="accent1"/>
              </a:buClr>
              <a:buSzPct val="70000"/>
            </a:pPr>
            <a:r>
              <a:rPr lang="ru-RU" sz="3200" b="1" dirty="0">
                <a:solidFill>
                  <a:srgbClr val="002060"/>
                </a:solidFill>
              </a:rPr>
              <a:t>Эмоции, переживаемые взрослыми и подростками при пользовании интернетом 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spcBef>
                <a:spcPts val="853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rgbClr val="002060"/>
                </a:solidFill>
              </a:rPr>
              <a:t>(     дети </a:t>
            </a:r>
            <a:r>
              <a:rPr lang="ru-RU" sz="3200" dirty="0">
                <a:solidFill>
                  <a:srgbClr val="002060"/>
                </a:solidFill>
              </a:rPr>
              <a:t>12-17 лет; </a:t>
            </a:r>
            <a:r>
              <a:rPr lang="ru-RU" sz="3200" dirty="0" smtClean="0">
                <a:solidFill>
                  <a:srgbClr val="002060"/>
                </a:solidFill>
              </a:rPr>
              <a:t>     родители </a:t>
            </a:r>
            <a:r>
              <a:rPr lang="ru-RU" sz="3200" dirty="0">
                <a:solidFill>
                  <a:srgbClr val="002060"/>
                </a:solidFill>
              </a:rPr>
              <a:t>детей 12-17 лет, %)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02950"/>
              </p:ext>
            </p:extLst>
          </p:nvPr>
        </p:nvGraphicFramePr>
        <p:xfrm>
          <a:off x="262151" y="3306799"/>
          <a:ext cx="12347820" cy="624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2" name="Заголовок 1"/>
          <p:cNvSpPr>
            <a:spLocks noGrp="1"/>
          </p:cNvSpPr>
          <p:nvPr>
            <p:ph type="title"/>
          </p:nvPr>
        </p:nvSpPr>
        <p:spPr>
          <a:xfrm>
            <a:off x="2814451" y="274553"/>
            <a:ext cx="9880262" cy="1316742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dirty="0">
                <a:solidFill>
                  <a:srgbClr val="0070C0"/>
                </a:solidFill>
              </a:rPr>
              <a:t>Отношение к Интернету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60" y="143793"/>
            <a:ext cx="1566808" cy="9632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59832" y="2768600"/>
            <a:ext cx="368300" cy="330200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3768" y="2768600"/>
            <a:ext cx="368300" cy="330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3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 txBox="1">
            <a:spLocks/>
          </p:cNvSpPr>
          <p:nvPr/>
        </p:nvSpPr>
        <p:spPr bwMode="auto">
          <a:xfrm>
            <a:off x="617518" y="2305752"/>
            <a:ext cx="11635128" cy="14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>
              <a:spcBef>
                <a:spcPts val="853"/>
              </a:spcBef>
              <a:buClr>
                <a:schemeClr val="accent1"/>
              </a:buClr>
              <a:buSzPct val="70000"/>
            </a:pPr>
            <a:r>
              <a:rPr lang="ru-RU" sz="3200" b="1" dirty="0">
                <a:solidFill>
                  <a:srgbClr val="002060"/>
                </a:solidFill>
              </a:rPr>
              <a:t>Что ты бы взял с собой на необитаемый остров?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ru-RU" sz="3200" dirty="0">
                <a:solidFill>
                  <a:srgbClr val="002060"/>
                </a:solidFill>
              </a:rPr>
              <a:t>дети 12-17 лет; %)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652237"/>
              </p:ext>
            </p:extLst>
          </p:nvPr>
        </p:nvGraphicFramePr>
        <p:xfrm>
          <a:off x="605643" y="3645298"/>
          <a:ext cx="11635127" cy="569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0" name="Заголовок 1"/>
          <p:cNvSpPr>
            <a:spLocks noGrp="1"/>
          </p:cNvSpPr>
          <p:nvPr>
            <p:ph type="title"/>
          </p:nvPr>
        </p:nvSpPr>
        <p:spPr>
          <a:xfrm>
            <a:off x="1995049" y="475014"/>
            <a:ext cx="11164125" cy="1593237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dirty="0">
                <a:solidFill>
                  <a:srgbClr val="0070C0"/>
                </a:solidFill>
              </a:rPr>
              <a:t>Потребность в доступе к Интернету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55668"/>
            <a:ext cx="1566808" cy="9632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Объект 2"/>
          <p:cNvSpPr txBox="1">
            <a:spLocks/>
          </p:cNvSpPr>
          <p:nvPr/>
        </p:nvSpPr>
        <p:spPr bwMode="auto">
          <a:xfrm>
            <a:off x="731510" y="1744072"/>
            <a:ext cx="11595078" cy="19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>
              <a:spcBef>
                <a:spcPts val="853"/>
              </a:spcBef>
              <a:buClr>
                <a:schemeClr val="accent1"/>
              </a:buClr>
              <a:buSzPct val="70000"/>
            </a:pPr>
            <a:r>
              <a:rPr lang="ru-RU" b="1" dirty="0">
                <a:solidFill>
                  <a:srgbClr val="002060"/>
                </a:solidFill>
              </a:rPr>
              <a:t>Предпочитаемые подростками и взрослыми социальные роли в интернете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spcBef>
                <a:spcPts val="853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rgbClr val="002060"/>
                </a:solidFill>
              </a:rPr>
              <a:t>(       дети </a:t>
            </a:r>
            <a:r>
              <a:rPr lang="ru-RU" sz="3200" dirty="0">
                <a:solidFill>
                  <a:srgbClr val="002060"/>
                </a:solidFill>
              </a:rPr>
              <a:t>12-17 лет</a:t>
            </a:r>
            <a:r>
              <a:rPr lang="ru-RU" sz="3200" dirty="0" smtClean="0">
                <a:solidFill>
                  <a:srgbClr val="002060"/>
                </a:solidFill>
              </a:rPr>
              <a:t>;       </a:t>
            </a:r>
            <a:r>
              <a:rPr lang="ru-RU" sz="3200" dirty="0">
                <a:solidFill>
                  <a:srgbClr val="002060"/>
                </a:solidFill>
              </a:rPr>
              <a:t>родители детей 12-17 лет, %)</a:t>
            </a:r>
          </a:p>
        </p:txBody>
      </p:sp>
      <p:graphicFrame>
        <p:nvGraphicFramePr>
          <p:cNvPr id="4198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086139"/>
              </p:ext>
            </p:extLst>
          </p:nvPr>
        </p:nvGraphicFramePr>
        <p:xfrm>
          <a:off x="1090113" y="3749438"/>
          <a:ext cx="10826750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Лист" r:id="rId5" imgW="8305979" imgH="3914736" progId="Excel.Sheet.8">
                  <p:embed/>
                </p:oleObj>
              </mc:Choice>
              <mc:Fallback>
                <p:oleObj name="Лист" r:id="rId5" imgW="8305979" imgH="391473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113" y="3749438"/>
                        <a:ext cx="10826750" cy="580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Заголовок 1"/>
          <p:cNvSpPr>
            <a:spLocks noGrp="1"/>
          </p:cNvSpPr>
          <p:nvPr>
            <p:ph type="title"/>
          </p:nvPr>
        </p:nvSpPr>
        <p:spPr>
          <a:xfrm>
            <a:off x="2410693" y="213756"/>
            <a:ext cx="10171304" cy="119940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0070C0"/>
                </a:solidFill>
                <a:cs typeface="Arial" charset="0"/>
              </a:rPr>
              <a:t>Выбор социальной роли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20043"/>
            <a:ext cx="1566808" cy="9632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30018" y="3124200"/>
            <a:ext cx="368300" cy="330200"/>
          </a:xfrm>
          <a:prstGeom prst="rect">
            <a:avLst/>
          </a:pr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5750" y="3124200"/>
            <a:ext cx="368300" cy="330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89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2"/>
          <p:cNvSpPr txBox="1">
            <a:spLocks/>
          </p:cNvSpPr>
          <p:nvPr/>
        </p:nvSpPr>
        <p:spPr bwMode="auto">
          <a:xfrm>
            <a:off x="704861" y="1885566"/>
            <a:ext cx="11595077" cy="212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>
              <a:spcBef>
                <a:spcPts val="853"/>
              </a:spcBef>
              <a:buClr>
                <a:schemeClr val="accent1"/>
              </a:buClr>
              <a:buSzPct val="70000"/>
            </a:pPr>
            <a:r>
              <a:rPr lang="ru-RU" sz="2700" b="1" dirty="0">
                <a:solidFill>
                  <a:srgbClr val="002060"/>
                </a:solidFill>
              </a:rPr>
              <a:t>Отличия представлений о себе в виртуальной жизни по сравнению с реальной жизнью у подростков и родителей: </a:t>
            </a:r>
            <a:endParaRPr lang="ru-RU" sz="2700" b="1" dirty="0" smtClean="0">
              <a:solidFill>
                <a:srgbClr val="002060"/>
              </a:solidFill>
            </a:endParaRPr>
          </a:p>
          <a:p>
            <a:pPr>
              <a:spcBef>
                <a:spcPts val="853"/>
              </a:spcBef>
              <a:buClr>
                <a:schemeClr val="accent1"/>
              </a:buClr>
              <a:buSzPct val="70000"/>
            </a:pPr>
            <a:r>
              <a:rPr lang="ru-RU" sz="2700" b="1" dirty="0" smtClean="0">
                <a:solidFill>
                  <a:srgbClr val="002060"/>
                </a:solidFill>
              </a:rPr>
              <a:t>«</a:t>
            </a:r>
            <a:r>
              <a:rPr lang="ru-RU" sz="2700" b="1" dirty="0">
                <a:solidFill>
                  <a:srgbClr val="002060"/>
                </a:solidFill>
              </a:rPr>
              <a:t>в интернете я ощущаю себя…» </a:t>
            </a:r>
            <a:endParaRPr lang="ru-RU" sz="2700" b="1" dirty="0" smtClean="0">
              <a:solidFill>
                <a:srgbClr val="002060"/>
              </a:solidFill>
            </a:endParaRPr>
          </a:p>
          <a:p>
            <a:pPr>
              <a:spcBef>
                <a:spcPts val="853"/>
              </a:spcBef>
              <a:buClr>
                <a:schemeClr val="accent1"/>
              </a:buClr>
              <a:buSzPct val="70000"/>
            </a:pPr>
            <a:r>
              <a:rPr lang="ru-RU" sz="2700" dirty="0" smtClean="0">
                <a:solidFill>
                  <a:srgbClr val="002060"/>
                </a:solidFill>
              </a:rPr>
              <a:t>(</a:t>
            </a:r>
            <a:r>
              <a:rPr lang="ru-RU" sz="2700" dirty="0">
                <a:solidFill>
                  <a:srgbClr val="002060"/>
                </a:solidFill>
              </a:rPr>
              <a:t>дети 12-17 лет; </a:t>
            </a:r>
            <a:r>
              <a:rPr lang="ru-RU" sz="2700" dirty="0" smtClean="0">
                <a:solidFill>
                  <a:srgbClr val="002060"/>
                </a:solidFill>
              </a:rPr>
              <a:t>родители </a:t>
            </a:r>
            <a:r>
              <a:rPr lang="ru-RU" sz="2700" dirty="0">
                <a:solidFill>
                  <a:srgbClr val="002060"/>
                </a:solidFill>
              </a:rPr>
              <a:t>детей 12-17 лет, %)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48783863"/>
              </p:ext>
            </p:extLst>
          </p:nvPr>
        </p:nvGraphicFramePr>
        <p:xfrm>
          <a:off x="841021" y="3657020"/>
          <a:ext cx="11485566" cy="582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2820818" y="274418"/>
            <a:ext cx="9704745" cy="174177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chemeClr val="accent1"/>
                </a:solidFill>
                <a:cs typeface="Arial" charset="0"/>
              </a:rPr>
              <a:t>Преодоление психологического барьера</a:t>
            </a:r>
            <a:endParaRPr lang="ru-RU" sz="5400" b="1" dirty="0" smtClean="0">
              <a:solidFill>
                <a:srgbClr val="984807"/>
              </a:solidFill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43793"/>
            <a:ext cx="1566808" cy="9632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612572" y="316668"/>
            <a:ext cx="9714015" cy="2029144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solidFill>
                  <a:schemeClr val="accent1"/>
                </a:solidFill>
              </a:rPr>
              <a:t>Цифровое поколение: изменения, определяемые новой социальной ситуацией развития</a:t>
            </a:r>
            <a:endParaRPr lang="en-US" sz="4200" b="1" dirty="0" smtClean="0">
              <a:solidFill>
                <a:schemeClr val="accent1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731510" y="1960663"/>
            <a:ext cx="11796958" cy="7697338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2060"/>
                </a:solidFill>
              </a:rPr>
              <a:t>изменения </a:t>
            </a:r>
            <a:r>
              <a:rPr lang="ru-RU" sz="2500" b="1" dirty="0" smtClean="0">
                <a:solidFill>
                  <a:srgbClr val="002060"/>
                </a:solidFill>
              </a:rPr>
              <a:t>высших психических функций </a:t>
            </a:r>
            <a:r>
              <a:rPr lang="ru-RU" sz="2500" dirty="0" smtClean="0">
                <a:solidFill>
                  <a:srgbClr val="002060"/>
                </a:solidFill>
              </a:rPr>
              <a:t>(память, внимание, мышление, восприятие, речь)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2060"/>
                </a:solidFill>
              </a:rPr>
              <a:t>изменения принятых в культуре </a:t>
            </a:r>
            <a:r>
              <a:rPr lang="ru-RU" sz="2500" b="1" dirty="0" smtClean="0">
                <a:solidFill>
                  <a:srgbClr val="002060"/>
                </a:solidFill>
              </a:rPr>
              <a:t>социальных практик </a:t>
            </a:r>
            <a:r>
              <a:rPr lang="ru-RU" sz="2500" dirty="0" smtClean="0">
                <a:solidFill>
                  <a:srgbClr val="002060"/>
                </a:solidFill>
              </a:rPr>
              <a:t>(способов деятельности) – интернет как культурный инструмент для решения различных задач новыми, а не традиционными способами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2060"/>
                </a:solidFill>
              </a:rPr>
              <a:t>изменения механизмов </a:t>
            </a:r>
            <a:r>
              <a:rPr lang="ru-RU" sz="2500" b="1" dirty="0" smtClean="0">
                <a:solidFill>
                  <a:srgbClr val="002060"/>
                </a:solidFill>
              </a:rPr>
              <a:t>формирования личности </a:t>
            </a:r>
            <a:r>
              <a:rPr lang="ru-RU" sz="2500" dirty="0" smtClean="0">
                <a:solidFill>
                  <a:srgbClr val="002060"/>
                </a:solidFill>
              </a:rPr>
              <a:t>ребенка (идентичность, </a:t>
            </a:r>
            <a:r>
              <a:rPr lang="ru-RU" sz="2500" dirty="0" err="1" smtClean="0">
                <a:solidFill>
                  <a:srgbClr val="002060"/>
                </a:solidFill>
              </a:rPr>
              <a:t>статусность</a:t>
            </a:r>
            <a:r>
              <a:rPr lang="ru-RU" sz="2500" dirty="0" smtClean="0">
                <a:solidFill>
                  <a:srgbClr val="002060"/>
                </a:solidFill>
              </a:rPr>
              <a:t>, репутация, накопление социального капитала, личностные и индивидуальные особенности)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2060"/>
                </a:solidFill>
              </a:rPr>
              <a:t>появление новых социально-психологических </a:t>
            </a:r>
            <a:r>
              <a:rPr lang="ru-RU" sz="2500" b="1" dirty="0" smtClean="0">
                <a:solidFill>
                  <a:srgbClr val="002060"/>
                </a:solidFill>
              </a:rPr>
              <a:t>контекстов</a:t>
            </a:r>
            <a:r>
              <a:rPr lang="ru-RU" sz="2500" dirty="0" smtClean="0">
                <a:solidFill>
                  <a:srgbClr val="002060"/>
                </a:solidFill>
              </a:rPr>
              <a:t> (социальные сети, </a:t>
            </a:r>
            <a:r>
              <a:rPr lang="ru-RU" sz="2500" dirty="0" err="1" smtClean="0">
                <a:solidFill>
                  <a:srgbClr val="002060"/>
                </a:solidFill>
              </a:rPr>
              <a:t>блогосфера</a:t>
            </a:r>
            <a:r>
              <a:rPr lang="ru-RU" sz="2500" dirty="0" smtClean="0">
                <a:solidFill>
                  <a:srgbClr val="002060"/>
                </a:solidFill>
              </a:rPr>
              <a:t>, виртуальные миры и др.) и новых </a:t>
            </a:r>
            <a:r>
              <a:rPr lang="ru-RU" sz="2500" b="1" dirty="0" smtClean="0">
                <a:solidFill>
                  <a:srgbClr val="002060"/>
                </a:solidFill>
              </a:rPr>
              <a:t>феноменов</a:t>
            </a:r>
            <a:r>
              <a:rPr lang="ru-RU" sz="2500" dirty="0" smtClean="0">
                <a:solidFill>
                  <a:srgbClr val="002060"/>
                </a:solidFill>
              </a:rPr>
              <a:t> (интернет-зависимость, многозадачность, </a:t>
            </a:r>
            <a:r>
              <a:rPr lang="en-US" sz="2500" dirty="0" err="1" smtClean="0">
                <a:solidFill>
                  <a:srgbClr val="002060"/>
                </a:solidFill>
              </a:rPr>
              <a:t>facebook</a:t>
            </a:r>
            <a:r>
              <a:rPr lang="en-US" sz="2500" dirty="0" smtClean="0">
                <a:solidFill>
                  <a:srgbClr val="002060"/>
                </a:solidFill>
              </a:rPr>
              <a:t>-</a:t>
            </a:r>
            <a:r>
              <a:rPr lang="ru-RU" sz="2500" dirty="0" smtClean="0">
                <a:solidFill>
                  <a:srgbClr val="002060"/>
                </a:solidFill>
              </a:rPr>
              <a:t>депрессия, эффект </a:t>
            </a:r>
            <a:r>
              <a:rPr lang="en-US" sz="2500" dirty="0" smtClean="0">
                <a:solidFill>
                  <a:srgbClr val="002060"/>
                </a:solidFill>
              </a:rPr>
              <a:t>Google</a:t>
            </a:r>
            <a:r>
              <a:rPr lang="ru-RU" sz="2500" dirty="0" smtClean="0">
                <a:solidFill>
                  <a:srgbClr val="002060"/>
                </a:solidFill>
              </a:rPr>
              <a:t>, </a:t>
            </a:r>
            <a:r>
              <a:rPr lang="ru-RU" sz="2500" dirty="0" err="1" smtClean="0">
                <a:solidFill>
                  <a:srgbClr val="002060"/>
                </a:solidFill>
              </a:rPr>
              <a:t>номофобия</a:t>
            </a:r>
            <a:r>
              <a:rPr lang="ru-RU" sz="2500" dirty="0" smtClean="0">
                <a:solidFill>
                  <a:srgbClr val="002060"/>
                </a:solidFill>
              </a:rPr>
              <a:t>, синдром фантомного звука, </a:t>
            </a:r>
            <a:r>
              <a:rPr lang="ru-RU" sz="2500" dirty="0" err="1" smtClean="0">
                <a:solidFill>
                  <a:srgbClr val="002060"/>
                </a:solidFill>
              </a:rPr>
              <a:t>интернет-мемы</a:t>
            </a:r>
            <a:r>
              <a:rPr lang="ru-RU" sz="2500" dirty="0" smtClean="0">
                <a:solidFill>
                  <a:srgbClr val="002060"/>
                </a:solidFill>
              </a:rPr>
              <a:t> и </a:t>
            </a:r>
            <a:r>
              <a:rPr lang="ru-RU" sz="2500" dirty="0" err="1" smtClean="0">
                <a:solidFill>
                  <a:srgbClr val="002060"/>
                </a:solidFill>
              </a:rPr>
              <a:t>медиавирусы</a:t>
            </a:r>
            <a:r>
              <a:rPr lang="ru-RU" sz="2500" dirty="0" smtClean="0">
                <a:solidFill>
                  <a:srgbClr val="002060"/>
                </a:solidFill>
              </a:rPr>
              <a:t>, </a:t>
            </a:r>
            <a:r>
              <a:rPr lang="ru-RU" sz="2500" dirty="0" err="1" smtClean="0">
                <a:solidFill>
                  <a:srgbClr val="002060"/>
                </a:solidFill>
              </a:rPr>
              <a:t>селфизм</a:t>
            </a:r>
            <a:r>
              <a:rPr lang="ru-RU" sz="2500" dirty="0" smtClean="0">
                <a:solidFill>
                  <a:srgbClr val="002060"/>
                </a:solidFill>
              </a:rPr>
              <a:t>, защитные фильтры и др.) </a:t>
            </a:r>
          </a:p>
          <a:p>
            <a:pPr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2060"/>
                </a:solidFill>
              </a:rPr>
              <a:t>появление новых форм развития </a:t>
            </a:r>
            <a:r>
              <a:rPr lang="ru-RU" sz="2500" b="1" dirty="0" smtClean="0">
                <a:solidFill>
                  <a:srgbClr val="002060"/>
                </a:solidFill>
              </a:rPr>
              <a:t>взаимоотношений</a:t>
            </a:r>
            <a:r>
              <a:rPr lang="ru-RU" sz="2500" dirty="0" smtClean="0">
                <a:solidFill>
                  <a:srgbClr val="002060"/>
                </a:solidFill>
              </a:rPr>
              <a:t> с окружающими людьми, в том числе и негативного агрессивного поведения (</a:t>
            </a:r>
            <a:r>
              <a:rPr lang="ru-RU" sz="2500" dirty="0" err="1" smtClean="0">
                <a:solidFill>
                  <a:srgbClr val="002060"/>
                </a:solidFill>
              </a:rPr>
              <a:t>флеймы</a:t>
            </a:r>
            <a:r>
              <a:rPr lang="ru-RU" sz="2500" dirty="0" smtClean="0">
                <a:solidFill>
                  <a:srgbClr val="002060"/>
                </a:solidFill>
              </a:rPr>
              <a:t>, </a:t>
            </a:r>
            <a:r>
              <a:rPr lang="ru-RU" sz="2500" dirty="0" err="1" smtClean="0">
                <a:solidFill>
                  <a:srgbClr val="002060"/>
                </a:solidFill>
              </a:rPr>
              <a:t>флуд</a:t>
            </a:r>
            <a:r>
              <a:rPr lang="ru-RU" sz="2500" dirty="0" smtClean="0">
                <a:solidFill>
                  <a:srgbClr val="002060"/>
                </a:solidFill>
              </a:rPr>
              <a:t> или спам, </a:t>
            </a:r>
            <a:r>
              <a:rPr lang="ru-RU" sz="2500" dirty="0" err="1" smtClean="0">
                <a:solidFill>
                  <a:srgbClr val="002060"/>
                </a:solidFill>
              </a:rPr>
              <a:t>троллинг</a:t>
            </a:r>
            <a:r>
              <a:rPr lang="ru-RU" sz="2500" dirty="0" smtClean="0">
                <a:solidFill>
                  <a:srgbClr val="002060"/>
                </a:solidFill>
              </a:rPr>
              <a:t>, </a:t>
            </a:r>
            <a:r>
              <a:rPr lang="ru-RU" sz="2500" dirty="0" err="1" smtClean="0">
                <a:solidFill>
                  <a:srgbClr val="002060"/>
                </a:solidFill>
              </a:rPr>
              <a:t>хейтерство</a:t>
            </a:r>
            <a:r>
              <a:rPr lang="ru-RU" sz="2500" dirty="0" smtClean="0">
                <a:solidFill>
                  <a:srgbClr val="002060"/>
                </a:solidFill>
              </a:rPr>
              <a:t>, </a:t>
            </a:r>
            <a:r>
              <a:rPr lang="ru-RU" sz="2500" dirty="0" err="1" smtClean="0">
                <a:solidFill>
                  <a:srgbClr val="002060"/>
                </a:solidFill>
              </a:rPr>
              <a:t>кибербуллинг</a:t>
            </a:r>
            <a:r>
              <a:rPr lang="ru-RU" sz="2500" dirty="0" smtClean="0">
                <a:solidFill>
                  <a:srgbClr val="002060"/>
                </a:solidFill>
              </a:rPr>
              <a:t>)</a:t>
            </a:r>
            <a:endParaRPr lang="en-US" sz="25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43793"/>
            <a:ext cx="1566808" cy="9632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910" y="286293"/>
            <a:ext cx="5881768" cy="1294868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0070C0"/>
                </a:solidFill>
              </a:rPr>
              <a:t>Память</a:t>
            </a:r>
            <a:endParaRPr lang="ru-RU" sz="65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6914" y="1745679"/>
            <a:ext cx="10779898" cy="3559984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rgbClr val="002060"/>
                </a:solidFill>
              </a:rPr>
              <a:t>В </a:t>
            </a:r>
            <a:r>
              <a:rPr lang="ru-RU" sz="4500" b="1" dirty="0">
                <a:solidFill>
                  <a:srgbClr val="002060"/>
                </a:solidFill>
              </a:rPr>
              <a:t>первую очередь запоминается </a:t>
            </a:r>
            <a:r>
              <a:rPr lang="en-US" sz="4500" b="1" dirty="0" smtClean="0">
                <a:solidFill>
                  <a:srgbClr val="002060"/>
                </a:solidFill>
              </a:rPr>
              <a:t/>
            </a:r>
            <a:br>
              <a:rPr lang="en-US" sz="4500" b="1" dirty="0" smtClean="0">
                <a:solidFill>
                  <a:srgbClr val="002060"/>
                </a:solidFill>
              </a:rPr>
            </a:br>
            <a:r>
              <a:rPr lang="ru-RU" sz="4500" b="1" dirty="0" smtClean="0">
                <a:solidFill>
                  <a:srgbClr val="002060"/>
                </a:solidFill>
              </a:rPr>
              <a:t>не информация</a:t>
            </a:r>
            <a:r>
              <a:rPr lang="ru-RU" sz="4500" b="1" dirty="0">
                <a:solidFill>
                  <a:srgbClr val="002060"/>
                </a:solidFill>
              </a:rPr>
              <a:t>, а место где </a:t>
            </a:r>
            <a:r>
              <a:rPr lang="ru-RU" sz="4500" b="1" dirty="0" smtClean="0">
                <a:solidFill>
                  <a:srgbClr val="002060"/>
                </a:solidFill>
              </a:rPr>
              <a:t>эта </a:t>
            </a:r>
            <a:r>
              <a:rPr lang="ru-RU" sz="4500" b="1" dirty="0">
                <a:solidFill>
                  <a:srgbClr val="002060"/>
                </a:solidFill>
              </a:rPr>
              <a:t>информация находится, </a:t>
            </a:r>
            <a:r>
              <a:rPr lang="ru-RU" sz="4500" b="1" dirty="0" smtClean="0">
                <a:solidFill>
                  <a:srgbClr val="002060"/>
                </a:solidFill>
              </a:rPr>
              <a:t>способ, </a:t>
            </a:r>
            <a:r>
              <a:rPr lang="en-US" sz="4500" b="1" dirty="0" smtClean="0">
                <a:solidFill>
                  <a:srgbClr val="002060"/>
                </a:solidFill>
              </a:rPr>
              <a:t/>
            </a:r>
            <a:br>
              <a:rPr lang="en-US" sz="4500" b="1" dirty="0" smtClean="0">
                <a:solidFill>
                  <a:srgbClr val="002060"/>
                </a:solidFill>
              </a:rPr>
            </a:br>
            <a:r>
              <a:rPr lang="ru-RU" sz="4500" b="1" dirty="0" smtClean="0">
                <a:solidFill>
                  <a:srgbClr val="002060"/>
                </a:solidFill>
              </a:rPr>
              <a:t>как </a:t>
            </a:r>
            <a:r>
              <a:rPr lang="ru-RU" sz="4500" b="1" dirty="0">
                <a:solidFill>
                  <a:srgbClr val="002060"/>
                </a:solidFill>
              </a:rPr>
              <a:t>до нее </a:t>
            </a:r>
            <a:r>
              <a:rPr lang="ru-RU" sz="4500" b="1" dirty="0" smtClean="0">
                <a:solidFill>
                  <a:srgbClr val="002060"/>
                </a:solidFill>
              </a:rPr>
              <a:t>добраться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55668"/>
            <a:ext cx="1566808" cy="9632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39935" y="5288875"/>
            <a:ext cx="101768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0" indent="-8572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500" b="1" dirty="0">
                <a:solidFill>
                  <a:srgbClr val="0070C0"/>
                </a:solidFill>
              </a:rPr>
              <a:t>другое</a:t>
            </a:r>
            <a:r>
              <a:rPr lang="ru-RU" sz="4500" dirty="0">
                <a:solidFill>
                  <a:srgbClr val="002060"/>
                </a:solidFill>
              </a:rPr>
              <a:t> запоминание</a:t>
            </a:r>
          </a:p>
          <a:p>
            <a:pPr marL="412750" indent="-8572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500" b="1" dirty="0">
                <a:solidFill>
                  <a:srgbClr val="0070C0"/>
                </a:solidFill>
              </a:rPr>
              <a:t>другая</a:t>
            </a:r>
            <a:r>
              <a:rPr lang="ru-RU" sz="4500" dirty="0">
                <a:solidFill>
                  <a:srgbClr val="002060"/>
                </a:solidFill>
              </a:rPr>
              <a:t> память</a:t>
            </a:r>
          </a:p>
          <a:p>
            <a:pPr marL="412750" indent="-8572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500" b="1" dirty="0">
                <a:solidFill>
                  <a:srgbClr val="0070C0"/>
                </a:solidFill>
              </a:rPr>
              <a:t>другие</a:t>
            </a:r>
            <a:r>
              <a:rPr lang="ru-RU" sz="4500" dirty="0">
                <a:solidFill>
                  <a:srgbClr val="002060"/>
                </a:solidFill>
              </a:rPr>
              <a:t> механизмы удержания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4500" dirty="0">
                <a:solidFill>
                  <a:srgbClr val="002060"/>
                </a:solidFill>
              </a:rPr>
              <a:t>     информации</a:t>
            </a:r>
            <a:endParaRPr lang="ru-RU" sz="4500" dirty="0">
              <a:solidFill>
                <a:srgbClr val="9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317" y="281485"/>
            <a:ext cx="7965035" cy="1294868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0070C0"/>
                </a:solidFill>
              </a:rPr>
              <a:t>Внимание</a:t>
            </a:r>
            <a:endParaRPr lang="ru-RU" sz="65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3153" y="2479950"/>
            <a:ext cx="10889673" cy="47936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000" b="1" dirty="0">
                <a:solidFill>
                  <a:srgbClr val="002060"/>
                </a:solidFill>
              </a:rPr>
              <a:t>В ХХ в. концентрация внимания </a:t>
            </a:r>
            <a:r>
              <a:rPr lang="ru-RU" sz="5000" b="1" dirty="0" smtClean="0">
                <a:solidFill>
                  <a:srgbClr val="002060"/>
                </a:solidFill>
              </a:rPr>
              <a:t/>
            </a:r>
            <a:br>
              <a:rPr lang="ru-RU" sz="5000" b="1" dirty="0" smtClean="0">
                <a:solidFill>
                  <a:srgbClr val="002060"/>
                </a:solidFill>
              </a:rPr>
            </a:br>
            <a:r>
              <a:rPr lang="ru-RU" sz="5000" b="1" dirty="0" smtClean="0">
                <a:solidFill>
                  <a:srgbClr val="002060"/>
                </a:solidFill>
              </a:rPr>
              <a:t>на </a:t>
            </a:r>
            <a:r>
              <a:rPr lang="ru-RU" sz="5000" b="1" dirty="0">
                <a:solidFill>
                  <a:srgbClr val="002060"/>
                </a:solidFill>
              </a:rPr>
              <a:t>уроке – 40 </a:t>
            </a:r>
            <a:r>
              <a:rPr lang="ru-RU" sz="5000" b="1" dirty="0" smtClean="0">
                <a:solidFill>
                  <a:srgbClr val="002060"/>
                </a:solidFill>
              </a:rPr>
              <a:t>минут</a:t>
            </a:r>
          </a:p>
          <a:p>
            <a:pPr algn="ctr">
              <a:buNone/>
            </a:pPr>
            <a:endParaRPr lang="ru-RU" sz="50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000" b="1" dirty="0">
                <a:solidFill>
                  <a:srgbClr val="0070C0"/>
                </a:solidFill>
              </a:rPr>
              <a:t>Сегодня на это способны единицы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55668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840" y="298171"/>
            <a:ext cx="8592207" cy="1294868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0070C0"/>
                </a:solidFill>
              </a:rPr>
              <a:t>Восприятие</a:t>
            </a:r>
            <a:endParaRPr lang="ru-RU" sz="65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03" y="1935678"/>
            <a:ext cx="11618776" cy="6730343"/>
          </a:xfrm>
        </p:spPr>
        <p:txBody>
          <a:bodyPr>
            <a:normAutofit/>
          </a:bodyPr>
          <a:lstStyle/>
          <a:p>
            <a:pPr marL="0" algn="l">
              <a:spcBef>
                <a:spcPts val="0"/>
              </a:spcBef>
              <a:buNone/>
            </a:pPr>
            <a:r>
              <a:rPr lang="ru-RU" sz="4400" dirty="0">
                <a:solidFill>
                  <a:srgbClr val="002060"/>
                </a:solidFill>
              </a:rPr>
              <a:t>Дети ограничены в получении сенсорных сигналов, связанных с окружающим </a:t>
            </a:r>
            <a:r>
              <a:rPr lang="ru-RU" sz="4400" dirty="0" smtClean="0">
                <a:solidFill>
                  <a:srgbClr val="002060"/>
                </a:solidFill>
              </a:rPr>
              <a:t>миром -  запахи</a:t>
            </a:r>
            <a:r>
              <a:rPr lang="ru-RU" sz="4400" dirty="0">
                <a:solidFill>
                  <a:srgbClr val="002060"/>
                </a:solidFill>
              </a:rPr>
              <a:t>, звуки, и пр.,  ощущение своего тела и его возможностей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sz="4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Это проблема формирования </a:t>
            </a:r>
            <a:r>
              <a:rPr lang="en-US" sz="4500" b="1" dirty="0" smtClean="0">
                <a:solidFill>
                  <a:srgbClr val="0070C0"/>
                </a:solidFill>
              </a:rPr>
              <a:t/>
            </a:r>
            <a:br>
              <a:rPr lang="en-US" sz="4500" b="1" dirty="0" smtClean="0">
                <a:solidFill>
                  <a:srgbClr val="0070C0"/>
                </a:solidFill>
              </a:rPr>
            </a:br>
            <a:r>
              <a:rPr lang="ru-RU" sz="4500" b="1" dirty="0" smtClean="0">
                <a:solidFill>
                  <a:srgbClr val="0070C0"/>
                </a:solidFill>
              </a:rPr>
              <a:t>своего «Я»</a:t>
            </a:r>
            <a:endParaRPr lang="ru-RU" sz="51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55668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5351" y="321921"/>
            <a:ext cx="7204841" cy="1038779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0070C0"/>
                </a:solidFill>
              </a:rPr>
              <a:t>Мышление</a:t>
            </a:r>
            <a:endParaRPr lang="ru-RU" sz="65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3782" y="1674422"/>
            <a:ext cx="10684998" cy="94983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5000" b="1" dirty="0">
                <a:solidFill>
                  <a:srgbClr val="002060"/>
                </a:solidFill>
              </a:rPr>
              <a:t>«Клиповое» </a:t>
            </a:r>
            <a:r>
              <a:rPr lang="ru-RU" sz="5000" b="1" dirty="0" smtClean="0">
                <a:solidFill>
                  <a:srgbClr val="002060"/>
                </a:solidFill>
              </a:rPr>
              <a:t>мышление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55668"/>
            <a:ext cx="1566808" cy="9632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737" y="6902676"/>
            <a:ext cx="115713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i="1" dirty="0" smtClean="0">
                <a:solidFill>
                  <a:srgbClr val="002060"/>
                </a:solidFill>
              </a:rPr>
              <a:t>«</a:t>
            </a:r>
            <a:r>
              <a:rPr lang="ru-RU" sz="3800" b="1" dirty="0">
                <a:solidFill>
                  <a:srgbClr val="002060"/>
                </a:solidFill>
              </a:rPr>
              <a:t>Клиповое» мышление </a:t>
            </a:r>
            <a:r>
              <a:rPr lang="ru-RU" sz="3800" b="1" i="1" dirty="0">
                <a:solidFill>
                  <a:srgbClr val="0070C0"/>
                </a:solidFill>
              </a:rPr>
              <a:t>–</a:t>
            </a:r>
            <a:r>
              <a:rPr lang="en-US" sz="3800" b="1" i="1" dirty="0">
                <a:solidFill>
                  <a:srgbClr val="0070C0"/>
                </a:solidFill>
              </a:rPr>
              <a:t> </a:t>
            </a:r>
            <a:r>
              <a:rPr lang="ru-RU" sz="3800" b="1" i="1" dirty="0">
                <a:solidFill>
                  <a:srgbClr val="0070C0"/>
                </a:solidFill>
              </a:rPr>
              <a:t> </a:t>
            </a:r>
            <a:r>
              <a:rPr lang="ru-RU" sz="3800" b="1" dirty="0">
                <a:solidFill>
                  <a:srgbClr val="0070C0"/>
                </a:solidFill>
              </a:rPr>
              <a:t>главный признак важнейшего момента интеллектуальной и культурной истории – переход от линейной модели мышления к современной – сетевой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2136" y="2919595"/>
            <a:ext cx="11235927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связано </a:t>
            </a:r>
            <a:r>
              <a:rPr lang="ru-RU" b="1" dirty="0">
                <a:solidFill>
                  <a:srgbClr val="002060"/>
                </a:solidFill>
              </a:rPr>
              <a:t>не с интернетом, а с большим количеством каналов на </a:t>
            </a:r>
            <a:r>
              <a:rPr lang="en-US" b="1" dirty="0">
                <a:solidFill>
                  <a:srgbClr val="002060"/>
                </a:solidFill>
              </a:rPr>
              <a:t>TV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построено </a:t>
            </a:r>
            <a:r>
              <a:rPr lang="ru-RU" b="1" dirty="0">
                <a:solidFill>
                  <a:srgbClr val="002060"/>
                </a:solidFill>
              </a:rPr>
              <a:t>на визуальных образах, а не логике и  текстовых ассоциациях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предполагает </a:t>
            </a:r>
            <a:r>
              <a:rPr lang="ru-RU" b="1" dirty="0">
                <a:solidFill>
                  <a:srgbClr val="002060"/>
                </a:solidFill>
              </a:rPr>
              <a:t>переработку информации короткими порциями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5090" y="506668"/>
            <a:ext cx="9346497" cy="1524016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accent1"/>
                </a:solidFill>
              </a:rPr>
              <a:t>Феномен многозадачности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8801" y="3560230"/>
            <a:ext cx="10877786" cy="2850079"/>
          </a:xfrm>
        </p:spPr>
        <p:txBody>
          <a:bodyPr>
            <a:noAutofit/>
          </a:bodyPr>
          <a:lstStyle/>
          <a:p>
            <a:pPr marL="0" lvl="1" inden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3500" dirty="0" smtClean="0">
                <a:solidFill>
                  <a:srgbClr val="002060"/>
                </a:solidFill>
              </a:rPr>
              <a:t> планировать </a:t>
            </a:r>
            <a:r>
              <a:rPr lang="ru-RU" sz="3500" dirty="0">
                <a:solidFill>
                  <a:srgbClr val="002060"/>
                </a:solidFill>
              </a:rPr>
              <a:t>долговременные </a:t>
            </a:r>
            <a:r>
              <a:rPr lang="ru-RU" sz="3500" dirty="0" smtClean="0">
                <a:solidFill>
                  <a:srgbClr val="002060"/>
                </a:solidFill>
              </a:rPr>
              <a:t>цели</a:t>
            </a:r>
            <a:endParaRPr lang="ru-RU" sz="3500" dirty="0">
              <a:solidFill>
                <a:srgbClr val="002060"/>
              </a:solidFill>
            </a:endParaRPr>
          </a:p>
          <a:p>
            <a:pPr marL="0" lvl="1" inden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3500" dirty="0" smtClean="0">
                <a:solidFill>
                  <a:srgbClr val="002060"/>
                </a:solidFill>
              </a:rPr>
              <a:t> запоминать </a:t>
            </a:r>
            <a:r>
              <a:rPr lang="ru-RU" sz="3500" dirty="0">
                <a:solidFill>
                  <a:srgbClr val="002060"/>
                </a:solidFill>
              </a:rPr>
              <a:t>незаконченные </a:t>
            </a:r>
            <a:r>
              <a:rPr lang="ru-RU" sz="3500" dirty="0" smtClean="0">
                <a:solidFill>
                  <a:srgbClr val="002060"/>
                </a:solidFill>
              </a:rPr>
              <a:t>задачи</a:t>
            </a:r>
            <a:endParaRPr lang="ru-RU" sz="3500" dirty="0">
              <a:solidFill>
                <a:srgbClr val="002060"/>
              </a:solidFill>
            </a:endParaRPr>
          </a:p>
          <a:p>
            <a:pPr marL="0" lvl="1" inden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3500" dirty="0" smtClean="0">
                <a:solidFill>
                  <a:srgbClr val="002060"/>
                </a:solidFill>
              </a:rPr>
              <a:t> делить </a:t>
            </a:r>
            <a:r>
              <a:rPr lang="ru-RU" sz="3500" dirty="0">
                <a:solidFill>
                  <a:srgbClr val="002060"/>
                </a:solidFill>
              </a:rPr>
              <a:t>большие задания на мелкие и доводить их до </a:t>
            </a:r>
            <a:r>
              <a:rPr lang="ru-RU" sz="3500" dirty="0" smtClean="0">
                <a:solidFill>
                  <a:srgbClr val="002060"/>
                </a:solidFill>
              </a:rPr>
              <a:t>завершения</a:t>
            </a:r>
            <a:endParaRPr lang="ru-RU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55668"/>
            <a:ext cx="1566808" cy="9632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3385" y="8107646"/>
            <a:ext cx="114882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rgbClr val="0070C0"/>
                </a:solidFill>
              </a:rPr>
              <a:t>Мозг наших детей работает в другом режиме, взрослым он не свойственен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6788" y="6173826"/>
            <a:ext cx="106078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500" b="1" dirty="0">
                <a:solidFill>
                  <a:srgbClr val="002060"/>
                </a:solidFill>
              </a:rPr>
              <a:t>Навигация в сети предполагает многозадачность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0029" y="2030684"/>
            <a:ext cx="10794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>
              <a:spcBef>
                <a:spcPts val="0"/>
              </a:spcBef>
              <a:buNone/>
            </a:pPr>
            <a:r>
              <a:rPr lang="ru-RU" sz="4500" b="1" dirty="0">
                <a:solidFill>
                  <a:srgbClr val="002060"/>
                </a:solidFill>
              </a:rPr>
              <a:t>Способность обрабатывать информацию:</a:t>
            </a:r>
          </a:p>
        </p:txBody>
      </p:sp>
    </p:spTree>
    <p:extLst>
      <p:ext uri="{BB962C8B-B14F-4D97-AF65-F5344CB8AC3E}">
        <p14:creationId xmlns:p14="http://schemas.microsoft.com/office/powerpoint/2010/main" val="23281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310" y="333974"/>
            <a:ext cx="10250595" cy="151301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Роль информации и ИКТ в процессах социализации и становления идентичности личности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586" y="2853559"/>
            <a:ext cx="11441086" cy="495037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Доступность информации</a:t>
            </a:r>
          </a:p>
          <a:p>
            <a:pPr marL="0">
              <a:spcBef>
                <a:spcPts val="0"/>
              </a:spcBef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Возрастающая значимость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</a:p>
          <a:p>
            <a:pPr marL="0">
              <a:spcBef>
                <a:spcPts val="0"/>
              </a:spcBef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9017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информационных потребностей и индустрии способов их удовлетворения</a:t>
            </a:r>
          </a:p>
          <a:p>
            <a:pPr marL="9017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коммуникации как средства интеграции знания</a:t>
            </a:r>
          </a:p>
          <a:p>
            <a:pPr marL="9017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интеллектуальной деятельности</a:t>
            </a:r>
          </a:p>
          <a:p>
            <a:pPr marL="9017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глобализации информационного пространства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C:\Users\User\Desktop\ИМО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7480" y="1769181"/>
            <a:ext cx="11596105" cy="6215237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ru-RU" sz="5100" dirty="0" smtClean="0">
                <a:solidFill>
                  <a:srgbClr val="002060"/>
                </a:solidFill>
              </a:rPr>
              <a:t>  Активное </a:t>
            </a:r>
            <a:r>
              <a:rPr lang="ru-RU" sz="5100" dirty="0">
                <a:solidFill>
                  <a:srgbClr val="002060"/>
                </a:solidFill>
              </a:rPr>
              <a:t>использование Интернета вызывает у молодежи </a:t>
            </a:r>
            <a:r>
              <a:rPr lang="ru-RU" sz="5100" b="1" dirty="0">
                <a:solidFill>
                  <a:srgbClr val="002060"/>
                </a:solidFill>
              </a:rPr>
              <a:t>повышение </a:t>
            </a:r>
            <a:r>
              <a:rPr lang="ru-RU" sz="5100" dirty="0">
                <a:solidFill>
                  <a:srgbClr val="002060"/>
                </a:solidFill>
              </a:rPr>
              <a:t>скорости психических процессов.</a:t>
            </a:r>
          </a:p>
          <a:p>
            <a:pPr algn="ctr">
              <a:buNone/>
            </a:pPr>
            <a:r>
              <a:rPr lang="ru-RU" sz="5100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ru-RU" sz="5100" dirty="0" smtClean="0">
                <a:solidFill>
                  <a:srgbClr val="0070C0"/>
                </a:solidFill>
              </a:rPr>
              <a:t> Новое </a:t>
            </a:r>
            <a:r>
              <a:rPr lang="ru-RU" sz="5100" dirty="0">
                <a:solidFill>
                  <a:srgbClr val="0070C0"/>
                </a:solidFill>
              </a:rPr>
              <a:t>поколение </a:t>
            </a:r>
            <a:r>
              <a:rPr lang="ru-RU" sz="5100" dirty="0" smtClean="0">
                <a:solidFill>
                  <a:srgbClr val="0070C0"/>
                </a:solidFill>
              </a:rPr>
              <a:t>становится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70C0"/>
                </a:solidFill>
              </a:rPr>
              <a:t>УМНЕЕ</a:t>
            </a:r>
            <a:endParaRPr lang="ru-RU" sz="51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51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55668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53103" y="186715"/>
            <a:ext cx="6935791" cy="1467427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chemeClr val="accent1"/>
                </a:solidFill>
              </a:rPr>
              <a:t>Социализация</a:t>
            </a:r>
            <a:endParaRPr lang="ru-RU" sz="65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891969" y="2116611"/>
            <a:ext cx="11099800" cy="5203019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smtClean="0">
                <a:solidFill>
                  <a:srgbClr val="002060"/>
                </a:solidFill>
              </a:rPr>
              <a:t>  </a:t>
            </a:r>
            <a:r>
              <a:rPr lang="ru-RU" sz="5000" dirty="0" smtClean="0">
                <a:solidFill>
                  <a:srgbClr val="002060"/>
                </a:solidFill>
              </a:rPr>
              <a:t>В </a:t>
            </a:r>
            <a:r>
              <a:rPr lang="ru-RU" sz="5000" dirty="0">
                <a:solidFill>
                  <a:srgbClr val="002060"/>
                </a:solidFill>
              </a:rPr>
              <a:t>Интернете Цифровые аборигены  тренируются в </a:t>
            </a:r>
            <a:r>
              <a:rPr lang="ru-RU" sz="5000" dirty="0" err="1">
                <a:solidFill>
                  <a:srgbClr val="002060"/>
                </a:solidFill>
              </a:rPr>
              <a:t>самопрезентации</a:t>
            </a:r>
            <a:r>
              <a:rPr lang="ru-RU" sz="5000" dirty="0">
                <a:solidFill>
                  <a:srgbClr val="002060"/>
                </a:solidFill>
              </a:rPr>
              <a:t>, формируют свою идентичность, находят друзей, накапливают социальный капитал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2206288" y="9040813"/>
            <a:ext cx="798512" cy="519112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43793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5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5089" y="167546"/>
            <a:ext cx="7796751" cy="1294868"/>
          </a:xfrm>
        </p:spPr>
        <p:txBody>
          <a:bodyPr>
            <a:normAutofit/>
          </a:bodyPr>
          <a:lstStyle/>
          <a:p>
            <a:r>
              <a:rPr lang="ru-RU" sz="6500" b="1" dirty="0" err="1" smtClean="0">
                <a:solidFill>
                  <a:srgbClr val="0070C0"/>
                </a:solidFill>
              </a:rPr>
              <a:t>Геймификация</a:t>
            </a:r>
            <a:endParaRPr lang="ru-RU" sz="65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3385" y="2145443"/>
            <a:ext cx="11500075" cy="6400845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ru-RU" sz="5000" b="1" dirty="0" smtClean="0">
                <a:solidFill>
                  <a:srgbClr val="002060"/>
                </a:solidFill>
              </a:rPr>
              <a:t>   Компьютерные </a:t>
            </a:r>
            <a:r>
              <a:rPr lang="ru-RU" sz="5000" b="1" dirty="0">
                <a:solidFill>
                  <a:srgbClr val="002060"/>
                </a:solidFill>
              </a:rPr>
              <a:t>игры типа «Цивилизации»</a:t>
            </a:r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000" b="1" dirty="0">
                <a:solidFill>
                  <a:srgbClr val="002060"/>
                </a:solidFill>
              </a:rPr>
              <a:t>-  поразительно эффективный тренинг для будущих бизнесменов</a:t>
            </a:r>
            <a:r>
              <a:rPr lang="ru-RU" sz="5000" dirty="0">
                <a:solidFill>
                  <a:schemeClr val="tx2"/>
                </a:solidFill>
              </a:rPr>
              <a:t>.</a:t>
            </a:r>
          </a:p>
          <a:p>
            <a:pPr algn="l">
              <a:buNone/>
            </a:pPr>
            <a:r>
              <a:rPr lang="ru-RU" sz="5100" dirty="0" smtClean="0">
                <a:solidFill>
                  <a:srgbClr val="002060"/>
                </a:solidFill>
              </a:rPr>
              <a:t>   Развивается </a:t>
            </a:r>
            <a:r>
              <a:rPr lang="ru-RU" sz="5100" dirty="0">
                <a:solidFill>
                  <a:srgbClr val="002060"/>
                </a:solidFill>
              </a:rPr>
              <a:t>скорость мышления, расширяется кругозор, визуальное внимание, склонность к разумному риску, последовательность в достижении цели, настроенность на победу.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55668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262" y="391885"/>
            <a:ext cx="9280954" cy="1089467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0070C0"/>
                </a:solidFill>
              </a:rPr>
              <a:t>Образование 2030</a:t>
            </a:r>
            <a:endParaRPr lang="ru-RU" sz="65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1159" y="2002222"/>
            <a:ext cx="11704320" cy="6668812"/>
          </a:xfrm>
        </p:spPr>
        <p:txBody>
          <a:bodyPr>
            <a:normAutofit fontScale="625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Ребенок, </a:t>
            </a:r>
            <a:r>
              <a:rPr lang="ru-RU" sz="8000" b="1" dirty="0">
                <a:solidFill>
                  <a:srgbClr val="002060"/>
                </a:solidFill>
              </a:rPr>
              <a:t>родившийся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8000" b="1" dirty="0">
                <a:solidFill>
                  <a:srgbClr val="002060"/>
                </a:solidFill>
              </a:rPr>
              <a:t>сегодня, выйдет из школы  совсем </a:t>
            </a:r>
            <a:endParaRPr lang="ru-RU" sz="8000" b="1" dirty="0" smtClean="0">
              <a:solidFill>
                <a:srgbClr val="002060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в </a:t>
            </a:r>
            <a:r>
              <a:rPr lang="ru-RU" sz="8000" b="1" dirty="0">
                <a:solidFill>
                  <a:srgbClr val="002060"/>
                </a:solidFill>
              </a:rPr>
              <a:t>другой </a:t>
            </a:r>
            <a:r>
              <a:rPr lang="ru-RU" sz="8000" b="1" dirty="0" smtClean="0">
                <a:solidFill>
                  <a:srgbClr val="002060"/>
                </a:solidFill>
              </a:rPr>
              <a:t>мир</a:t>
            </a:r>
          </a:p>
          <a:p>
            <a:pPr marL="0" algn="ctr">
              <a:spcBef>
                <a:spcPts val="0"/>
              </a:spcBef>
              <a:buNone/>
            </a:pPr>
            <a:endParaRPr lang="ru-RU" sz="8000" b="1" dirty="0" smtClean="0">
              <a:solidFill>
                <a:srgbClr val="002060"/>
              </a:solidFill>
            </a:endParaRPr>
          </a:p>
          <a:p>
            <a:pPr algn="l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7000" dirty="0">
                <a:solidFill>
                  <a:srgbClr val="002060"/>
                </a:solidFill>
              </a:rPr>
              <a:t>объем знаний не будет иметь традиционной ценности</a:t>
            </a:r>
          </a:p>
          <a:p>
            <a:pPr algn="l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7000" dirty="0">
                <a:solidFill>
                  <a:srgbClr val="002060"/>
                </a:solidFill>
              </a:rPr>
              <a:t>учащийся должен будет думать креативно, творчески, свободно, уметь сотрудничать с другими людьми</a:t>
            </a:r>
          </a:p>
          <a:p>
            <a:pPr marL="0" algn="ctr">
              <a:spcBef>
                <a:spcPts val="0"/>
              </a:spcBef>
              <a:buNone/>
            </a:pP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55668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073" y="238792"/>
            <a:ext cx="9653806" cy="1294868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0070C0"/>
                </a:solidFill>
              </a:rPr>
              <a:t>Образование 2030</a:t>
            </a:r>
            <a:endParaRPr lang="ru-RU" sz="65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241237">
            <a:off x="-403508" y="3238971"/>
            <a:ext cx="11715233" cy="17302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u="sng" dirty="0" smtClean="0">
              <a:solidFill>
                <a:srgbClr val="002060"/>
              </a:solidFill>
              <a:latin typeface="+mn-lt"/>
            </a:endParaRPr>
          </a:p>
          <a:p>
            <a:pPr algn="ctr">
              <a:buNone/>
            </a:pPr>
            <a:r>
              <a:rPr lang="ru-RU" sz="9100" b="1" u="sng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Дидактика Новой Педагогики</a:t>
            </a:r>
          </a:p>
          <a:p>
            <a:pPr algn="ctr">
              <a:buNone/>
            </a:pPr>
            <a:endParaRPr lang="ru-RU" sz="6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01563888"/>
              </p:ext>
            </p:extLst>
          </p:nvPr>
        </p:nvGraphicFramePr>
        <p:xfrm>
          <a:off x="914362" y="2472681"/>
          <a:ext cx="11376600" cy="680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67543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674" y="2453905"/>
            <a:ext cx="11559451" cy="4505036"/>
          </a:xfrm>
        </p:spPr>
        <p:txBody>
          <a:bodyPr>
            <a:noAutofit/>
          </a:bodyPr>
          <a:lstStyle/>
          <a:p>
            <a:r>
              <a:rPr lang="ru-RU" sz="6500" dirty="0" smtClean="0">
                <a:solidFill>
                  <a:srgbClr val="002060"/>
                </a:solidFill>
              </a:rPr>
              <a:t>10 нововведений, которые окажут самое большое влияние на образование </a:t>
            </a:r>
            <a:br>
              <a:rPr lang="ru-RU" sz="6500" dirty="0" smtClean="0">
                <a:solidFill>
                  <a:srgbClr val="002060"/>
                </a:solidFill>
              </a:rPr>
            </a:br>
            <a:r>
              <a:rPr lang="ru-RU" sz="6500" dirty="0" smtClean="0">
                <a:solidFill>
                  <a:srgbClr val="002060"/>
                </a:solidFill>
              </a:rPr>
              <a:t>в ближайшие годы</a:t>
            </a:r>
            <a:endParaRPr lang="ru-RU" sz="65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43793"/>
            <a:ext cx="1566808" cy="9632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526789" y="7056060"/>
            <a:ext cx="10368930" cy="2028563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2800" b="1">
                <a:solidFill>
                  <a:srgbClr val="0365C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365C0"/>
                </a:solidFill>
                <a:latin typeface="Helvetica Neue"/>
              </a:rPr>
              <a:t>МАССОВОЕ ОТКРЫТОЕ </a:t>
            </a:r>
            <a:r>
              <a:rPr sz="4400" b="1" dirty="0" smtClean="0">
                <a:solidFill>
                  <a:srgbClr val="0365C0"/>
                </a:solidFill>
                <a:latin typeface="Helvetica Neue"/>
              </a:rPr>
              <a:t>С</a:t>
            </a:r>
            <a:r>
              <a:rPr lang="ru-RU" sz="4400" b="1" dirty="0" smtClean="0">
                <a:solidFill>
                  <a:srgbClr val="0365C0"/>
                </a:solidFill>
                <a:latin typeface="Helvetica Neue"/>
              </a:rPr>
              <a:t>ОВМЕСТНОЕ</a:t>
            </a:r>
            <a:r>
              <a:rPr sz="4400" b="1" dirty="0" smtClean="0">
                <a:solidFill>
                  <a:srgbClr val="0365C0"/>
                </a:solidFill>
                <a:latin typeface="Helvetica Neue"/>
              </a:rPr>
              <a:t> </a:t>
            </a:r>
            <a:r>
              <a:rPr sz="4400" b="1" dirty="0">
                <a:solidFill>
                  <a:srgbClr val="0365C0"/>
                </a:solidFill>
                <a:latin typeface="Helvetica Neue"/>
              </a:rPr>
              <a:t>ОБУЧЕНИЕ</a:t>
            </a:r>
          </a:p>
        </p:txBody>
      </p:sp>
      <p:pic>
        <p:nvPicPr>
          <p:cNvPr id="37" name="oi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89" y="1242484"/>
            <a:ext cx="9854993" cy="5466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55668"/>
            <a:ext cx="1566808" cy="9632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731510" y="6974809"/>
            <a:ext cx="11527790" cy="2513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457200">
              <a:defRPr sz="2800" b="1">
                <a:solidFill>
                  <a:srgbClr val="0365C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 dirty="0" smtClean="0">
                <a:solidFill>
                  <a:srgbClr val="0365C0"/>
                </a:solidFill>
                <a:latin typeface="+mj-lt"/>
              </a:rPr>
              <a:t>РАЗРАБОТК</a:t>
            </a:r>
            <a:r>
              <a:rPr lang="ru-RU" sz="4000" b="1" dirty="0" smtClean="0">
                <a:solidFill>
                  <a:srgbClr val="0365C0"/>
                </a:solidFill>
                <a:latin typeface="+mj-lt"/>
              </a:rPr>
              <a:t>А ПЕРСОНАЛИЗИРОВАННЫХ ОБРАЗОВАТЕЛЬНЫХ ТРАЕКТОРИЙ</a:t>
            </a:r>
            <a:r>
              <a:rPr sz="4000" b="1" dirty="0" smtClean="0">
                <a:solidFill>
                  <a:srgbClr val="0365C0"/>
                </a:solidFill>
                <a:latin typeface="+mj-lt"/>
              </a:rPr>
              <a:t>  </a:t>
            </a:r>
            <a:r>
              <a:rPr sz="4000" b="1" dirty="0">
                <a:solidFill>
                  <a:srgbClr val="0365C0"/>
                </a:solidFill>
                <a:latin typeface="+mj-lt"/>
              </a:rPr>
              <a:t>НА ОСНОВЕ АНАЛИТИКИ ДАННЫХ</a:t>
            </a:r>
          </a:p>
        </p:txBody>
      </p:sp>
      <p:pic>
        <p:nvPicPr>
          <p:cNvPr id="2" name="Изображение 1" descr="B0dNCZsIIAAhGUk.jpg-large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186" y="855026"/>
            <a:ext cx="10426922" cy="6120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43793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43385" y="7790213"/>
            <a:ext cx="11488305" cy="13429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2800" b="1">
                <a:solidFill>
                  <a:srgbClr val="0365C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365C0"/>
                </a:solidFill>
                <a:latin typeface="Helvetica Neue"/>
              </a:rPr>
              <a:t>ПЕРЕВЁРНУТЫЙ КЛАСС</a:t>
            </a:r>
          </a:p>
        </p:txBody>
      </p:sp>
      <p:pic>
        <p:nvPicPr>
          <p:cNvPr id="51" name="flipped-classroo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7" y="1828524"/>
            <a:ext cx="11181223" cy="5937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43793"/>
            <a:ext cx="1566808" cy="9632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696338" y="6837177"/>
            <a:ext cx="11582748" cy="213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457200">
              <a:defRPr sz="1800"/>
            </a:pPr>
            <a:r>
              <a:rPr sz="4800" b="1" dirty="0">
                <a:solidFill>
                  <a:srgbClr val="0365C0"/>
                </a:solidFill>
                <a:latin typeface="Helvetica Neue"/>
                <a:ea typeface="Times"/>
                <a:cs typeface="Times"/>
                <a:sym typeface="Times"/>
              </a:rPr>
              <a:t>BYOD </a:t>
            </a:r>
          </a:p>
          <a:p>
            <a:pPr lvl="0" defTabSz="457200">
              <a:defRPr sz="1800"/>
            </a:pPr>
            <a:r>
              <a:rPr sz="4800" b="1" dirty="0">
                <a:solidFill>
                  <a:srgbClr val="0365C0"/>
                </a:solidFill>
                <a:latin typeface="Helvetica Neue"/>
                <a:ea typeface="Times"/>
                <a:cs typeface="Times"/>
                <a:sym typeface="Times"/>
              </a:rPr>
              <a:t>(принеси своё устройство)</a:t>
            </a:r>
          </a:p>
        </p:txBody>
      </p:sp>
      <p:pic>
        <p:nvPicPr>
          <p:cNvPr id="2" name="Изображение 1" descr="original-644127869-HAH5bmz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53" y="1323445"/>
            <a:ext cx="10294693" cy="5786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43793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03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7499" y="3594100"/>
            <a:ext cx="5410201" cy="40533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Дифференциация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Индивидуализация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Персонализация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Демассификация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A7D6-66D7-4227-A33F-A82DB93FA1D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 descr="C:\Users\User\Desktop\ИМО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8304" y="482600"/>
            <a:ext cx="1089879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5400" b="1" dirty="0" smtClean="0">
                <a:solidFill>
                  <a:srgbClr val="0365C0"/>
                </a:solidFill>
              </a:rPr>
              <a:t>Образование</a:t>
            </a:r>
            <a:endParaRPr lang="en-US" sz="5400" b="1" dirty="0" smtClean="0">
              <a:solidFill>
                <a:srgbClr val="0365C0"/>
              </a:solidFill>
            </a:endParaRPr>
          </a:p>
          <a:p>
            <a:r>
              <a:rPr lang="ru-RU" sz="5400" b="1" dirty="0" smtClean="0">
                <a:solidFill>
                  <a:srgbClr val="0365C0"/>
                </a:solidFill>
              </a:rPr>
              <a:t>в </a:t>
            </a:r>
            <a:r>
              <a:rPr lang="ru-RU" sz="5400" b="1" dirty="0">
                <a:solidFill>
                  <a:srgbClr val="0365C0"/>
                </a:solidFill>
              </a:rPr>
              <a:t>информационном обществе</a:t>
            </a:r>
            <a:endParaRPr lang="ru-RU" sz="5400" dirty="0"/>
          </a:p>
        </p:txBody>
      </p:sp>
      <p:pic>
        <p:nvPicPr>
          <p:cNvPr id="8" name="Picture 2" descr="http://etec.ctlt.ubc.ca/510wiki/images/e/e4/Missingpiece_1600x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594100"/>
            <a:ext cx="4213460" cy="3160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4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48024" y="7564584"/>
            <a:ext cx="4800410" cy="1425039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2800" b="1">
                <a:solidFill>
                  <a:srgbClr val="0365C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365C0"/>
                </a:solidFill>
                <a:latin typeface="Helvetica Neue"/>
              </a:rPr>
              <a:t>МЕТАУЧЁБА</a:t>
            </a:r>
          </a:p>
        </p:txBody>
      </p:sp>
      <p:sp>
        <p:nvSpPr>
          <p:cNvPr id="55" name="Shape 55"/>
          <p:cNvSpPr/>
          <p:nvPr/>
        </p:nvSpPr>
        <p:spPr>
          <a:xfrm>
            <a:off x="7517077" y="7686930"/>
            <a:ext cx="5192058" cy="163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2800" b="1">
                <a:solidFill>
                  <a:srgbClr val="0365C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0365C0"/>
                </a:solidFill>
                <a:latin typeface="Helvetica Neue"/>
              </a:rPr>
              <a:t>ДИНАМИЧЕСКОЕ ОЦЕНИВАНИЕ </a:t>
            </a:r>
          </a:p>
        </p:txBody>
      </p:sp>
      <p:pic>
        <p:nvPicPr>
          <p:cNvPr id="2" name="Изображение 1" descr="Рисунок2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8" y="1148310"/>
            <a:ext cx="12370526" cy="6659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43793"/>
            <a:ext cx="1566808" cy="9632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53023" y="7528962"/>
            <a:ext cx="11486971" cy="1295400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2800" b="1">
                <a:solidFill>
                  <a:srgbClr val="0365C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365C0"/>
                </a:solidFill>
                <a:latin typeface="Helvetica Neue"/>
              </a:rPr>
              <a:t>СОБЫТИЙНОЕ ОБРАЗОВАНИЕ</a:t>
            </a:r>
          </a:p>
        </p:txBody>
      </p:sp>
      <p:pic>
        <p:nvPicPr>
          <p:cNvPr id="4" name="Изображение 3" descr="Hour of Code 12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032" y="1957750"/>
            <a:ext cx="11763559" cy="5143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5" y="143793"/>
            <a:ext cx="1566808" cy="9632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31509" y="7026763"/>
            <a:ext cx="11535701" cy="155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2800" b="1">
                <a:solidFill>
                  <a:srgbClr val="0365C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365C0"/>
                </a:solidFill>
                <a:latin typeface="Helvetica Neue"/>
              </a:rPr>
              <a:t>СТОРИТЕЛЛИНГ В ОБУЧЕНИИ </a:t>
            </a:r>
          </a:p>
        </p:txBody>
      </p:sp>
      <p:pic>
        <p:nvPicPr>
          <p:cNvPr id="63" name="0_c8f20_17a1572d_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983179"/>
            <a:ext cx="11558251" cy="4580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43793"/>
            <a:ext cx="15668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1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8131" y="3104269"/>
            <a:ext cx="6590050" cy="475634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764979" y="8170221"/>
            <a:ext cx="11474842" cy="987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defRPr sz="2800" b="1">
                <a:solidFill>
                  <a:srgbClr val="0365C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365C0"/>
                </a:solidFill>
                <a:latin typeface="Helvetica Neue"/>
              </a:rPr>
              <a:t>БРИКОЛАЖ</a:t>
            </a:r>
          </a:p>
        </p:txBody>
      </p:sp>
      <p:pic>
        <p:nvPicPr>
          <p:cNvPr id="70" name="4bb2f376a9c7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7" y="3349947"/>
            <a:ext cx="3705740" cy="451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0" y="143793"/>
            <a:ext cx="1566808" cy="96325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98317" y="510699"/>
            <a:ext cx="9941503" cy="222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85000" lnSpcReduction="20000"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ru-RU" sz="6500" b="1" dirty="0" smtClean="0">
                <a:solidFill>
                  <a:srgbClr val="0070C0"/>
                </a:solidFill>
              </a:rPr>
              <a:t>Учёба, позволяющая по-новому взглянуть на свою повседневность</a:t>
            </a:r>
            <a:endParaRPr lang="ru-RU" sz="65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828768" y="6702960"/>
            <a:ext cx="9989249" cy="2032014"/>
            <a:chOff x="1142975" y="1071546"/>
            <a:chExt cx="7023691" cy="1428760"/>
          </a:xfrm>
        </p:grpSpPr>
        <p:pic>
          <p:nvPicPr>
            <p:cNvPr id="14" name="Picture 10" descr="http://imhonn.ru/u/dd/galob/2580/fo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5" y="1071546"/>
              <a:ext cx="7023691" cy="142876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428728" y="1357298"/>
              <a:ext cx="6500858" cy="8548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600" b="1" dirty="0" smtClean="0">
                <a:latin typeface="+mj-lt"/>
                <a:cs typeface="Lucida Sans Unicode" pitchFamily="34" charset="0"/>
              </a:endParaRPr>
            </a:p>
            <a:p>
              <a:pPr algn="ctr"/>
              <a:r>
                <a:rPr lang="ru-RU" sz="5700" b="1" dirty="0" smtClean="0">
                  <a:solidFill>
                    <a:srgbClr val="002060"/>
                  </a:solidFill>
                  <a:latin typeface="Lucida Sans Unicode" pitchFamily="34" charset="0"/>
                  <a:cs typeface="Lucida Sans Unicode" pitchFamily="34" charset="0"/>
                </a:rPr>
                <a:t>НОВАЯ ПЕДАГОГИКА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1727167" y="1312872"/>
            <a:ext cx="9989249" cy="2344728"/>
            <a:chOff x="1142976" y="1428736"/>
            <a:chExt cx="7023691" cy="2047700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142976" y="1428736"/>
              <a:ext cx="7023691" cy="2047700"/>
              <a:chOff x="1142975" y="1142984"/>
              <a:chExt cx="7023691" cy="2047700"/>
            </a:xfrm>
          </p:grpSpPr>
          <p:pic>
            <p:nvPicPr>
              <p:cNvPr id="15370" name="Picture 10" descr="http://imhonn.ru/u/dd/galob/2580/fot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975" y="1142984"/>
                <a:ext cx="7023691" cy="2047700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428728" y="1357298"/>
                <a:ext cx="6500858" cy="14715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ru-RU" sz="1600" b="1" dirty="0" smtClean="0">
                  <a:latin typeface="Lucida Sans Unicode" pitchFamily="34" charset="0"/>
                  <a:cs typeface="Lucida Sans Unicode" pitchFamily="34" charset="0"/>
                </a:endParaRPr>
              </a:p>
              <a:p>
                <a:r>
                  <a:rPr lang="ru-RU" sz="5700" b="1" spc="-142" dirty="0" smtClean="0">
                    <a:solidFill>
                      <a:srgbClr val="002060"/>
                    </a:solidFill>
                    <a:latin typeface="+mj-lt"/>
                    <a:cs typeface="Lucida Sans Unicode" pitchFamily="34" charset="0"/>
                  </a:rPr>
                  <a:t>ПЕДАГОГИКА ДО </a:t>
                </a:r>
                <a:r>
                  <a:rPr lang="en-US" sz="5700" b="1" spc="-142" dirty="0" smtClean="0">
                    <a:solidFill>
                      <a:srgbClr val="002060"/>
                    </a:solidFill>
                    <a:latin typeface="+mj-lt"/>
                    <a:cs typeface="Lucida Sans Unicode" pitchFamily="34" charset="0"/>
                  </a:rPr>
                  <a:t>XXI </a:t>
                </a:r>
                <a:r>
                  <a:rPr lang="ru-RU" sz="5700" b="1" spc="-142" dirty="0" smtClean="0">
                    <a:solidFill>
                      <a:srgbClr val="002060"/>
                    </a:solidFill>
                    <a:latin typeface="+mj-lt"/>
                    <a:cs typeface="Lucida Sans Unicode" pitchFamily="34" charset="0"/>
                  </a:rPr>
                  <a:t>ВЕКА</a:t>
                </a:r>
                <a:endParaRPr lang="ru-RU" sz="1300" b="1" spc="-142" dirty="0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sp>
          <p:nvSpPr>
            <p:cNvPr id="16" name="Диагональная полоса 15"/>
            <p:cNvSpPr/>
            <p:nvPr/>
          </p:nvSpPr>
          <p:spPr>
            <a:xfrm>
              <a:off x="4214810" y="1500174"/>
              <a:ext cx="2428892" cy="857256"/>
            </a:xfrm>
            <a:prstGeom prst="diagStripe">
              <a:avLst>
                <a:gd name="adj" fmla="val 75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Диагональная полоса 21"/>
            <p:cNvSpPr/>
            <p:nvPr/>
          </p:nvSpPr>
          <p:spPr>
            <a:xfrm rot="10800000">
              <a:off x="2500298" y="1928802"/>
              <a:ext cx="2340594" cy="857256"/>
            </a:xfrm>
            <a:prstGeom prst="diagStripe">
              <a:avLst>
                <a:gd name="adj" fmla="val 752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5376" name="Picture 16" descr="http://susanin.udm.ru/upload/resize_cache/iblock/224/469_1000_1/2241e14be5f4319de7a85fd1140d1c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79" y="4061341"/>
            <a:ext cx="6353387" cy="254001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60" y="131918"/>
            <a:ext cx="1566808" cy="96325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7" y="336437"/>
            <a:ext cx="9410460" cy="1812965"/>
          </a:xfrm>
        </p:spPr>
        <p:txBody>
          <a:bodyPr>
            <a:noAutofit/>
          </a:bodyPr>
          <a:lstStyle/>
          <a:p>
            <a:pPr algn="l"/>
            <a:r>
              <a:rPr lang="ru-RU" sz="6300" b="1" dirty="0">
                <a:solidFill>
                  <a:srgbClr val="0070C0"/>
                </a:solidFill>
              </a:rPr>
              <a:t>Педагогические профессии  </a:t>
            </a:r>
            <a:r>
              <a:rPr lang="en-US" sz="6300" b="1" dirty="0" smtClean="0">
                <a:solidFill>
                  <a:srgbClr val="0070C0"/>
                </a:solidFill>
              </a:rPr>
              <a:t>XXI </a:t>
            </a:r>
            <a:r>
              <a:rPr lang="ru-RU" sz="6300" b="1" dirty="0">
                <a:solidFill>
                  <a:srgbClr val="0070C0"/>
                </a:solidFill>
              </a:rPr>
              <a:t>века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636" y="2331508"/>
            <a:ext cx="11564650" cy="65638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>
                <a:solidFill>
                  <a:srgbClr val="002060"/>
                </a:solidFill>
              </a:rPr>
              <a:t>Модератор</a:t>
            </a: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 err="1">
                <a:solidFill>
                  <a:srgbClr val="002060"/>
                </a:solidFill>
              </a:rPr>
              <a:t>Тьютор</a:t>
            </a:r>
            <a:endParaRPr lang="ru-RU" sz="3500" dirty="0">
              <a:solidFill>
                <a:srgbClr val="002060"/>
              </a:solidFill>
            </a:endParaRP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>
                <a:solidFill>
                  <a:srgbClr val="002060"/>
                </a:solidFill>
              </a:rPr>
              <a:t>Разработчик образовательных траекторий</a:t>
            </a: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>
                <a:solidFill>
                  <a:srgbClr val="002060"/>
                </a:solidFill>
              </a:rPr>
              <a:t>Организатор проектного обучения</a:t>
            </a: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>
                <a:solidFill>
                  <a:srgbClr val="002060"/>
                </a:solidFill>
              </a:rPr>
              <a:t>Координатор образовательной </a:t>
            </a:r>
            <a:r>
              <a:rPr lang="ru-RU" sz="3500" dirty="0" err="1">
                <a:solidFill>
                  <a:srgbClr val="002060"/>
                </a:solidFill>
              </a:rPr>
              <a:t>онлайн-платформы</a:t>
            </a:r>
            <a:endParaRPr lang="ru-RU" sz="3500" dirty="0">
              <a:solidFill>
                <a:srgbClr val="002060"/>
              </a:solidFill>
            </a:endParaRP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>
                <a:solidFill>
                  <a:srgbClr val="002060"/>
                </a:solidFill>
              </a:rPr>
              <a:t>Ментор </a:t>
            </a:r>
            <a:r>
              <a:rPr lang="ru-RU" sz="3500" dirty="0" err="1">
                <a:solidFill>
                  <a:srgbClr val="002060"/>
                </a:solidFill>
              </a:rPr>
              <a:t>стартапов</a:t>
            </a:r>
            <a:endParaRPr lang="ru-RU" sz="3500" dirty="0">
              <a:solidFill>
                <a:srgbClr val="002060"/>
              </a:solidFill>
            </a:endParaRP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 err="1">
                <a:solidFill>
                  <a:srgbClr val="002060"/>
                </a:solidFill>
              </a:rPr>
              <a:t>Игромастер</a:t>
            </a:r>
            <a:endParaRPr lang="ru-RU" sz="3500" dirty="0">
              <a:solidFill>
                <a:srgbClr val="002060"/>
              </a:solidFill>
            </a:endParaRP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 err="1">
                <a:solidFill>
                  <a:srgbClr val="002060"/>
                </a:solidFill>
              </a:rPr>
              <a:t>Игропедагог</a:t>
            </a:r>
            <a:endParaRPr lang="ru-RU" sz="3500" dirty="0">
              <a:solidFill>
                <a:srgbClr val="002060"/>
              </a:solidFill>
            </a:endParaRP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>
                <a:solidFill>
                  <a:srgbClr val="002060"/>
                </a:solidFill>
              </a:rPr>
              <a:t>Тренер по </a:t>
            </a:r>
            <a:r>
              <a:rPr lang="ru-RU" sz="3500" dirty="0" err="1">
                <a:solidFill>
                  <a:srgbClr val="002060"/>
                </a:solidFill>
              </a:rPr>
              <a:t>майнд-фитнесу</a:t>
            </a:r>
            <a:endParaRPr lang="ru-RU" sz="3500" dirty="0">
              <a:solidFill>
                <a:srgbClr val="002060"/>
              </a:solidFill>
            </a:endParaRPr>
          </a:p>
          <a:p>
            <a:pPr marL="457200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3500" dirty="0">
                <a:solidFill>
                  <a:srgbClr val="002060"/>
                </a:solidFill>
              </a:rPr>
              <a:t>Разработчик инструментов обучения состояниям сознания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6403" y="8573319"/>
            <a:ext cx="6702882" cy="9930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Атлас новых профессий. </a:t>
            </a:r>
            <a:r>
              <a:rPr lang="ru-RU" sz="2800" b="1" dirty="0" err="1" smtClean="0">
                <a:solidFill>
                  <a:srgbClr val="002060"/>
                </a:solidFill>
              </a:rPr>
              <a:t>Сколково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2014 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5" y="143793"/>
            <a:ext cx="1566808" cy="96325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155" y="8919906"/>
            <a:ext cx="1294962" cy="650240"/>
          </a:xfrm>
        </p:spPr>
        <p:txBody>
          <a:bodyPr/>
          <a:lstStyle/>
          <a:p>
            <a:fld id="{AF770171-1AA8-4A16-A8D8-59137CE8C9E4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4900551"/>
            <a:ext cx="11054080" cy="1116278"/>
          </a:xfrm>
        </p:spPr>
        <p:txBody>
          <a:bodyPr/>
          <a:lstStyle/>
          <a:p>
            <a:r>
              <a:rPr lang="ru-RU" sz="6500" b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76" y="2363191"/>
            <a:ext cx="2959669" cy="181956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6" name="TextBox 3"/>
          <p:cNvSpPr txBox="1"/>
          <p:nvPr/>
        </p:nvSpPr>
        <p:spPr>
          <a:xfrm>
            <a:off x="3069328" y="6951644"/>
            <a:ext cx="7181454" cy="1210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www.mobiledu.ru</a:t>
            </a:r>
            <a:endParaRPr kumimoji="0" lang="ru-RU" sz="7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128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3945" y="2544816"/>
            <a:ext cx="10673254" cy="581372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2060"/>
                </a:solidFill>
              </a:rPr>
              <a:t>Нелинейность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err="1" smtClean="0">
                <a:solidFill>
                  <a:srgbClr val="002060"/>
                </a:solidFill>
              </a:rPr>
              <a:t>Антииерархичность</a:t>
            </a:r>
            <a:endParaRPr lang="ru-RU" sz="76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2060"/>
                </a:solidFill>
              </a:rPr>
              <a:t>Открытость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2060"/>
                </a:solidFill>
              </a:rPr>
              <a:t>Спонтанность </a:t>
            </a:r>
            <a:r>
              <a:rPr lang="en-US" sz="7600" dirty="0" smtClean="0">
                <a:solidFill>
                  <a:srgbClr val="002060"/>
                </a:solidFill>
              </a:rPr>
              <a:t>(</a:t>
            </a:r>
            <a:r>
              <a:rPr lang="ru-RU" sz="7600" dirty="0" smtClean="0">
                <a:solidFill>
                  <a:srgbClr val="002060"/>
                </a:solidFill>
              </a:rPr>
              <a:t>«Хочу </a:t>
            </a:r>
            <a:r>
              <a:rPr lang="ru-RU" sz="7600" dirty="0">
                <a:solidFill>
                  <a:srgbClr val="002060"/>
                </a:solidFill>
              </a:rPr>
              <a:t>прямо здесь и сейчас</a:t>
            </a:r>
            <a:r>
              <a:rPr lang="ru-RU" sz="7600" dirty="0" smtClean="0">
                <a:solidFill>
                  <a:srgbClr val="002060"/>
                </a:solidFill>
              </a:rPr>
              <a:t>!»</a:t>
            </a:r>
            <a:r>
              <a:rPr lang="en-US" sz="7600" dirty="0" smtClean="0">
                <a:solidFill>
                  <a:srgbClr val="002060"/>
                </a:solidFill>
              </a:rPr>
              <a:t>)</a:t>
            </a:r>
            <a:endParaRPr lang="ru-RU" sz="76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2060"/>
                </a:solidFill>
              </a:rPr>
              <a:t>Проницаемость границ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2060"/>
                </a:solidFill>
              </a:rPr>
              <a:t>Активную ситуативность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100" b="1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400" b="1" dirty="0" smtClean="0">
                <a:solidFill>
                  <a:srgbClr val="0070C0"/>
                </a:solidFill>
              </a:rPr>
              <a:t>окружающей реальности               </a:t>
            </a:r>
          </a:p>
          <a:p>
            <a:pPr marL="0" indent="0" algn="r">
              <a:buNone/>
            </a:pPr>
            <a:r>
              <a:rPr lang="ru-RU" sz="7600" i="1" dirty="0" err="1" smtClean="0">
                <a:solidFill>
                  <a:srgbClr val="002060"/>
                </a:solidFill>
              </a:rPr>
              <a:t>Кастельс</a:t>
            </a:r>
            <a:r>
              <a:rPr lang="ru-RU" sz="7600" i="1" dirty="0" smtClean="0">
                <a:solidFill>
                  <a:srgbClr val="002060"/>
                </a:solidFill>
              </a:rPr>
              <a:t> </a:t>
            </a:r>
            <a:r>
              <a:rPr lang="ru-RU" sz="7600" i="1" dirty="0" err="1" smtClean="0">
                <a:solidFill>
                  <a:srgbClr val="002060"/>
                </a:solidFill>
              </a:rPr>
              <a:t>Латур</a:t>
            </a:r>
            <a:endParaRPr lang="ru-RU" sz="7600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A7D6-66D7-4227-A33F-A82DB93FA1D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53321" y="367158"/>
            <a:ext cx="1118325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5400" b="1" dirty="0">
                <a:solidFill>
                  <a:srgbClr val="0365C0"/>
                </a:solidFill>
              </a:rPr>
              <a:t>Информационное  общество учитывает</a:t>
            </a:r>
          </a:p>
        </p:txBody>
      </p:sp>
      <p:pic>
        <p:nvPicPr>
          <p:cNvPr id="9" name="Рисунок 8" descr="C:\Users\User\Desktop\ИМО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102" y="4902200"/>
            <a:ext cx="11083159" cy="4292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Миссия </a:t>
            </a:r>
            <a:r>
              <a:rPr lang="ru-RU" sz="4000" b="1" dirty="0" smtClean="0">
                <a:solidFill>
                  <a:srgbClr val="0070C0"/>
                </a:solidFill>
              </a:rPr>
              <a:t>подготовки общества к вступлению в новые культурные эпохи </a:t>
            </a:r>
            <a:r>
              <a:rPr lang="ru-RU" dirty="0" smtClean="0">
                <a:solidFill>
                  <a:srgbClr val="002060"/>
                </a:solidFill>
              </a:rPr>
              <a:t>во все времена ложилась на систему образования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4000" b="1" dirty="0" smtClean="0">
                <a:solidFill>
                  <a:srgbClr val="0070C0"/>
                </a:solidFill>
              </a:rPr>
              <a:t>Социализация</a:t>
            </a:r>
            <a:r>
              <a:rPr lang="ru-RU" dirty="0" smtClean="0">
                <a:solidFill>
                  <a:srgbClr val="002060"/>
                </a:solidFill>
              </a:rPr>
              <a:t> - активный период накопления культурного, социального, гражданского и креативного, т.е. </a:t>
            </a:r>
            <a:r>
              <a:rPr lang="ru-RU" sz="4000" b="1" dirty="0" smtClean="0">
                <a:solidFill>
                  <a:srgbClr val="0070C0"/>
                </a:solidFill>
              </a:rPr>
              <a:t>ЧЕЛОВЕЧЕСКОГО КАПИТАЛА.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Рисунок 8" descr="wordle 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749299"/>
            <a:ext cx="5130800" cy="3093707"/>
          </a:xfrm>
          <a:prstGeom prst="rect">
            <a:avLst/>
          </a:prstGeom>
        </p:spPr>
      </p:pic>
      <p:pic>
        <p:nvPicPr>
          <p:cNvPr id="10" name="Рисунок 9" descr="C:\Users\User\Desktop\ИМО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142" y="338694"/>
            <a:ext cx="10720552" cy="15367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Качества личности информационного общества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1242" y="1981200"/>
            <a:ext cx="11578458" cy="6908800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</a:rPr>
              <a:t>Креативность</a:t>
            </a:r>
            <a:endParaRPr lang="ru-RU" dirty="0" smtClean="0">
              <a:solidFill>
                <a:srgbClr val="00206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Инициативность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Солидарность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Мотивация к работе на результат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Критическое мышление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Рефлексия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Готовность к самообразованию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0" y="143793"/>
            <a:ext cx="1566808" cy="96325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1436852"/>
            <a:ext cx="11099800" cy="62865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365C0"/>
                </a:solidFill>
              </a:rPr>
              <a:t>КУЛЬТУРНЫЙ КАПИТАЛ </a:t>
            </a:r>
            <a:r>
              <a:rPr lang="ru-RU" dirty="0" smtClean="0">
                <a:solidFill>
                  <a:srgbClr val="002060"/>
                </a:solidFill>
              </a:rPr>
              <a:t>– психологические ресурсы, компетенции саморазвития, образовательные квалификации</a:t>
            </a:r>
          </a:p>
          <a:p>
            <a:r>
              <a:rPr lang="ru-RU" b="1" dirty="0" smtClean="0">
                <a:solidFill>
                  <a:srgbClr val="0365C0"/>
                </a:solidFill>
              </a:rPr>
              <a:t>СОЦИАЛЬНЫЙ КАПИТАЛ </a:t>
            </a:r>
            <a:r>
              <a:rPr lang="ru-RU" dirty="0" smtClean="0">
                <a:solidFill>
                  <a:srgbClr val="002060"/>
                </a:solidFill>
              </a:rPr>
              <a:t>– коммуникативные компетенции, статусы и титулы, ресурсы репутации, доверия и солидарности</a:t>
            </a:r>
          </a:p>
          <a:p>
            <a:r>
              <a:rPr lang="ru-RU" b="1" dirty="0" smtClean="0">
                <a:solidFill>
                  <a:srgbClr val="0365C0"/>
                </a:solidFill>
              </a:rPr>
              <a:t>ГРАЖДАНСКИЙ КАПИТАЛ </a:t>
            </a:r>
            <a:r>
              <a:rPr lang="ru-RU" dirty="0" smtClean="0">
                <a:solidFill>
                  <a:srgbClr val="002060"/>
                </a:solidFill>
              </a:rPr>
              <a:t>– вовлеченность в общественное самоуправление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A7D6-66D7-4227-A33F-A82DB93FA1DD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 descr="C:\Users\User\Desktop\ИМО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0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52" y="5031828"/>
            <a:ext cx="291343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44222" y="437160"/>
            <a:ext cx="9921547" cy="1306646"/>
          </a:xfrm>
        </p:spPr>
        <p:txBody>
          <a:bodyPr>
            <a:noAutofit/>
          </a:bodyPr>
          <a:lstStyle/>
          <a:p>
            <a:r>
              <a:rPr lang="ru-RU" sz="5400" b="1" cap="none" dirty="0" smtClean="0">
                <a:solidFill>
                  <a:srgbClr val="0365C0"/>
                </a:solidFill>
              </a:rPr>
              <a:t>Человеческий капитал</a:t>
            </a:r>
            <a:r>
              <a:rPr lang="ru-RU" sz="5400" b="1" dirty="0" smtClean="0">
                <a:solidFill>
                  <a:srgbClr val="0365C0"/>
                </a:solidFill>
              </a:rPr>
              <a:t/>
            </a:r>
            <a:br>
              <a:rPr lang="ru-RU" sz="5400" b="1" dirty="0" smtClean="0">
                <a:solidFill>
                  <a:srgbClr val="0365C0"/>
                </a:solidFill>
              </a:rPr>
            </a:br>
            <a:r>
              <a:rPr lang="ru-RU" sz="5400" b="1" cap="none" dirty="0" smtClean="0">
                <a:solidFill>
                  <a:srgbClr val="0365C0"/>
                </a:solidFill>
              </a:rPr>
              <a:t>и система образования </a:t>
            </a:r>
            <a:endParaRPr lang="ru-RU" sz="5400" b="1" cap="none" dirty="0">
              <a:solidFill>
                <a:srgbClr val="0365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2513" y="3149600"/>
            <a:ext cx="6195103" cy="18822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rtl="0"/>
            <a:endParaRPr lang="ru-RU" sz="2400" b="1" cap="all" dirty="0" smtClean="0">
              <a:solidFill>
                <a:srgbClr val="0070C0"/>
              </a:solidFill>
            </a:endParaRPr>
          </a:p>
          <a:p>
            <a:pPr rtl="0"/>
            <a:r>
              <a:rPr lang="ru-RU" sz="2400" b="1" cap="all" dirty="0" smtClean="0">
                <a:solidFill>
                  <a:srgbClr val="0070C0"/>
                </a:solidFill>
              </a:rPr>
              <a:t>Система образования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570551" y="6146907"/>
            <a:ext cx="3482552" cy="2717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8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Формирование человеческого капитала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4723692" y="6146907"/>
            <a:ext cx="3482552" cy="2717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Накопление человеческого капитала</a:t>
            </a:r>
            <a:endParaRPr lang="ru-RU" sz="2000" b="1" dirty="0"/>
          </a:p>
        </p:txBody>
      </p:sp>
      <p:sp>
        <p:nvSpPr>
          <p:cNvPr id="18" name="Овал 17"/>
          <p:cNvSpPr/>
          <p:nvPr/>
        </p:nvSpPr>
        <p:spPr>
          <a:xfrm>
            <a:off x="8858389" y="6146907"/>
            <a:ext cx="3482552" cy="2717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человеческого капитала</a:t>
            </a:r>
            <a:endParaRPr lang="ru-RU" sz="2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077317" y="5031828"/>
            <a:ext cx="1318187" cy="1115079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382513" y="5031828"/>
            <a:ext cx="1341179" cy="970018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489700" y="5248543"/>
            <a:ext cx="10763" cy="753303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Рисунок 18" descr="C:\Users\User\Desktop\ИМО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" y="179254"/>
            <a:ext cx="1691680" cy="9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1272</Words>
  <Application>Microsoft Office PowerPoint</Application>
  <PresentationFormat>Произвольный</PresentationFormat>
  <Paragraphs>310</Paragraphs>
  <Slides>46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White</vt:lpstr>
      <vt:lpstr>Лист</vt:lpstr>
      <vt:lpstr>Презентация PowerPoint</vt:lpstr>
      <vt:lpstr>Презентация PowerPoint</vt:lpstr>
      <vt:lpstr> Роль информации и ИКТ в процессах социализации и становления идентичности личности</vt:lpstr>
      <vt:lpstr>Презентация PowerPoint</vt:lpstr>
      <vt:lpstr>Презентация PowerPoint</vt:lpstr>
      <vt:lpstr>Презентация PowerPoint</vt:lpstr>
      <vt:lpstr>Качества личности информационного общества</vt:lpstr>
      <vt:lpstr>Презентация PowerPoint</vt:lpstr>
      <vt:lpstr>Человеческий капитал и система образования </vt:lpstr>
      <vt:lpstr>Презентация PowerPoint</vt:lpstr>
      <vt:lpstr>Информационная культура</vt:lpstr>
      <vt:lpstr>Социокультурная образовательная среда</vt:lpstr>
      <vt:lpstr>Презентация PowerPoint</vt:lpstr>
      <vt:lpstr>Социокультурная среда  воспитания и социализации</vt:lpstr>
      <vt:lpstr>Современная социокультурная образовательная среда –  информационно-насыщенное социокультурное        пространство персонализированной самореализации      личности </vt:lpstr>
      <vt:lpstr>Презентация PowerPoint</vt:lpstr>
      <vt:lpstr>Образ детства: разный угол зрения</vt:lpstr>
      <vt:lpstr>Презентация PowerPoint</vt:lpstr>
      <vt:lpstr>Дети - цифровые аборигены</vt:lpstr>
      <vt:lpstr>Отношение к Интернету</vt:lpstr>
      <vt:lpstr>Потребность в доступе к Интернету</vt:lpstr>
      <vt:lpstr>Выбор социальной роли</vt:lpstr>
      <vt:lpstr>Преодоление психологического барьера</vt:lpstr>
      <vt:lpstr>Цифровое поколение: изменения, определяемые новой социальной ситуацией развития</vt:lpstr>
      <vt:lpstr>Память</vt:lpstr>
      <vt:lpstr>Внимание</vt:lpstr>
      <vt:lpstr>Восприятие</vt:lpstr>
      <vt:lpstr>Мышление</vt:lpstr>
      <vt:lpstr>Феномен многозадачности</vt:lpstr>
      <vt:lpstr>Презентация PowerPoint</vt:lpstr>
      <vt:lpstr>Социализация</vt:lpstr>
      <vt:lpstr>Геймификация</vt:lpstr>
      <vt:lpstr>Образование 2030</vt:lpstr>
      <vt:lpstr>Образование 2030</vt:lpstr>
      <vt:lpstr>10 нововведений, которые окажут самое большое влияние на образование  в ближайшие годы</vt:lpstr>
      <vt:lpstr>МАССОВОЕ ОТКРЫТОЕ СОВМЕСТНОЕ ОБУЧЕНИЕ</vt:lpstr>
      <vt:lpstr>Презентация PowerPoint</vt:lpstr>
      <vt:lpstr>ПЕРЕВЁРНУТЫЙ КЛАСС</vt:lpstr>
      <vt:lpstr>Презентация PowerPoint</vt:lpstr>
      <vt:lpstr>МЕТАУЧЁБА</vt:lpstr>
      <vt:lpstr>СОБЫТИЙНОЕ ОБРАЗОВАНИЕ</vt:lpstr>
      <vt:lpstr>Презентация PowerPoint</vt:lpstr>
      <vt:lpstr>Презентация PowerPoint</vt:lpstr>
      <vt:lpstr>Презентация PowerPoint</vt:lpstr>
      <vt:lpstr>Педагогические профессии  XXI века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нововведений</dc:title>
  <dc:creator>Kondakov Alexandr</dc:creator>
  <cp:lastModifiedBy>Наталья Николаевна Новикова</cp:lastModifiedBy>
  <cp:revision>163</cp:revision>
  <cp:lastPrinted>2015-02-20T11:03:27Z</cp:lastPrinted>
  <dcterms:modified xsi:type="dcterms:W3CDTF">2015-05-21T07:14:30Z</dcterms:modified>
</cp:coreProperties>
</file>