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60" r:id="rId3"/>
    <p:sldId id="259" r:id="rId4"/>
    <p:sldId id="275" r:id="rId5"/>
    <p:sldId id="276" r:id="rId6"/>
    <p:sldId id="266" r:id="rId7"/>
    <p:sldId id="277" r:id="rId8"/>
    <p:sldId id="279" r:id="rId9"/>
    <p:sldId id="267" r:id="rId10"/>
    <p:sldId id="261" r:id="rId11"/>
    <p:sldId id="262" r:id="rId12"/>
    <p:sldId id="280" r:id="rId13"/>
    <p:sldId id="281" r:id="rId14"/>
    <p:sldId id="263" r:id="rId15"/>
    <p:sldId id="265" r:id="rId16"/>
    <p:sldId id="269" r:id="rId17"/>
    <p:sldId id="270" r:id="rId18"/>
    <p:sldId id="271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1AAB3-D9EB-4AF3-883E-496E135676E4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7C5C8-599C-47C1-A4EA-27FCEABBD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9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258BC83-C8A1-48C6-A1C1-468FCB1F8B9A}" type="slidenum">
              <a:rPr lang="ru-RU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7ABB-9D81-43CE-8874-8C98B03DE28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4E6A-7721-4854-99F4-C70F295E82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4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D164-B4AA-4CC5-9BFC-44F1DDC43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55CE-6A19-4F55-8309-88CBB124B4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3582B-7757-4525-A324-E380B56601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C0DE2-67F4-457E-BCC5-64395A901A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E6B8-1FC3-4FE9-AB43-9F2B2D927B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D50F-915E-449C-8970-0BB9B82E22F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0ACB-AEF6-4F1E-A6A0-4238CE8183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5AEC-2367-48CE-95D0-CD6F210D7F0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2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32B9-BE4D-4502-8E64-835E6616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2027-5919-4CA9-9907-C86ED5EF5D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114A-A789-4DAF-A0FF-A3B7D4A74F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6A32-7AFB-41EC-B816-5937C94102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1E5E-78CF-462E-AF96-9579118975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6AD3-69BE-4D1B-B951-BEAD24BF83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6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4EDE-B68C-4264-98F5-8DA0DC3E72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AC08-D50D-4E1E-B2DA-F1CC15979E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5D22-7E7C-4392-AEBA-8166493138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8CC6-B884-4F9F-9995-5FA6DEAEE0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41F0-B6B6-4B9C-A57D-C29A5200B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A2B6-33AE-4E06-AC68-4715CBA9BB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7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0FFC7-9348-422E-B755-30BEB1DB0B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EF894-C5CE-4A74-8B34-76D9576D66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2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показатели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</a:t>
            </a: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 общеобразовательных организаций Ярославской области за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013176"/>
            <a:ext cx="4208512" cy="1345704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Надежда Владимировна, заместитель начальника отдела сопровождения оценочных процедур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ЯО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ЦОиККО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65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качества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(3)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073654"/>
              </p:ext>
            </p:extLst>
          </p:nvPr>
        </p:nvGraphicFramePr>
        <p:xfrm>
          <a:off x="0" y="1600201"/>
          <a:ext cx="9144000" cy="52577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46363261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428399086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965139501"/>
                    </a:ext>
                  </a:extLst>
                </a:gridCol>
                <a:gridCol w="2483768">
                  <a:extLst>
                    <a:ext uri="{9D8B030D-6E8A-4147-A177-3AD203B41FA5}">
                      <a16:colId xmlns:a16="http://schemas.microsoft.com/office/drawing/2014/main" val="4192781371"/>
                    </a:ext>
                  </a:extLst>
                </a:gridCol>
              </a:tblGrid>
              <a:tr h="5917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2023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798109"/>
                  </a:ext>
                </a:extLst>
              </a:tr>
              <a:tr h="6638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достигших базового уровня предметной подготовки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6993749"/>
                  </a:ext>
                </a:extLst>
              </a:tr>
              <a:tr h="7367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достигших высокого уровня предметной подготовки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077674"/>
                  </a:ext>
                </a:extLst>
              </a:tr>
              <a:tr h="8818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достигших минимального уровня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003707"/>
                  </a:ext>
                </a:extLst>
              </a:tr>
              <a:tr h="6781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достигших базового уровня предметной подготовки 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8570652"/>
                  </a:ext>
                </a:extLst>
              </a:tr>
              <a:tr h="6638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достигших высокого уровня предметной подготовки 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1603150"/>
                  </a:ext>
                </a:extLst>
              </a:tr>
              <a:tr h="10416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классов, справившихся с заданиями, направленными на оценку функциональной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047631"/>
                  </a:ext>
                </a:extLst>
              </a:tr>
            </a:tbl>
          </a:graphicData>
        </a:graphic>
      </p:graphicFrame>
      <p:sp>
        <p:nvSpPr>
          <p:cNvPr id="4" name="Стрелка вверх 3"/>
          <p:cNvSpPr/>
          <p:nvPr/>
        </p:nvSpPr>
        <p:spPr>
          <a:xfrm>
            <a:off x="8532440" y="2492896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8543376" y="314096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8531154" y="474289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8543375" y="5390963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543374" y="3939806"/>
            <a:ext cx="45719" cy="1240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299623"/>
              </p:ext>
            </p:extLst>
          </p:nvPr>
        </p:nvGraphicFramePr>
        <p:xfrm>
          <a:off x="1" y="7786"/>
          <a:ext cx="9143994" cy="685021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43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02159588"/>
                    </a:ext>
                  </a:extLst>
                </a:gridCol>
                <a:gridCol w="558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896">
                  <a:extLst>
                    <a:ext uri="{9D8B030D-6E8A-4147-A177-3AD203B41FA5}">
                      <a16:colId xmlns:a16="http://schemas.microsoft.com/office/drawing/2014/main" val="3940423810"/>
                    </a:ext>
                  </a:extLst>
                </a:gridCol>
                <a:gridCol w="576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527">
                  <a:extLst>
                    <a:ext uri="{9D8B030D-6E8A-4147-A177-3AD203B41FA5}">
                      <a16:colId xmlns:a16="http://schemas.microsoft.com/office/drawing/2014/main" val="2744268151"/>
                    </a:ext>
                  </a:extLst>
                </a:gridCol>
                <a:gridCol w="659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174250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636">
                  <a:extLst>
                    <a:ext uri="{9D8B030D-6E8A-4147-A177-3AD203B41FA5}">
                      <a16:colId xmlns:a16="http://schemas.microsoft.com/office/drawing/2014/main" val="1353169460"/>
                    </a:ext>
                  </a:extLst>
                </a:gridCol>
                <a:gridCol w="651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9547">
                  <a:extLst>
                    <a:ext uri="{9D8B030D-6E8A-4147-A177-3AD203B41FA5}">
                      <a16:colId xmlns:a16="http://schemas.microsoft.com/office/drawing/2014/main" val="3367394549"/>
                    </a:ext>
                  </a:extLst>
                </a:gridCol>
              </a:tblGrid>
              <a:tr h="1223171"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достигших базового уровня предметной подготовки по РЯ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достигших высокого уровня предметной подготовки по РЯ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достигших мин. уровня </a:t>
                      </a:r>
                      <a:r>
                        <a:rPr lang="ru-RU" sz="1050" b="1" u="none" strike="noStrike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по РЯ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достигших базового уровня предметной подготовки по М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достигших высокого уровня предметной подготовки по М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4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класса, </a:t>
                      </a:r>
                      <a:r>
                        <a:rPr lang="ru-RU" sz="105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справившихся с заданиями по ФГ (%)</a:t>
                      </a:r>
                      <a:endParaRPr lang="ru-RU" sz="10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b="0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573877"/>
                  </a:ext>
                </a:extLst>
              </a:tr>
              <a:tr h="341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46,32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57,67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10,43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14,59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32,84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г.о.г</a:t>
                      </a:r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5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Переславль-Залесский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5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Рыбинск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5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Ярославль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78,74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60,13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59,70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62,16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83,33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42,86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54,69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62,50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56,02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51,61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51,59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62480"/>
                  </a:ext>
                </a:extLst>
              </a:tr>
            </a:tbl>
          </a:graphicData>
        </a:graphic>
      </p:graphicFrame>
      <p:sp>
        <p:nvSpPr>
          <p:cNvPr id="2" name="Стрелка вверх 1"/>
          <p:cNvSpPr/>
          <p:nvPr/>
        </p:nvSpPr>
        <p:spPr>
          <a:xfrm>
            <a:off x="2249869" y="1502731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2248854" y="216420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2247839" y="2729019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2238952" y="3134602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2247838" y="3371949"/>
            <a:ext cx="45719" cy="121244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241548" y="3648450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240021" y="3926453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2243539" y="4848769"/>
            <a:ext cx="45719" cy="12177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2238952" y="5583640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2238313" y="5851129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2247838" y="6090385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2245077" y="6360704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2254077" y="6640334"/>
            <a:ext cx="45719" cy="144016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241455" y="5333941"/>
            <a:ext cx="45719" cy="13922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3575967" y="147788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3579327" y="1807217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3573446" y="2137790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>
            <a:off x="3567761" y="2398722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>
            <a:off x="3567760" y="273704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>
            <a:off x="3575313" y="311573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3579082" y="4180586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>
            <a:off x="3579082" y="334681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3571120" y="366117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>
            <a:off x="3564024" y="395915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3580525" y="4394917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3581829" y="483072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3579082" y="4613185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3581829" y="5074223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3593979" y="5583372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>
            <a:off x="3593979" y="584408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верх 41"/>
          <p:cNvSpPr/>
          <p:nvPr/>
        </p:nvSpPr>
        <p:spPr>
          <a:xfrm>
            <a:off x="3600290" y="6093973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3587463" y="5339733"/>
            <a:ext cx="45719" cy="1240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верх 44"/>
          <p:cNvSpPr/>
          <p:nvPr/>
        </p:nvSpPr>
        <p:spPr>
          <a:xfrm>
            <a:off x="3593979" y="635329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верх 45"/>
          <p:cNvSpPr/>
          <p:nvPr/>
        </p:nvSpPr>
        <p:spPr>
          <a:xfrm>
            <a:off x="3601941" y="664033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968218" y="1524045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975728" y="2132990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968217" y="2765690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4975228" y="3108811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4963981" y="3378167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4977179" y="4846622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4978781" y="5120337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4974394" y="5352464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4973992" y="5579176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4973992" y="5824735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>
            <a:off x="4973992" y="6358413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>
            <a:off x="4973992" y="6641112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верх 58"/>
          <p:cNvSpPr/>
          <p:nvPr/>
        </p:nvSpPr>
        <p:spPr>
          <a:xfrm>
            <a:off x="4976228" y="1813185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верх 59"/>
          <p:cNvSpPr/>
          <p:nvPr/>
        </p:nvSpPr>
        <p:spPr>
          <a:xfrm>
            <a:off x="4970540" y="2388417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верх 60"/>
          <p:cNvSpPr/>
          <p:nvPr/>
        </p:nvSpPr>
        <p:spPr>
          <a:xfrm>
            <a:off x="4986840" y="4627777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верх 61"/>
          <p:cNvSpPr/>
          <p:nvPr/>
        </p:nvSpPr>
        <p:spPr>
          <a:xfrm>
            <a:off x="4970540" y="365509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верх 62"/>
          <p:cNvSpPr/>
          <p:nvPr/>
        </p:nvSpPr>
        <p:spPr>
          <a:xfrm>
            <a:off x="4979464" y="397096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верх 63"/>
          <p:cNvSpPr/>
          <p:nvPr/>
        </p:nvSpPr>
        <p:spPr>
          <a:xfrm>
            <a:off x="4970540" y="4165613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верх 64"/>
          <p:cNvSpPr/>
          <p:nvPr/>
        </p:nvSpPr>
        <p:spPr>
          <a:xfrm>
            <a:off x="4979464" y="437808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верх 65"/>
          <p:cNvSpPr/>
          <p:nvPr/>
        </p:nvSpPr>
        <p:spPr>
          <a:xfrm>
            <a:off x="4973992" y="608319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верх 67"/>
          <p:cNvSpPr/>
          <p:nvPr/>
        </p:nvSpPr>
        <p:spPr>
          <a:xfrm>
            <a:off x="6383122" y="2398302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верх 68"/>
          <p:cNvSpPr/>
          <p:nvPr/>
        </p:nvSpPr>
        <p:spPr>
          <a:xfrm>
            <a:off x="2248853" y="2408354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верх 69"/>
          <p:cNvSpPr/>
          <p:nvPr/>
        </p:nvSpPr>
        <p:spPr>
          <a:xfrm>
            <a:off x="2250299" y="1827533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верх 70"/>
          <p:cNvSpPr/>
          <p:nvPr/>
        </p:nvSpPr>
        <p:spPr>
          <a:xfrm>
            <a:off x="2240669" y="4190806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верх 71"/>
          <p:cNvSpPr/>
          <p:nvPr/>
        </p:nvSpPr>
        <p:spPr>
          <a:xfrm>
            <a:off x="2238952" y="4423406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верх 72"/>
          <p:cNvSpPr/>
          <p:nvPr/>
        </p:nvSpPr>
        <p:spPr>
          <a:xfrm>
            <a:off x="2231218" y="5075586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верх 73"/>
          <p:cNvSpPr/>
          <p:nvPr/>
        </p:nvSpPr>
        <p:spPr>
          <a:xfrm>
            <a:off x="2250341" y="4650302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6387375" y="4617677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верх 75"/>
          <p:cNvSpPr/>
          <p:nvPr/>
        </p:nvSpPr>
        <p:spPr>
          <a:xfrm>
            <a:off x="6385687" y="4855720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верх 76"/>
          <p:cNvSpPr/>
          <p:nvPr/>
        </p:nvSpPr>
        <p:spPr>
          <a:xfrm>
            <a:off x="6386753" y="5092892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верх 77"/>
          <p:cNvSpPr/>
          <p:nvPr/>
        </p:nvSpPr>
        <p:spPr>
          <a:xfrm>
            <a:off x="6364516" y="148965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верх 78"/>
          <p:cNvSpPr/>
          <p:nvPr/>
        </p:nvSpPr>
        <p:spPr>
          <a:xfrm>
            <a:off x="6372673" y="184235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верх 79"/>
          <p:cNvSpPr/>
          <p:nvPr/>
        </p:nvSpPr>
        <p:spPr>
          <a:xfrm>
            <a:off x="6376064" y="211784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верх 80"/>
          <p:cNvSpPr/>
          <p:nvPr/>
        </p:nvSpPr>
        <p:spPr>
          <a:xfrm>
            <a:off x="6383122" y="273704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верх 81"/>
          <p:cNvSpPr/>
          <p:nvPr/>
        </p:nvSpPr>
        <p:spPr>
          <a:xfrm>
            <a:off x="6380223" y="311254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верх 82"/>
          <p:cNvSpPr/>
          <p:nvPr/>
        </p:nvSpPr>
        <p:spPr>
          <a:xfrm>
            <a:off x="6384236" y="336378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верх 83"/>
          <p:cNvSpPr/>
          <p:nvPr/>
        </p:nvSpPr>
        <p:spPr>
          <a:xfrm>
            <a:off x="6376621" y="365420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верх 84"/>
          <p:cNvSpPr/>
          <p:nvPr/>
        </p:nvSpPr>
        <p:spPr>
          <a:xfrm>
            <a:off x="6372044" y="3953512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верх 85"/>
          <p:cNvSpPr/>
          <p:nvPr/>
        </p:nvSpPr>
        <p:spPr>
          <a:xfrm>
            <a:off x="6372687" y="419145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трелка вверх 86"/>
          <p:cNvSpPr/>
          <p:nvPr/>
        </p:nvSpPr>
        <p:spPr>
          <a:xfrm>
            <a:off x="6377168" y="440511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 вверх 87"/>
          <p:cNvSpPr/>
          <p:nvPr/>
        </p:nvSpPr>
        <p:spPr>
          <a:xfrm>
            <a:off x="6380865" y="535034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трелка вверх 88"/>
          <p:cNvSpPr/>
          <p:nvPr/>
        </p:nvSpPr>
        <p:spPr>
          <a:xfrm>
            <a:off x="6380223" y="5601543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Стрелка вверх 89"/>
          <p:cNvSpPr/>
          <p:nvPr/>
        </p:nvSpPr>
        <p:spPr>
          <a:xfrm>
            <a:off x="6391575" y="582644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трелка вверх 90"/>
          <p:cNvSpPr/>
          <p:nvPr/>
        </p:nvSpPr>
        <p:spPr>
          <a:xfrm>
            <a:off x="6384396" y="6085256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верх 91"/>
          <p:cNvSpPr/>
          <p:nvPr/>
        </p:nvSpPr>
        <p:spPr>
          <a:xfrm>
            <a:off x="6386773" y="6342590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верх 92"/>
          <p:cNvSpPr/>
          <p:nvPr/>
        </p:nvSpPr>
        <p:spPr>
          <a:xfrm>
            <a:off x="6384396" y="6618482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 вверх 93"/>
          <p:cNvSpPr/>
          <p:nvPr/>
        </p:nvSpPr>
        <p:spPr>
          <a:xfrm>
            <a:off x="7830706" y="149356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верх 94"/>
          <p:cNvSpPr/>
          <p:nvPr/>
        </p:nvSpPr>
        <p:spPr>
          <a:xfrm>
            <a:off x="7824454" y="1807217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6" name="Стрелка вверх 95"/>
          <p:cNvSpPr/>
          <p:nvPr/>
        </p:nvSpPr>
        <p:spPr>
          <a:xfrm>
            <a:off x="7830706" y="277038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верх 96"/>
          <p:cNvSpPr/>
          <p:nvPr/>
        </p:nvSpPr>
        <p:spPr>
          <a:xfrm>
            <a:off x="7829867" y="3125020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верх 97"/>
          <p:cNvSpPr/>
          <p:nvPr/>
        </p:nvSpPr>
        <p:spPr>
          <a:xfrm>
            <a:off x="7829867" y="334718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трелка вверх 98"/>
          <p:cNvSpPr/>
          <p:nvPr/>
        </p:nvSpPr>
        <p:spPr>
          <a:xfrm>
            <a:off x="7823752" y="365194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верх 99"/>
          <p:cNvSpPr/>
          <p:nvPr/>
        </p:nvSpPr>
        <p:spPr>
          <a:xfrm>
            <a:off x="7830705" y="392779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трелка вверх 100"/>
          <p:cNvSpPr/>
          <p:nvPr/>
        </p:nvSpPr>
        <p:spPr>
          <a:xfrm>
            <a:off x="7823753" y="4173837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трелка вверх 101"/>
          <p:cNvSpPr/>
          <p:nvPr/>
        </p:nvSpPr>
        <p:spPr>
          <a:xfrm>
            <a:off x="7834088" y="5067173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Стрелка вверх 102"/>
          <p:cNvSpPr/>
          <p:nvPr/>
        </p:nvSpPr>
        <p:spPr>
          <a:xfrm>
            <a:off x="7834224" y="2410529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трелка вверх 103"/>
          <p:cNvSpPr/>
          <p:nvPr/>
        </p:nvSpPr>
        <p:spPr>
          <a:xfrm>
            <a:off x="7829141" y="4366686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Стрелка вверх 104"/>
          <p:cNvSpPr/>
          <p:nvPr/>
        </p:nvSpPr>
        <p:spPr>
          <a:xfrm>
            <a:off x="7824455" y="4595371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трелка вверх 105"/>
          <p:cNvSpPr/>
          <p:nvPr/>
        </p:nvSpPr>
        <p:spPr>
          <a:xfrm>
            <a:off x="7834088" y="4826829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трелка вверх 107"/>
          <p:cNvSpPr/>
          <p:nvPr/>
        </p:nvSpPr>
        <p:spPr>
          <a:xfrm>
            <a:off x="7834087" y="5572805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Стрелка вверх 108"/>
          <p:cNvSpPr/>
          <p:nvPr/>
        </p:nvSpPr>
        <p:spPr>
          <a:xfrm>
            <a:off x="7834087" y="584392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трелка вверх 109"/>
          <p:cNvSpPr/>
          <p:nvPr/>
        </p:nvSpPr>
        <p:spPr>
          <a:xfrm>
            <a:off x="7835984" y="6085256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трелка вверх 110"/>
          <p:cNvSpPr/>
          <p:nvPr/>
        </p:nvSpPr>
        <p:spPr>
          <a:xfrm>
            <a:off x="7834086" y="6367996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трелка вверх 112"/>
          <p:cNvSpPr/>
          <p:nvPr/>
        </p:nvSpPr>
        <p:spPr>
          <a:xfrm>
            <a:off x="7830093" y="6629482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трелка вниз 113"/>
          <p:cNvSpPr/>
          <p:nvPr/>
        </p:nvSpPr>
        <p:spPr>
          <a:xfrm>
            <a:off x="7823754" y="2140864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трелка вниз 114"/>
          <p:cNvSpPr/>
          <p:nvPr/>
        </p:nvSpPr>
        <p:spPr>
          <a:xfrm>
            <a:off x="7830705" y="5343814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051386"/>
              </p:ext>
            </p:extLst>
          </p:nvPr>
        </p:nvGraphicFramePr>
        <p:xfrm>
          <a:off x="1" y="17469"/>
          <a:ext cx="3923927" cy="6836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34">
                  <a:extLst>
                    <a:ext uri="{9D8B030D-6E8A-4147-A177-3AD203B41FA5}">
                      <a16:colId xmlns:a16="http://schemas.microsoft.com/office/drawing/2014/main" val="1665094324"/>
                    </a:ext>
                  </a:extLst>
                </a:gridCol>
                <a:gridCol w="1258634">
                  <a:extLst>
                    <a:ext uri="{9D8B030D-6E8A-4147-A177-3AD203B41FA5}">
                      <a16:colId xmlns:a16="http://schemas.microsoft.com/office/drawing/2014/main" val="292716859"/>
                    </a:ext>
                  </a:extLst>
                </a:gridCol>
                <a:gridCol w="1406659">
                  <a:extLst>
                    <a:ext uri="{9D8B030D-6E8A-4147-A177-3AD203B41FA5}">
                      <a16:colId xmlns:a16="http://schemas.microsoft.com/office/drawing/2014/main" val="2673627709"/>
                    </a:ext>
                  </a:extLst>
                </a:gridCol>
              </a:tblGrid>
              <a:tr h="8491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Кодификатор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элементов содержания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Кодификатор требований к результатам обучения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80790"/>
                  </a:ext>
                </a:extLst>
              </a:tr>
              <a:tr h="3963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329831"/>
                  </a:ext>
                </a:extLst>
              </a:tr>
              <a:tr h="36228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66672"/>
                  </a:ext>
                </a:extLst>
              </a:tr>
              <a:tr h="3665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3.1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6.3, 6.4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952258"/>
                  </a:ext>
                </a:extLst>
              </a:tr>
              <a:tr h="3515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28732"/>
                  </a:ext>
                </a:extLst>
              </a:tr>
              <a:tr h="3558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69559"/>
                  </a:ext>
                </a:extLst>
              </a:tr>
              <a:tr h="3598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914533"/>
                  </a:ext>
                </a:extLst>
              </a:tr>
              <a:tr h="4052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786562"/>
                  </a:ext>
                </a:extLst>
              </a:tr>
              <a:tr h="36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1876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18358"/>
                  </a:ext>
                </a:extLst>
              </a:tr>
              <a:tr h="36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010923"/>
                  </a:ext>
                </a:extLst>
              </a:tr>
              <a:tr h="373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68059"/>
                  </a:ext>
                </a:extLst>
              </a:tr>
              <a:tr h="388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00609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828854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936741"/>
                  </a:ext>
                </a:extLst>
              </a:tr>
              <a:tr h="376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2.3, 2.5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356197"/>
                  </a:ext>
                </a:extLst>
              </a:tr>
              <a:tr h="393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2.2, 2.4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7855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-4455"/>
            <a:ext cx="52200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93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6477000" cy="4438650"/>
          </a:xfrm>
        </p:spPr>
      </p:pic>
    </p:spTree>
    <p:extLst>
      <p:ext uri="{BB962C8B-B14F-4D97-AF65-F5344CB8AC3E}">
        <p14:creationId xmlns:p14="http://schemas.microsoft.com/office/powerpoint/2010/main" val="388678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качества подготовки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8-х классов.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ключевых характеристик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3200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796664"/>
              </p:ext>
            </p:extLst>
          </p:nvPr>
        </p:nvGraphicFramePr>
        <p:xfrm>
          <a:off x="0" y="1772817"/>
          <a:ext cx="9144000" cy="5085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463632617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28399086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965139501"/>
                    </a:ext>
                  </a:extLst>
                </a:gridCol>
                <a:gridCol w="2627784">
                  <a:extLst>
                    <a:ext uri="{9D8B030D-6E8A-4147-A177-3AD203B41FA5}">
                      <a16:colId xmlns:a16="http://schemas.microsoft.com/office/drawing/2014/main" val="4192781371"/>
                    </a:ext>
                  </a:extLst>
                </a:gridCol>
              </a:tblGrid>
              <a:tr h="71622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2023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798109"/>
                  </a:ext>
                </a:extLst>
              </a:tr>
              <a:tr h="8033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предметной подготовки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6993749"/>
                  </a:ext>
                </a:extLst>
              </a:tr>
              <a:tr h="10672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8003707"/>
                  </a:ext>
                </a:extLst>
              </a:tr>
              <a:tr h="8033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37,11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8570652"/>
                  </a:ext>
                </a:extLst>
              </a:tr>
              <a:tr h="7986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7,72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523375"/>
                  </a:ext>
                </a:extLst>
              </a:tr>
              <a:tr h="8962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классов,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справившихся с заданиями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направленными на </a:t>
                      </a:r>
                      <a:r>
                        <a:rPr lang="ru-RU" sz="14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оценку функциональной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1,84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047631"/>
                  </a:ext>
                </a:extLst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8388424" y="278092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8388423" y="378903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8388423" y="467483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388422" y="5498628"/>
            <a:ext cx="45719" cy="1240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07261"/>
              </p:ext>
            </p:extLst>
          </p:nvPr>
        </p:nvGraphicFramePr>
        <p:xfrm>
          <a:off x="-1" y="-7"/>
          <a:ext cx="9143999" cy="684369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88469">
                  <a:extLst>
                    <a:ext uri="{9D8B030D-6E8A-4147-A177-3AD203B41FA5}">
                      <a16:colId xmlns:a16="http://schemas.microsoft.com/office/drawing/2014/main" val="3149235041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2617803398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465210144"/>
                    </a:ext>
                  </a:extLst>
                </a:gridCol>
                <a:gridCol w="944314">
                  <a:extLst>
                    <a:ext uri="{9D8B030D-6E8A-4147-A177-3AD203B41FA5}">
                      <a16:colId xmlns:a16="http://schemas.microsoft.com/office/drawing/2014/main" val="217385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21030466"/>
                    </a:ext>
                  </a:extLst>
                </a:gridCol>
                <a:gridCol w="710257">
                  <a:extLst>
                    <a:ext uri="{9D8B030D-6E8A-4147-A177-3AD203B41FA5}">
                      <a16:colId xmlns:a16="http://schemas.microsoft.com/office/drawing/2014/main" val="3472130279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2110709064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2518294183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3317501289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3375612481"/>
                    </a:ext>
                  </a:extLst>
                </a:gridCol>
                <a:gridCol w="815553">
                  <a:extLst>
                    <a:ext uri="{9D8B030D-6E8A-4147-A177-3AD203B41FA5}">
                      <a16:colId xmlns:a16="http://schemas.microsoft.com/office/drawing/2014/main" val="3345552871"/>
                    </a:ext>
                  </a:extLst>
                </a:gridCol>
              </a:tblGrid>
              <a:tr h="86986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РЯ</a:t>
                      </a:r>
                      <a:r>
                        <a:rPr lang="ru-RU" sz="1000" b="1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u="none" strike="noStrike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РЯ (%)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 (%)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классов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достигших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предметной подготовки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 (%)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классов,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справившихся с заданиями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направленными на </a:t>
                      </a:r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оценку ФГ (%)</a:t>
                      </a: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959438"/>
                  </a:ext>
                </a:extLst>
              </a:tr>
              <a:tr h="2692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b="1" i="0" u="none" strike="noStrike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634230"/>
                  </a:ext>
                </a:extLst>
              </a:tr>
              <a:tr h="33472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560540"/>
                  </a:ext>
                </a:extLst>
              </a:tr>
              <a:tr h="334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643136"/>
                  </a:ext>
                </a:extLst>
              </a:tr>
              <a:tr h="304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280032"/>
                  </a:ext>
                </a:extLst>
              </a:tr>
              <a:tr h="298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34916"/>
                  </a:ext>
                </a:extLst>
              </a:tr>
              <a:tr h="374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</a:t>
                      </a:r>
                      <a:r>
                        <a:rPr lang="ru-RU" sz="100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Переславль-Залесский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798806"/>
                  </a:ext>
                </a:extLst>
              </a:tr>
              <a:tr h="2633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0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Рыбинск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688601"/>
                  </a:ext>
                </a:extLst>
              </a:tr>
              <a:tr h="24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00" b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959291"/>
                  </a:ext>
                </a:extLst>
              </a:tr>
              <a:tr h="418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76269"/>
                  </a:ext>
                </a:extLst>
              </a:tr>
              <a:tr h="261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170786"/>
                  </a:ext>
                </a:extLst>
              </a:tr>
              <a:tr h="246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663295"/>
                  </a:ext>
                </a:extLst>
              </a:tr>
              <a:tr h="289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230905"/>
                  </a:ext>
                </a:extLst>
              </a:tr>
              <a:tr h="24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60453"/>
                  </a:ext>
                </a:extLst>
              </a:tr>
              <a:tr h="265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724974"/>
                  </a:ext>
                </a:extLst>
              </a:tr>
              <a:tr h="278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408146"/>
                  </a:ext>
                </a:extLst>
              </a:tr>
              <a:tr h="265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82799"/>
                  </a:ext>
                </a:extLst>
              </a:tr>
              <a:tr h="24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606497"/>
                  </a:ext>
                </a:extLst>
              </a:tr>
              <a:tr h="24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571118"/>
                  </a:ext>
                </a:extLst>
              </a:tr>
              <a:tr h="24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283208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491320"/>
                  </a:ext>
                </a:extLst>
              </a:tr>
              <a:tr h="264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65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по формированию объективной ВСОКО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478065"/>
              </p:ext>
            </p:extLst>
          </p:nvPr>
        </p:nvGraphicFramePr>
        <p:xfrm>
          <a:off x="179511" y="1417632"/>
          <a:ext cx="8784978" cy="4690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4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289">
                  <a:extLst>
                    <a:ext uri="{9D8B030D-6E8A-4147-A177-3AD203B41FA5}">
                      <a16:colId xmlns:a16="http://schemas.microsoft.com/office/drawing/2014/main" val="1307560869"/>
                    </a:ext>
                  </a:extLst>
                </a:gridCol>
                <a:gridCol w="1814289">
                  <a:extLst>
                    <a:ext uri="{9D8B030D-6E8A-4147-A177-3AD203B41FA5}">
                      <a16:colId xmlns:a16="http://schemas.microsoft.com/office/drawing/2014/main" val="4223491585"/>
                    </a:ext>
                  </a:extLst>
                </a:gridCol>
              </a:tblGrid>
              <a:tr h="29254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Региональные показатели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2022 год (%)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2023 год (%)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</a:rPr>
                        <a:t> показателя (все ОО) 2023 год (%)</a:t>
                      </a:r>
                      <a:endParaRPr lang="ru-RU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18" marB="4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русскому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языку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44,89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34,57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33,53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4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русскому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языку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математике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>
                          <a:latin typeface="+mn-lt"/>
                        </a:rPr>
                        <a:t>33,33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70,59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65,89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ОГЭ по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математике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14,67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русскому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языку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42,04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45,86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72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русскому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языку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3,82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5,69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25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 по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математике</a:t>
                      </a:r>
                      <a:endParaRPr lang="ru-RU" sz="105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26,55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35,85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42,97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43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u="none" strike="noStrike" dirty="0" smtClean="0">
                          <a:latin typeface="+mn-lt"/>
                        </a:rPr>
                        <a:t>Доля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ОО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региона, показавших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низкую степень 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соответствия результатов </a:t>
                      </a:r>
                      <a:r>
                        <a:rPr lang="ru-RU" sz="105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ВСОКО и результатов ЕГЭ по математике</a:t>
                      </a:r>
                      <a:endParaRPr lang="ru-RU" sz="1050" b="1" u="none" strike="noStrike" dirty="0" smtClean="0">
                        <a:latin typeface="+mn-lt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7,03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6155661"/>
            <a:ext cx="8784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 способ оценить соответствие внутренней и внешней оценки в ОО, где обучающихся 5 и меньше</a:t>
            </a:r>
            <a:endParaRPr lang="ru-RU" sz="1400" dirty="0"/>
          </a:p>
        </p:txBody>
      </p:sp>
      <p:sp>
        <p:nvSpPr>
          <p:cNvPr id="5" name="Стрелка вверх 4"/>
          <p:cNvSpPr/>
          <p:nvPr/>
        </p:nvSpPr>
        <p:spPr>
          <a:xfrm>
            <a:off x="8361190" y="2553451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8364126" y="309258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8358700" y="422730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8370719" y="4768140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8347564" y="5280797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378774" y="5816087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361190" y="3688174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367934" y="2065560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5816087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660231" y="4828443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6660230" y="4224301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6660230" y="531197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614511" y="2065224"/>
            <a:ext cx="45719" cy="1240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637370" y="2548760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6637369" y="3083606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637369" y="3668470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объективной ВСОКО в каждой ОО региона (1)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558" y="1556792"/>
            <a:ext cx="7776864" cy="474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объективной ВСОКО в каждой ОО региона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628799"/>
            <a:ext cx="7499176" cy="48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6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объективной ВСОКО в каждой ОО региона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772816"/>
            <a:ext cx="6453978" cy="451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211144" cy="922114"/>
          </a:xfrm>
        </p:spPr>
        <p:txBody>
          <a:bodyPr/>
          <a:lstStyle/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объективности процедур оценки качества образования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906431"/>
              </p:ext>
            </p:extLst>
          </p:nvPr>
        </p:nvGraphicFramePr>
        <p:xfrm>
          <a:off x="0" y="2060847"/>
          <a:ext cx="9144000" cy="4797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487">
                  <a:extLst>
                    <a:ext uri="{9D8B030D-6E8A-4147-A177-3AD203B41FA5}">
                      <a16:colId xmlns:a16="http://schemas.microsoft.com/office/drawing/2014/main" val="203408178"/>
                    </a:ext>
                  </a:extLst>
                </a:gridCol>
                <a:gridCol w="3968489">
                  <a:extLst>
                    <a:ext uri="{9D8B030D-6E8A-4147-A177-3AD203B41FA5}">
                      <a16:colId xmlns:a16="http://schemas.microsoft.com/office/drawing/2014/main" val="2724950465"/>
                    </a:ext>
                  </a:extLst>
                </a:gridCol>
                <a:gridCol w="2502024">
                  <a:extLst>
                    <a:ext uri="{9D8B030D-6E8A-4147-A177-3AD203B41FA5}">
                      <a16:colId xmlns:a16="http://schemas.microsoft.com/office/drawing/2014/main" val="13927829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07498170"/>
                    </a:ext>
                  </a:extLst>
                </a:gridCol>
              </a:tblGrid>
              <a:tr h="6060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(%) 2023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686155"/>
                  </a:ext>
                </a:extLst>
              </a:tr>
              <a:tr h="525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наблюдением процедуры ВПР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070539"/>
                  </a:ext>
                </a:extLst>
              </a:tr>
              <a:tr h="5422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 процедуры проведения итогового сочинения (изложения)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359027"/>
                  </a:ext>
                </a:extLst>
              </a:tr>
              <a:tr h="5422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общественным наблюдением процедуры проверки итогового сочинения (изложения)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153125"/>
                  </a:ext>
                </a:extLst>
              </a:tr>
              <a:tr h="525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 процедуры ОГЭ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488079"/>
                  </a:ext>
                </a:extLst>
              </a:tr>
              <a:tr h="525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процедуры ЕГЭ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8011477"/>
                  </a:ext>
                </a:extLst>
              </a:tr>
              <a:tr h="7654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ОО, вошедших в федеральным перечень школы с признаками необъективности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ВПР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6005291"/>
                  </a:ext>
                </a:extLst>
              </a:tr>
              <a:tr h="7654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ОО с признаками необъективности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отношении которых организована региональная перепроверка ВПР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141928"/>
                  </a:ext>
                </a:extLst>
              </a:tr>
            </a:tbl>
          </a:graphicData>
        </a:graphic>
      </p:graphicFrame>
      <p:sp>
        <p:nvSpPr>
          <p:cNvPr id="5" name="Объект 4"/>
          <p:cNvSpPr txBox="1">
            <a:spLocks/>
          </p:cNvSpPr>
          <p:nvPr/>
        </p:nvSpPr>
        <p:spPr bwMode="auto">
          <a:xfrm>
            <a:off x="107504" y="1425537"/>
            <a:ext cx="8795320" cy="63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ДО ЯО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09.06.2023 № 272/01-03 «Об утверждении Положения о системе оценки качества подготовки обучающихся ОО ЯО и признании утратившим ситу некоторых приказов ДО ЯО»</a:t>
            </a:r>
          </a:p>
          <a:p>
            <a:pPr marL="0" indent="0">
              <a:buFont typeface="Arial" charset="0"/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объективной ВСОКО в каждой ОО региона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628800"/>
            <a:ext cx="6560687" cy="437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4958" y="263691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293496" cy="1143000"/>
          </a:xfrm>
        </p:spPr>
        <p:txBody>
          <a:bodyPr/>
          <a:lstStyle/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проверки ВПР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359" y="1674008"/>
            <a:ext cx="7829081" cy="4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139136" cy="720080"/>
          </a:xfrm>
        </p:spPr>
        <p:txBody>
          <a:bodyPr/>
          <a:lstStyle/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показателей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объективности процедур оценки качества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2023 году в разрезе МР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203199"/>
              </p:ext>
            </p:extLst>
          </p:nvPr>
        </p:nvGraphicFramePr>
        <p:xfrm>
          <a:off x="1" y="1556790"/>
          <a:ext cx="9143998" cy="53012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0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6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24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наблюдением процедуры ВПР</a:t>
                      </a:r>
                      <a:r>
                        <a:rPr lang="ru-RU" sz="95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общественным наблюдением процедуры проведения итогового сочинения (изложения) (</a:t>
                      </a:r>
                      <a:r>
                        <a:rPr lang="ru-RU" sz="95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95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общественным наблюдением процедуры проверки итогового сочинения (изложения) (%)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вошедшие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федеральным перечень школы с признаками необъективности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ВПР (кол-во)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г.о.г</a:t>
                      </a:r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Переславль-Залесский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Рыбинск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0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5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5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4962480"/>
                  </a:ext>
                </a:extLst>
              </a:tr>
              <a:tr h="2135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0064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54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списку ОО с признаками необъективных результатов, 2023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 исключался только для ОО, где в параллели количество обучающихся 5 и менее.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объективности результатов является обеспечение объективности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рамках процедуры проведения, так и проверки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ОГЭ, школьные отметки НЕ являются подтверждением объективности результатов. Если нет результатов ЕГЭ, а ОО является сильной, то нужно включить ее в список ОО со стабильно высокими результатами (в рамках сбора списков ОО с потенциально возможными высокими результатами).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учитывались обоснования: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опытных учителей;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дополнительных занятий, углубленного изучения предметов;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прохождение образовательной программы;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особых программ, принципов обучения;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некоторые другие, не обоснованные данными, основания.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технических ошибок, приводящее к сильно завышенным результатам, не является поводом к снятию маркера необъективности.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27662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88832" cy="850106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качества подготовки обучающихся. Оценка ключевых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(1)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52190"/>
              </p:ext>
            </p:extLst>
          </p:nvPr>
        </p:nvGraphicFramePr>
        <p:xfrm>
          <a:off x="0" y="1493688"/>
          <a:ext cx="9144000" cy="55078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3528">
                  <a:extLst>
                    <a:ext uri="{9D8B030D-6E8A-4147-A177-3AD203B41FA5}">
                      <a16:colId xmlns:a16="http://schemas.microsoft.com/office/drawing/2014/main" val="66940111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165914892"/>
                    </a:ext>
                  </a:extLst>
                </a:gridCol>
                <a:gridCol w="2430016">
                  <a:extLst>
                    <a:ext uri="{9D8B030D-6E8A-4147-A177-3AD203B41FA5}">
                      <a16:colId xmlns:a16="http://schemas.microsoft.com/office/drawing/2014/main" val="1546775324"/>
                    </a:ext>
                  </a:extLst>
                </a:gridCol>
                <a:gridCol w="2358008">
                  <a:extLst>
                    <a:ext uri="{9D8B030D-6E8A-4147-A177-3AD203B41FA5}">
                      <a16:colId xmlns:a16="http://schemas.microsoft.com/office/drawing/2014/main" val="3692508363"/>
                    </a:ext>
                  </a:extLst>
                </a:gridCol>
              </a:tblGrid>
              <a:tr h="4708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2022 (%)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2023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 anchor="ctr"/>
                </a:tc>
                <a:extLst>
                  <a:ext uri="{0D108BD9-81ED-4DB2-BD59-A6C34878D82A}">
                    <a16:rowId xmlns:a16="http://schemas.microsoft.com/office/drawing/2014/main" val="841511048"/>
                  </a:ext>
                </a:extLst>
              </a:tr>
              <a:tr h="60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уровень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464352475"/>
                  </a:ext>
                </a:extLst>
              </a:tr>
              <a:tr h="60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341034853"/>
                  </a:ext>
                </a:extLst>
              </a:tr>
              <a:tr h="60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037974237"/>
                  </a:ext>
                </a:extLst>
              </a:tr>
              <a:tr h="60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обучающихся 9 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по образовательной программе основного общего образования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1814001339"/>
                  </a:ext>
                </a:extLst>
              </a:tr>
              <a:tr h="413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2884029512"/>
                  </a:ext>
                </a:extLst>
              </a:tr>
              <a:tr h="557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достигших минимального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4969092"/>
                  </a:ext>
                </a:extLst>
              </a:tr>
              <a:tr h="406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50071209"/>
                  </a:ext>
                </a:extLst>
              </a:tr>
              <a:tr h="413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3189538084"/>
                  </a:ext>
                </a:extLst>
              </a:tr>
              <a:tr h="413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русскому языку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2538456046"/>
                  </a:ext>
                </a:extLst>
              </a:tr>
              <a:tr h="413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 уровня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</a:t>
                      </a:r>
                      <a:r>
                        <a:rPr lang="ru-RU" sz="12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математике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(профильной)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9" marB="0" anchor="ctr"/>
                </a:tc>
                <a:extLst>
                  <a:ext uri="{0D108BD9-81ED-4DB2-BD59-A6C34878D82A}">
                    <a16:rowId xmlns:a16="http://schemas.microsoft.com/office/drawing/2014/main" val="336641238"/>
                  </a:ext>
                </a:extLst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8532440" y="3429000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8523133" y="3942958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8523133" y="5003475"/>
            <a:ext cx="45719" cy="12231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8532439" y="5472249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8532438" y="6300867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8532438" y="6724252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532438" y="2179151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523133" y="2764533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528884" y="4527349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525953" y="5901496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63802"/>
              </p:ext>
            </p:extLst>
          </p:nvPr>
        </p:nvGraphicFramePr>
        <p:xfrm>
          <a:off x="0" y="1544656"/>
          <a:ext cx="9144000" cy="53675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18460937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226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минимальный уровень подготовки по образовательной программе основного общего образования по РЯ</a:t>
                      </a:r>
                      <a:r>
                        <a:rPr lang="ru-RU" sz="9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достигших высокого уровня подготовки по образовательной программе основного общего образования по РЯ (%)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имеющих минимальный уровень подготовки по образовательной программе основного общего образования по математике (%)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 классов, достигших высокого уровня подготовки по образовательной программе основного общего образования по математике (%)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70,25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28,05</a:t>
                      </a:r>
                      <a:endParaRPr lang="ru-RU" sz="900" b="1" i="1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85,16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10,18</a:t>
                      </a:r>
                      <a:endParaRPr lang="ru-RU" sz="900" b="1" i="1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г.о.г</a:t>
                      </a:r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9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Переславль-Залесский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9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9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33,47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8,37</a:t>
                      </a:r>
                      <a:endParaRPr lang="ru-RU" sz="900" b="0" i="1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7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4962480"/>
                  </a:ext>
                </a:extLst>
              </a:tr>
            </a:tbl>
          </a:graphicData>
        </a:graphic>
      </p:graphicFrame>
      <p:sp>
        <p:nvSpPr>
          <p:cNvPr id="107" name="Заголовок 1"/>
          <p:cNvSpPr>
            <a:spLocks noGrp="1"/>
          </p:cNvSpPr>
          <p:nvPr>
            <p:ph type="title"/>
          </p:nvPr>
        </p:nvSpPr>
        <p:spPr>
          <a:xfrm>
            <a:off x="1691680" y="164555"/>
            <a:ext cx="6995120" cy="1143000"/>
          </a:xfrm>
        </p:spPr>
        <p:txBody>
          <a:bodyPr/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показателей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подготовки обучающихся в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году в разрезе МР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77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852261"/>
              </p:ext>
            </p:extLst>
          </p:nvPr>
        </p:nvGraphicFramePr>
        <p:xfrm>
          <a:off x="1" y="7790"/>
          <a:ext cx="9144000" cy="68502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8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4162876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891">
                  <a:extLst>
                    <a:ext uri="{9D8B030D-6E8A-4147-A177-3AD203B41FA5}">
                      <a16:colId xmlns:a16="http://schemas.microsoft.com/office/drawing/2014/main" val="1609827741"/>
                    </a:ext>
                  </a:extLst>
                </a:gridCol>
              </a:tblGrid>
              <a:tr h="1063123">
                <a:tc>
                  <a:txBody>
                    <a:bodyPr/>
                    <a:lstStyle/>
                    <a:p>
                      <a:r>
                        <a:rPr lang="ru-RU" sz="9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МО</a:t>
                      </a:r>
                      <a:endParaRPr lang="ru-RU" sz="9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не достигших минимального уровня подготовки по русскому языку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базового уровня подготовки по русскому языку</a:t>
                      </a:r>
                      <a:r>
                        <a:rPr lang="ru-RU" sz="9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высокого уровня подготовки по русскому языку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не достигших минимального уровня подготовки по математике (профильной) (%)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базового уровня подготовки по математике (профильной)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достигших высокого уровня подготовки по математике (профильной)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900" b="1" i="0" u="none" strike="noStrik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68,52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31,26</a:t>
                      </a:r>
                      <a:endParaRPr lang="ru-RU" sz="900" b="1" i="1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90,59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8,39</a:t>
                      </a:r>
                      <a:endParaRPr lang="ru-RU" sz="900" b="1" i="1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г.о.г</a:t>
                      </a:r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9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Переславль-Залесский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9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Рыбинск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9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4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4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4962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качества подготовки обучающихся. Оценка ключевых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(2)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65789"/>
              </p:ext>
            </p:extLst>
          </p:nvPr>
        </p:nvGraphicFramePr>
        <p:xfrm>
          <a:off x="2" y="2204863"/>
          <a:ext cx="9160695" cy="3401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1672">
                  <a:extLst>
                    <a:ext uri="{9D8B030D-6E8A-4147-A177-3AD203B41FA5}">
                      <a16:colId xmlns:a16="http://schemas.microsoft.com/office/drawing/2014/main" val="2925941413"/>
                    </a:ext>
                  </a:extLst>
                </a:gridCol>
                <a:gridCol w="4048318">
                  <a:extLst>
                    <a:ext uri="{9D8B030D-6E8A-4147-A177-3AD203B41FA5}">
                      <a16:colId xmlns:a16="http://schemas.microsoft.com/office/drawing/2014/main" val="131069563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73981299"/>
                    </a:ext>
                  </a:extLst>
                </a:gridCol>
                <a:gridCol w="2356449">
                  <a:extLst>
                    <a:ext uri="{9D8B030D-6E8A-4147-A177-3AD203B41FA5}">
                      <a16:colId xmlns:a16="http://schemas.microsoft.com/office/drawing/2014/main" val="110552729"/>
                    </a:ext>
                  </a:extLst>
                </a:gridCol>
              </a:tblGrid>
              <a:tr h="4896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 2022 (%)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 2023 (%)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2" marB="45692"/>
                </a:tc>
                <a:extLst>
                  <a:ext uri="{0D108BD9-81ED-4DB2-BD59-A6C34878D82A}">
                    <a16:rowId xmlns:a16="http://schemas.microsoft.com/office/drawing/2014/main" val="3752552702"/>
                  </a:ext>
                </a:extLst>
              </a:tr>
              <a:tr h="48975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классов, получивших аттестат об основном общем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06355"/>
                  </a:ext>
                </a:extLst>
              </a:tr>
              <a:tr h="489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получивших аттестат о среднем общем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образовании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99,37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4814625"/>
                  </a:ext>
                </a:extLst>
              </a:tr>
              <a:tr h="72687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получивших медаль «За особые успехи в учении» и набравших 70 и более баллов по ЕГЭ по всем сдаваемым предметам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7,53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</a:t>
                      </a:r>
                      <a:endParaRPr lang="ru-RU" sz="12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8188431"/>
                  </a:ext>
                </a:extLst>
              </a:tr>
              <a:tr h="5269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11 классов, поступивших в вузы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Ярославской области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853125"/>
                  </a:ext>
                </a:extLst>
              </a:tr>
              <a:tr h="5269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9 классов,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поступивших в образовательные организации Ярославской области, реализующие программы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208394"/>
                  </a:ext>
                </a:extLst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8460432" y="2924944"/>
            <a:ext cx="45719" cy="122312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460431" y="3356992"/>
            <a:ext cx="45719" cy="124018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460431" y="3985937"/>
            <a:ext cx="45719" cy="12401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8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2416</Words>
  <Application>Microsoft Office PowerPoint</Application>
  <PresentationFormat>Экран (4:3)</PresentationFormat>
  <Paragraphs>1151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1_Тема Office</vt:lpstr>
      <vt:lpstr>Региональные показатели оценки качества подготовки обучающихся общеобразовательных организаций Ярославской области за 2023 год</vt:lpstr>
      <vt:lpstr>Динамика показателей объективности процедур оценки качества образования</vt:lpstr>
      <vt:lpstr>Способы проверки ВПР</vt:lpstr>
      <vt:lpstr>Значения показателей объективности процедур оценки качества образования в 2023 году в разрезе МР</vt:lpstr>
      <vt:lpstr>Комментарии к списку ОО с признаками необъективных результатов, 2023</vt:lpstr>
      <vt:lpstr>Динамика показателей качества подготовки обучающихся. Оценка ключевых характеристик (1)</vt:lpstr>
      <vt:lpstr>Значения показателей качества подготовки обучающихся в 2023 году в разрезе МР</vt:lpstr>
      <vt:lpstr>Презентация PowerPoint</vt:lpstr>
      <vt:lpstr>Динамика показателей качества подготовки обучающихся. Оценка ключевых характеристик (2)</vt:lpstr>
      <vt:lpstr>Динамика показателей качества подготовки обучающихся. Оценка ключевых характеристик (3)</vt:lpstr>
      <vt:lpstr>Презентация PowerPoint</vt:lpstr>
      <vt:lpstr>Презентация PowerPoint</vt:lpstr>
      <vt:lpstr>Презентация PowerPoint</vt:lpstr>
      <vt:lpstr>Динамика показателей качества подготовки обучающихся 8-х классов. Оценка ключевых характеристик (4)</vt:lpstr>
      <vt:lpstr>Презентация PowerPoint</vt:lpstr>
      <vt:lpstr>Показатели по формированию объективной ВСОКО</vt:lpstr>
      <vt:lpstr>Сформированность объективной ВСОКО в каждой ОО региона (1)</vt:lpstr>
      <vt:lpstr>Сформированность объективной ВСОКО в каждой ОО региона (2)</vt:lpstr>
      <vt:lpstr>Сформированность объективной ВСОКО в каждой ОО региона (3)</vt:lpstr>
      <vt:lpstr>Сформированность объективной ВСОКО в каждой ОО региона (4)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 – технологическая подготовка ППЭ к проведению РТМ ЕГЭ по обществознанию  30.03.2021</dc:title>
  <dc:creator>Александрова_ЕИ</dc:creator>
  <cp:lastModifiedBy>USER</cp:lastModifiedBy>
  <cp:revision>94</cp:revision>
  <dcterms:created xsi:type="dcterms:W3CDTF">2021-03-25T06:10:55Z</dcterms:created>
  <dcterms:modified xsi:type="dcterms:W3CDTF">2023-10-26T12:04:04Z</dcterms:modified>
</cp:coreProperties>
</file>