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1" r:id="rId6"/>
    <p:sldId id="270" r:id="rId7"/>
    <p:sldId id="272" r:id="rId8"/>
    <p:sldId id="273" r:id="rId9"/>
    <p:sldId id="274" r:id="rId10"/>
    <p:sldId id="275" r:id="rId11"/>
    <p:sldId id="312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9" r:id="rId24"/>
    <p:sldId id="310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3A2B0-56C4-43C7-8882-203766DA95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0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82C20-4C27-47C3-BE90-14E29FA6E2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83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EF813-0203-4236-98A0-78FE50369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298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AD90-0CC7-4A1E-BD59-8F0B508132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3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974A5-FD3B-481D-AC0B-074151B34D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92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5F84-FD75-4416-AE79-7A46442CE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08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EB02-C356-492E-9332-644AB66B65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5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1356C-F0D0-4D74-8D56-32C7738480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440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9DF83-4C6A-494C-953A-B864EB3E75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20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A11FF-4958-4857-B392-7DF139D93A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45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5F208-CDEF-4347-9820-404A5B8AEE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31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13990B-E215-4C04-B519-417FE5741DF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andex.ru/yandsearch?clid=1923017&amp;lr=16&amp;text" TargetMode="External"/><Relationship Id="rId4" Type="http://schemas.openxmlformats.org/officeDocument/2006/relationships/hyperlink" Target="http://www.covenok.ru/kids/issue/131808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4101" name="Picture 5" descr="&amp;kcy;&amp;acy;&amp;rcy;&amp;acy;&amp;ncy;&amp;dcy;&amp;acy;&amp;shcy;&amp;icy; &amp;tscy;&amp;vcy;&amp;iecy;&amp;tcy;&amp;ncy;&amp;ycy;&amp;iecy;, &amp;kcy;&amp;acy;&amp;rcy;&amp;acy;&amp;ncy;&amp;dcy;&amp;acy;&amp;shcy;&amp;icy;, &amp;kcy;&amp;acy;&amp;ncy;&amp;tscy;&amp;iecy;&amp;lcy;&amp;yacy;&amp;rcy;&amp;icy;&amp;yacy;, &amp;kcy;&amp;acy;&amp;ncy;&amp;tscy;&amp;iecy;&amp;lcy;&amp;yacy;&amp;rcy;&amp;scy;&amp;kcy;&amp;icy;&amp;iecy; &amp;tcy;&amp;ocy;&amp;vcy;&amp;acy;&amp;rcy;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84325" y="722313"/>
            <a:ext cx="656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Муниципальное образовательное учреждение</a:t>
            </a:r>
          </a:p>
          <a:p>
            <a:pPr algn="ctr"/>
            <a:r>
              <a:rPr lang="ru-RU" altLang="ru-RU"/>
              <a:t>средняя общеобразовательная школа № 6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76400" y="1828800"/>
            <a:ext cx="68580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0066CC"/>
                </a:solidFill>
              </a:rPr>
              <a:t>Программа</a:t>
            </a:r>
          </a:p>
          <a:p>
            <a:pPr algn="ctr"/>
            <a:r>
              <a:rPr lang="ru-RU" altLang="ru-RU" sz="3200" b="1" dirty="0">
                <a:solidFill>
                  <a:srgbClr val="0066CC"/>
                </a:solidFill>
              </a:rPr>
              <a:t> </a:t>
            </a:r>
            <a:r>
              <a:rPr lang="ru-RU" altLang="ru-RU" sz="3200" b="1" dirty="0" err="1">
                <a:solidFill>
                  <a:srgbClr val="0066CC"/>
                </a:solidFill>
              </a:rPr>
              <a:t>предшкольной</a:t>
            </a:r>
            <a:r>
              <a:rPr lang="ru-RU" altLang="ru-RU" sz="3200" b="1" dirty="0">
                <a:solidFill>
                  <a:srgbClr val="0066CC"/>
                </a:solidFill>
              </a:rPr>
              <a:t> подготовки</a:t>
            </a:r>
          </a:p>
          <a:p>
            <a:pPr algn="ctr"/>
            <a:r>
              <a:rPr lang="ru-RU" altLang="ru-RU" sz="3200" b="1" dirty="0">
                <a:solidFill>
                  <a:srgbClr val="009900"/>
                </a:solidFill>
              </a:rPr>
              <a:t>«Учимся с Совёнком:</a:t>
            </a:r>
          </a:p>
          <a:p>
            <a:pPr algn="ctr"/>
            <a:r>
              <a:rPr lang="ru-RU" altLang="ru-RU" sz="3200" b="1" dirty="0">
                <a:solidFill>
                  <a:srgbClr val="009900"/>
                </a:solidFill>
              </a:rPr>
              <a:t>Школа сказочных идей»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7620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000" b="1"/>
              <a:t>Ягодкина О.К</a:t>
            </a:r>
            <a:r>
              <a:rPr lang="ru-RU" altLang="ru-RU" b="1"/>
              <a:t>., </a:t>
            </a:r>
            <a:r>
              <a:rPr lang="ru-RU" altLang="ru-RU"/>
              <a:t>к.п.н., методист</a:t>
            </a:r>
          </a:p>
          <a:p>
            <a:pPr algn="r"/>
            <a:r>
              <a:rPr lang="ru-RU" altLang="ru-RU"/>
              <a:t>МОУ ДПО «Информационно-образовательный центр»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403725" y="5065713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/>
              <a:t>г. Тутаев</a:t>
            </a:r>
          </a:p>
          <a:p>
            <a:pPr algn="ctr"/>
            <a:r>
              <a:rPr lang="ru-RU" altLang="ru-RU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580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0" y="685800"/>
            <a:ext cx="632460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66CC"/>
                </a:solidFill>
              </a:rPr>
              <a:t>Интернет-ресурсы</a:t>
            </a:r>
          </a:p>
          <a:p>
            <a:endParaRPr lang="ru-RU" altLang="ru-RU" sz="2400" b="1">
              <a:solidFill>
                <a:srgbClr val="0066CC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b="1"/>
              <a:t>Образовательные проекты «Совёнок» для дошкольников.</a:t>
            </a:r>
            <a:r>
              <a:rPr lang="ru-RU" altLang="ru-RU"/>
              <a:t>  </a:t>
            </a:r>
            <a:r>
              <a:rPr lang="ru-RU" altLang="ru-RU" b="1" u="sng">
                <a:hlinkClick r:id="rId4"/>
              </a:rPr>
              <a:t>http://www.covenok.ru/kids/issue/131808.htm</a:t>
            </a:r>
            <a:r>
              <a:rPr lang="ru-RU" altLang="ru-RU" u="sng"/>
              <a:t>.</a:t>
            </a:r>
          </a:p>
          <a:p>
            <a:endParaRPr lang="ru-RU" altLang="ru-RU" u="sng"/>
          </a:p>
          <a:p>
            <a:r>
              <a:rPr lang="ru-RU" altLang="ru-RU" sz="2000" b="1"/>
              <a:t>2</a:t>
            </a:r>
            <a:r>
              <a:rPr lang="ru-RU" altLang="ru-RU" b="1"/>
              <a:t>. Мультфильм «Уроки Тётушки Совы. Детские фантазии»</a:t>
            </a:r>
            <a:r>
              <a:rPr lang="ru-RU" altLang="ru-RU" b="1" u="sng">
                <a:hlinkClick r:id="rId5"/>
              </a:rPr>
              <a:t>http://yandex.ru/yandsearch?clid=1923017&amp;lr=16&amp;text</a:t>
            </a:r>
            <a:r>
              <a:rPr lang="ru-RU" altLang="ru-RU" b="1" u="sng"/>
              <a:t>=уроки+тётушки+совы+</a:t>
            </a:r>
          </a:p>
          <a:p>
            <a:r>
              <a:rPr lang="ru-RU" altLang="ru-RU" b="1" u="sng"/>
              <a:t>     детские+фанта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467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37892" name="Picture 4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2051050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23018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Муниципальное образовательное учреждение </a:t>
            </a:r>
            <a:endParaRPr lang="en-US" altLang="ru-RU"/>
          </a:p>
          <a:p>
            <a:pPr algn="ctr"/>
            <a:r>
              <a:rPr lang="ru-RU" altLang="ru-RU"/>
              <a:t>средняя общеобразовательная школа №6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92275" y="1917700"/>
            <a:ext cx="7146925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Программа</a:t>
            </a:r>
            <a:endParaRPr lang="ru-RU" altLang="ru-RU" sz="2000">
              <a:solidFill>
                <a:srgbClr val="0000CC"/>
              </a:solidFill>
            </a:endParaRPr>
          </a:p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метапредметного курса внеурочной деятельности</a:t>
            </a:r>
          </a:p>
          <a:p>
            <a:pPr algn="ctr"/>
            <a:r>
              <a:rPr lang="ru-RU" altLang="ru-RU" sz="2000" b="1">
                <a:solidFill>
                  <a:srgbClr val="0000CC"/>
                </a:solidFill>
              </a:rPr>
              <a:t> «</a:t>
            </a:r>
            <a:r>
              <a:rPr lang="ru-RU" altLang="ru-RU" sz="2400" b="1">
                <a:solidFill>
                  <a:srgbClr val="0000CC"/>
                </a:solidFill>
                <a:latin typeface="Century Gothic" panose="020B0502020202020204" pitchFamily="34" charset="0"/>
              </a:rPr>
              <a:t>Идея</a:t>
            </a:r>
            <a:r>
              <a:rPr lang="ru-RU" altLang="ru-RU" sz="2000" b="1">
                <a:solidFill>
                  <a:srgbClr val="0000CC"/>
                </a:solidFill>
              </a:rPr>
              <a:t>»</a:t>
            </a:r>
            <a:endParaRPr lang="ru-RU" altLang="ru-RU" sz="2000">
              <a:solidFill>
                <a:srgbClr val="0000CC"/>
              </a:solidFill>
            </a:endParaRPr>
          </a:p>
          <a:p>
            <a:pPr algn="ctr"/>
            <a:r>
              <a:rPr lang="ru-RU" altLang="ru-RU">
                <a:solidFill>
                  <a:srgbClr val="0000CC"/>
                </a:solidFill>
              </a:rPr>
              <a:t>5 класс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716463" y="3284538"/>
            <a:ext cx="2663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/>
              <a:t>34 часа 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-1211263" y="4437063"/>
            <a:ext cx="1035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/>
              <a:t> </a:t>
            </a:r>
            <a:r>
              <a:rPr lang="en-US" altLang="ru-RU"/>
              <a:t>                                                                    </a:t>
            </a:r>
            <a:r>
              <a:rPr lang="ru-RU" altLang="ru-RU" b="1"/>
              <a:t>О. К. Ягодкина</a:t>
            </a:r>
            <a:r>
              <a:rPr lang="ru-RU" altLang="ru-RU"/>
              <a:t>, к. п. н., методист МОУ ДПО</a:t>
            </a:r>
          </a:p>
          <a:p>
            <a:pPr algn="ctr"/>
            <a:r>
              <a:rPr lang="ru-RU" altLang="ru-RU"/>
              <a:t>                                                                       «Информационно – образовательный центр»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713288" y="5921375"/>
            <a:ext cx="968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/>
              <a:t>г.Тутаев</a:t>
            </a:r>
          </a:p>
          <a:p>
            <a:pPr algn="ctr"/>
            <a:r>
              <a:rPr lang="ru-RU" altLang="ru-RU" sz="1600"/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38917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47813" y="3213100"/>
            <a:ext cx="738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268538" y="6491288"/>
            <a:ext cx="6875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268538" y="260350"/>
            <a:ext cx="6264275" cy="887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000CC"/>
                </a:solidFill>
              </a:rPr>
              <a:t>Идея</a:t>
            </a:r>
            <a:r>
              <a:rPr lang="ru-RU" altLang="ru-RU" sz="2000" b="1"/>
              <a:t> – это нечто новое.</a:t>
            </a:r>
          </a:p>
          <a:p>
            <a:endParaRPr lang="ru-RU" altLang="ru-RU" sz="2000" b="1"/>
          </a:p>
          <a:p>
            <a:r>
              <a:rPr lang="ru-RU" altLang="ru-RU" sz="2000" b="1"/>
              <a:t>Как появляется новое</a:t>
            </a:r>
            <a:r>
              <a:rPr lang="en-US" altLang="ru-RU" sz="2000" b="1"/>
              <a:t> </a:t>
            </a:r>
            <a:r>
              <a:rPr lang="ru-RU" altLang="ru-RU" sz="2000" b="1"/>
              <a:t>? Многие пытались ответить на этот вопрос. </a:t>
            </a:r>
          </a:p>
          <a:p>
            <a:endParaRPr lang="ru-RU" altLang="ru-RU" sz="2000" b="1"/>
          </a:p>
          <a:p>
            <a:r>
              <a:rPr lang="ru-RU" altLang="ru-RU" sz="2000" b="1">
                <a:solidFill>
                  <a:srgbClr val="FF3300"/>
                </a:solidFill>
              </a:rPr>
              <a:t>Идеи как искры</a:t>
            </a:r>
            <a:r>
              <a:rPr lang="ru-RU" altLang="ru-RU" sz="2000" b="1"/>
              <a:t> вспыхивают в сознании и озаряют собой всё кругом. Благодаря идее можно взглянуть на мир другими глазами.</a:t>
            </a:r>
          </a:p>
          <a:p>
            <a:endParaRPr lang="ru-RU" altLang="ru-RU" sz="2000" b="1"/>
          </a:p>
          <a:p>
            <a:r>
              <a:rPr lang="ru-RU" altLang="ru-RU" sz="2000" b="1">
                <a:solidFill>
                  <a:schemeClr val="hlink"/>
                </a:solidFill>
              </a:rPr>
              <a:t>Лампочка</a:t>
            </a:r>
            <a:r>
              <a:rPr lang="ru-RU" altLang="ru-RU" sz="2000" b="1"/>
              <a:t> - символ идеи. Она вспыхивает, озаряет, светит. Лампочка – символ озарения (инсайта).</a:t>
            </a:r>
            <a:r>
              <a:rPr lang="ru-RU" altLang="ru-RU" sz="2000"/>
              <a:t> </a:t>
            </a:r>
          </a:p>
          <a:p>
            <a:endParaRPr lang="ru-RU" altLang="ru-RU"/>
          </a:p>
          <a:p>
            <a:r>
              <a:rPr lang="ru-RU" altLang="ru-RU" sz="2000" b="1">
                <a:solidFill>
                  <a:srgbClr val="339933"/>
                </a:solidFill>
              </a:rPr>
              <a:t>Инсайт</a:t>
            </a:r>
            <a:r>
              <a:rPr lang="ru-RU" altLang="ru-RU" sz="2000" b="1"/>
              <a:t> представляет попадание решения, найденного в процессе бессознательной мыслительной работы, в фокус сознания.</a:t>
            </a:r>
            <a:r>
              <a:rPr lang="ru-RU" altLang="ru-RU" sz="2000"/>
              <a:t> 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39941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47813" y="3213100"/>
            <a:ext cx="738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268538" y="6491288"/>
            <a:ext cx="6875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692275" y="260350"/>
            <a:ext cx="6983413" cy="97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/>
              <a:t>Пояснительная записка</a:t>
            </a:r>
          </a:p>
          <a:p>
            <a:pPr algn="ctr"/>
            <a:endParaRPr lang="ru-RU" altLang="ru-RU" b="1"/>
          </a:p>
          <a:p>
            <a:r>
              <a:rPr lang="ru-RU" altLang="ru-RU"/>
              <a:t>          Программа курса «Идея» ориентирована на учащихся </a:t>
            </a:r>
          </a:p>
          <a:p>
            <a:r>
              <a:rPr lang="ru-RU" altLang="ru-RU"/>
              <a:t>5-ых  классов общеобразовательных школ, направлена на формирование и реализацию их творческого потенциала, знакомит с разными формами познавательной деятельности.</a:t>
            </a:r>
          </a:p>
          <a:p>
            <a:r>
              <a:rPr lang="ru-RU" altLang="ru-RU"/>
              <a:t>        Содержание курса носит метапредметный характер, его основу составляют:</a:t>
            </a:r>
          </a:p>
          <a:p>
            <a:endParaRPr lang="ru-RU" altLang="ru-RU"/>
          </a:p>
          <a:p>
            <a:pPr>
              <a:buFontTx/>
              <a:buChar char="•"/>
            </a:pPr>
            <a:r>
              <a:rPr lang="ru-RU" altLang="ru-RU" b="1" i="1"/>
              <a:t>ТРИЗ</a:t>
            </a:r>
            <a:r>
              <a:rPr lang="ru-RU" altLang="ru-RU"/>
              <a:t> (</a:t>
            </a:r>
            <a:r>
              <a:rPr lang="ru-RU" altLang="ru-RU" i="1"/>
              <a:t>теория решения изобретательских  задач);</a:t>
            </a:r>
          </a:p>
          <a:p>
            <a:endParaRPr lang="ru-RU" altLang="ru-RU" i="1"/>
          </a:p>
          <a:p>
            <a:pPr>
              <a:buFontTx/>
              <a:buChar char="•"/>
            </a:pPr>
            <a:r>
              <a:rPr lang="ru-RU" altLang="ru-RU" b="1" i="1"/>
              <a:t>эвристика</a:t>
            </a:r>
            <a:r>
              <a:rPr lang="ru-RU" altLang="ru-RU" i="1"/>
              <a:t> (наука о том, как делать открытия);                                                    </a:t>
            </a:r>
          </a:p>
          <a:p>
            <a:endParaRPr lang="ru-RU" altLang="ru-RU" i="1"/>
          </a:p>
          <a:p>
            <a:pPr>
              <a:buFontTx/>
              <a:buChar char="•"/>
            </a:pPr>
            <a:r>
              <a:rPr lang="ru-RU" altLang="ru-RU" b="1" i="1"/>
              <a:t>элементы этнопедагогики</a:t>
            </a:r>
            <a:r>
              <a:rPr lang="ru-RU" altLang="ru-RU" i="1"/>
              <a:t> (сказка как средство народной педагогики, рукоделие в традиционной практической педагогике, педагогика семейного быта, самодельные игрушки и творчество детей).</a:t>
            </a:r>
          </a:p>
          <a:p>
            <a:endParaRPr lang="ru-RU" altLang="ru-RU" i="1"/>
          </a:p>
          <a:p>
            <a:endParaRPr lang="ru-RU" altLang="ru-RU" i="1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0965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124075" y="765175"/>
            <a:ext cx="7019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547813" y="3213100"/>
            <a:ext cx="738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268538" y="6491288"/>
            <a:ext cx="6875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2555875" y="836613"/>
            <a:ext cx="5637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1835150" y="765175"/>
            <a:ext cx="6751638" cy="84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000"/>
          </a:p>
          <a:p>
            <a:r>
              <a:rPr lang="ru-RU" altLang="ru-RU" sz="2000"/>
              <a:t>При обучению курсу предусматривается</a:t>
            </a:r>
          </a:p>
          <a:p>
            <a:r>
              <a:rPr lang="ru-RU" altLang="ru-RU" sz="2000" b="1" i="1"/>
              <a:t>мыследеятельностный подход </a:t>
            </a:r>
          </a:p>
          <a:p>
            <a:r>
              <a:rPr lang="ru-RU" altLang="ru-RU" sz="2000" b="1" i="1"/>
              <a:t>к организации внеурочной деятельности</a:t>
            </a:r>
            <a:endParaRPr lang="ru-RU" altLang="ru-RU" sz="2000"/>
          </a:p>
          <a:p>
            <a:r>
              <a:rPr lang="ru-RU" altLang="ru-RU" sz="2000"/>
              <a:t>на уровне основного общего образования.</a:t>
            </a:r>
          </a:p>
          <a:p>
            <a:endParaRPr lang="ru-RU" altLang="ru-RU" sz="2000"/>
          </a:p>
          <a:p>
            <a:r>
              <a:rPr lang="ru-RU" altLang="ru-RU" sz="2000"/>
              <a:t>Курс рассчитан на 34 часа.</a:t>
            </a:r>
          </a:p>
          <a:p>
            <a:endParaRPr lang="ru-RU" altLang="ru-RU" sz="2000"/>
          </a:p>
          <a:p>
            <a:endParaRPr lang="ru-RU" altLang="ru-RU" sz="2000" b="1"/>
          </a:p>
          <a:p>
            <a:r>
              <a:rPr lang="ru-RU" altLang="ru-RU" sz="2000" b="1"/>
              <a:t>         </a:t>
            </a:r>
            <a:r>
              <a:rPr lang="ru-RU" altLang="ru-RU" sz="2000" b="1" i="1"/>
              <a:t>Цель курса: </a:t>
            </a:r>
            <a:r>
              <a:rPr lang="ru-RU" altLang="ru-RU" sz="2000" i="1"/>
              <a:t>содействие развитию </a:t>
            </a:r>
          </a:p>
          <a:p>
            <a:r>
              <a:rPr lang="ru-RU" altLang="ru-RU" sz="2000" i="1"/>
              <a:t>у школьников базовых способностей воображения и действия, коммуникации.</a:t>
            </a:r>
          </a:p>
          <a:p>
            <a:endParaRPr lang="ru-RU" altLang="ru-RU" sz="2000" i="1"/>
          </a:p>
          <a:p>
            <a:endParaRPr lang="ru-RU" altLang="ru-RU" i="1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1989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051050" y="2603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276600" y="981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700338" y="333375"/>
            <a:ext cx="5781675" cy="1085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</a:t>
            </a:r>
            <a:r>
              <a:rPr lang="ru-RU" altLang="ru-RU" sz="2000" b="1"/>
              <a:t>Задачи курса:</a:t>
            </a:r>
          </a:p>
          <a:p>
            <a:pPr>
              <a:buFontTx/>
              <a:buChar char="•"/>
            </a:pPr>
            <a:r>
              <a:rPr lang="ru-RU" altLang="ru-RU" sz="2000"/>
              <a:t>познакомить учащихся с миром научных открытий и реализованными фантастическими идеями;</a:t>
            </a:r>
          </a:p>
          <a:p>
            <a:endParaRPr lang="ru-RU" altLang="ru-RU" sz="2000"/>
          </a:p>
          <a:p>
            <a:pPr>
              <a:buFontTx/>
              <a:buChar char="•"/>
            </a:pPr>
            <a:r>
              <a:rPr lang="ru-RU" altLang="ru-RU" sz="2000"/>
              <a:t>пробудить интерес к изобретательству и реализации интересных идей;</a:t>
            </a:r>
          </a:p>
          <a:p>
            <a:endParaRPr lang="ru-RU" altLang="ru-RU" sz="2000"/>
          </a:p>
          <a:p>
            <a:pPr>
              <a:buFontTx/>
              <a:buChar char="•"/>
            </a:pPr>
            <a:r>
              <a:rPr lang="ru-RU" altLang="ru-RU" sz="2000"/>
              <a:t>способствовать расширению кругозора и творческих возможностей детей;</a:t>
            </a:r>
          </a:p>
          <a:p>
            <a:endParaRPr lang="ru-RU" altLang="ru-RU" sz="2000"/>
          </a:p>
          <a:p>
            <a:pPr>
              <a:buFontTx/>
              <a:buChar char="•"/>
            </a:pPr>
            <a:r>
              <a:rPr lang="ru-RU" altLang="ru-RU" sz="2000"/>
              <a:t>формировать навыки представления результатов своей деятельности в различных формах (сообщение, презентация, защита проекта, конкурс, выставка);</a:t>
            </a:r>
          </a:p>
          <a:p>
            <a:endParaRPr lang="ru-RU" altLang="ru-RU" sz="2000"/>
          </a:p>
          <a:p>
            <a:pPr>
              <a:buFontTx/>
              <a:buChar char="•"/>
            </a:pPr>
            <a:r>
              <a:rPr lang="ru-RU" altLang="ru-RU" sz="2000"/>
              <a:t>научить применять методы эвристической аналогии и методы ТРИЗ в учебных и жизненных ситуациях.</a:t>
            </a:r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3013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051050" y="2603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692275" y="568325"/>
            <a:ext cx="7200900" cy="1009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/>
              <a:t> </a:t>
            </a:r>
            <a:r>
              <a:rPr lang="ru-RU" altLang="ru-RU" sz="2000" b="1"/>
              <a:t>Планируемые результаты обучения и освоения содержания курса:</a:t>
            </a:r>
          </a:p>
          <a:p>
            <a:pPr algn="ctr"/>
            <a:endParaRPr lang="ru-RU" altLang="ru-RU" sz="2000" b="1"/>
          </a:p>
          <a:p>
            <a:pPr algn="ctr"/>
            <a:r>
              <a:rPr lang="ru-RU" altLang="ru-RU" sz="2000" b="1"/>
              <a:t>        </a:t>
            </a:r>
            <a:r>
              <a:rPr lang="ru-RU" altLang="ru-RU" b="1" i="1"/>
              <a:t>1.Личностные результаты.</a:t>
            </a:r>
          </a:p>
          <a:p>
            <a:r>
              <a:rPr lang="ru-RU" altLang="ru-RU" b="1" i="1"/>
              <a:t> Ученик получит возможность  сформировать</a:t>
            </a:r>
            <a:r>
              <a:rPr lang="ru-RU" altLang="ru-RU" b="1"/>
              <a:t>:</a:t>
            </a:r>
          </a:p>
          <a:p>
            <a:r>
              <a:rPr lang="ru-RU" altLang="ru-RU" b="1"/>
              <a:t>-  выраженную устойчивую учебно-познавательную мотивацию и интерес к учению;</a:t>
            </a:r>
          </a:p>
          <a:p>
            <a:r>
              <a:rPr lang="ru-RU" altLang="ru-RU" b="1"/>
              <a:t>- навыки самостоятельно ставить новые учебные цели и задачи.</a:t>
            </a:r>
            <a:endParaRPr lang="ru-RU" altLang="ru-RU" b="1" i="1"/>
          </a:p>
          <a:p>
            <a:pPr algn="ctr"/>
            <a:r>
              <a:rPr lang="ru-RU" altLang="ru-RU" b="1" i="1"/>
              <a:t>2. Метапредметные результаты.</a:t>
            </a:r>
            <a:endParaRPr lang="ru-RU" altLang="ru-RU" b="1"/>
          </a:p>
          <a:p>
            <a:r>
              <a:rPr lang="ru-RU" altLang="ru-RU" b="1"/>
              <a:t> </a:t>
            </a:r>
            <a:r>
              <a:rPr lang="ru-RU" altLang="ru-RU" b="1" i="1"/>
              <a:t>Ученик научится</a:t>
            </a:r>
            <a:r>
              <a:rPr lang="ru-RU" altLang="ru-RU" b="1"/>
              <a:t>:</a:t>
            </a:r>
          </a:p>
          <a:p>
            <a:r>
              <a:rPr lang="ru-RU" altLang="ru-RU" b="1"/>
              <a:t>- воплощать идею по цепочке «замысел - реализация-рефлексия»;</a:t>
            </a:r>
          </a:p>
          <a:p>
            <a:r>
              <a:rPr lang="ru-RU" altLang="ru-RU" b="1"/>
              <a:t>- представлять результаты своей деятельности в различных формах.</a:t>
            </a:r>
          </a:p>
          <a:p>
            <a:r>
              <a:rPr lang="ru-RU" altLang="ru-RU" b="1" i="1"/>
              <a:t>Ученик получит возможность</a:t>
            </a:r>
            <a:r>
              <a:rPr lang="ru-RU" altLang="ru-RU" b="1"/>
              <a:t>:</a:t>
            </a:r>
          </a:p>
          <a:p>
            <a:r>
              <a:rPr lang="ru-RU" altLang="ru-RU" b="1"/>
              <a:t>- совершенствовать навыки поиска информации с использованием ресурсов библиотек и Интернета; </a:t>
            </a:r>
          </a:p>
          <a:p>
            <a:r>
              <a:rPr lang="ru-RU" altLang="ru-RU" b="1"/>
              <a:t>- овладеть методами эвристической аналогии и простейшими методами ТРИЗ в условиях учебных и жизненных ситуаций.</a:t>
            </a:r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4037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051050" y="2603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763713" y="549275"/>
            <a:ext cx="628173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                                                                                      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1908175" y="620713"/>
            <a:ext cx="7127875" cy="421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/>
              <a:t>Планируемые результаты обучения и освоения содержания курса:</a:t>
            </a:r>
          </a:p>
          <a:p>
            <a:pPr>
              <a:spcBef>
                <a:spcPct val="50000"/>
              </a:spcBef>
            </a:pPr>
            <a:endParaRPr lang="ru-RU" altLang="ru-RU" b="1"/>
          </a:p>
          <a:p>
            <a:pPr>
              <a:spcBef>
                <a:spcPct val="50000"/>
              </a:spcBef>
            </a:pPr>
            <a:endParaRPr lang="ru-RU" altLang="ru-RU" b="1"/>
          </a:p>
          <a:p>
            <a:pPr algn="ctr">
              <a:spcBef>
                <a:spcPct val="50000"/>
              </a:spcBef>
            </a:pPr>
            <a:r>
              <a:rPr lang="ru-RU" altLang="ru-RU" b="1" i="1"/>
              <a:t>3. Предметные результаты.</a:t>
            </a:r>
            <a:endParaRPr lang="ru-RU" altLang="ru-RU" b="1"/>
          </a:p>
          <a:p>
            <a:r>
              <a:rPr lang="ru-RU" altLang="ru-RU" b="1"/>
              <a:t>      За счёт осуществления межпредметных связей курса с историей, биологией, технологией, информатикой, изобразительным искусством, литературой, русским языком предполагается повышение мотивации учеников к изучению этих учебных предметов и, соответственно, достижение положительных результатов вразличных предметных областях знаний. </a:t>
            </a:r>
          </a:p>
          <a:p>
            <a:pPr algn="just">
              <a:spcBef>
                <a:spcPct val="50000"/>
              </a:spcBef>
            </a:pP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5061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051050" y="2603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771775" y="476250"/>
            <a:ext cx="5400675" cy="872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                                                                                     </a:t>
            </a:r>
          </a:p>
          <a:p>
            <a:pPr algn="ctr"/>
            <a:r>
              <a:rPr lang="ru-RU" altLang="ru-RU" sz="2000" b="1"/>
              <a:t>Критерии оценки результативности программы курса:</a:t>
            </a:r>
          </a:p>
          <a:p>
            <a:pPr algn="ctr"/>
            <a:endParaRPr lang="ru-RU" altLang="ru-RU" sz="2000"/>
          </a:p>
          <a:p>
            <a:pPr algn="ctr"/>
            <a:endParaRPr lang="ru-RU" altLang="ru-RU" sz="2000"/>
          </a:p>
          <a:p>
            <a:pPr algn="ctr"/>
            <a:endParaRPr lang="ru-RU" altLang="ru-RU" sz="2000"/>
          </a:p>
          <a:p>
            <a:r>
              <a:rPr lang="ru-RU" altLang="ru-RU" sz="2000"/>
              <a:t>  - положительная динамика в степени </a:t>
            </a:r>
          </a:p>
          <a:p>
            <a:r>
              <a:rPr lang="ru-RU" altLang="ru-RU" sz="2000"/>
              <a:t>   развитости базовых способностей </a:t>
            </a:r>
          </a:p>
          <a:p>
            <a:r>
              <a:rPr lang="ru-RU" altLang="ru-RU" sz="2000"/>
              <a:t>   воображения и действия, коммуникации;</a:t>
            </a:r>
          </a:p>
          <a:p>
            <a:endParaRPr lang="ru-RU" altLang="ru-RU" sz="2000"/>
          </a:p>
          <a:p>
            <a:r>
              <a:rPr lang="ru-RU" altLang="ru-RU" sz="2000"/>
              <a:t>  - удовлетворённость детей и родителей </a:t>
            </a:r>
          </a:p>
          <a:p>
            <a:r>
              <a:rPr lang="ru-RU" altLang="ru-RU" sz="2000"/>
              <a:t>    итогами курса «Идея». 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6389" name="Picture 5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74925" y="396875"/>
            <a:ext cx="501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66CC"/>
                </a:solidFill>
              </a:rPr>
              <a:t>Пояснительная записка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5000" y="1295400"/>
            <a:ext cx="65532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    Данная программа разработана в рамках реализации регионального инновационного проекта «Создание уровневой модели внедрения метапредметных технологий в образовательный процесс как средство реализации ФГОС».    </a:t>
            </a:r>
          </a:p>
          <a:p>
            <a:r>
              <a:rPr lang="ru-RU" altLang="ru-RU" sz="2000" b="1"/>
              <a:t>    </a:t>
            </a:r>
            <a:r>
              <a:rPr lang="ru-RU" altLang="ru-RU" sz="2000" b="1">
                <a:solidFill>
                  <a:srgbClr val="009900"/>
                </a:solidFill>
              </a:rPr>
              <a:t>Программа рассчитана на детей, посещающих Школу раннего развития в процессе подготовки к обучению в первом классе. </a:t>
            </a:r>
          </a:p>
          <a:p>
            <a:r>
              <a:rPr lang="ru-RU" altLang="ru-RU" sz="2000" b="1"/>
              <a:t>   </a:t>
            </a:r>
            <a:r>
              <a:rPr lang="ru-RU" altLang="ru-RU" sz="2000" b="1">
                <a:solidFill>
                  <a:srgbClr val="0066CC"/>
                </a:solidFill>
              </a:rPr>
              <a:t>Предшкольная подготовка по данной программе включает занятия по развитию творческого воображения детей.</a:t>
            </a:r>
            <a:r>
              <a:rPr lang="ru-RU" altLang="ru-RU" sz="2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800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800"/>
          </a:p>
        </p:txBody>
      </p:sp>
      <p:pic>
        <p:nvPicPr>
          <p:cNvPr id="47109" name="Picture 5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051050" y="2603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2195513" y="333375"/>
            <a:ext cx="6553200" cy="106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                                                                                       </a:t>
            </a:r>
          </a:p>
          <a:p>
            <a:pPr algn="ctr"/>
            <a:r>
              <a:rPr lang="ru-RU" altLang="ru-RU"/>
              <a:t> </a:t>
            </a:r>
            <a:r>
              <a:rPr lang="ru-RU" altLang="ru-RU" sz="2000" b="1"/>
              <a:t>Основные формы работы</a:t>
            </a:r>
            <a:r>
              <a:rPr lang="ru-RU" altLang="ru-RU" sz="2000"/>
              <a:t>:</a:t>
            </a:r>
          </a:p>
          <a:p>
            <a:pPr algn="ctr"/>
            <a:endParaRPr lang="ru-RU" altLang="ru-RU" sz="2000"/>
          </a:p>
          <a:p>
            <a:pPr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/>
              <a:t>учебный диалог / полилог с использованием </a:t>
            </a:r>
          </a:p>
          <a:p>
            <a:r>
              <a:rPr lang="ru-RU" altLang="ru-RU" sz="2000"/>
              <a:t>  материалов электронных библиотек;</a:t>
            </a:r>
          </a:p>
          <a:p>
            <a:pPr>
              <a:buFontTx/>
              <a:buChar char="•"/>
            </a:pPr>
            <a:r>
              <a:rPr lang="ru-RU" altLang="ru-RU" sz="2000"/>
              <a:t> работа с различными источниками научно – </a:t>
            </a:r>
          </a:p>
          <a:p>
            <a:r>
              <a:rPr lang="ru-RU" altLang="ru-RU" sz="2000"/>
              <a:t>  популярной информации;</a:t>
            </a:r>
          </a:p>
          <a:p>
            <a:pPr>
              <a:buFontTx/>
              <a:buChar char="•"/>
            </a:pPr>
            <a:r>
              <a:rPr lang="ru-RU" altLang="ru-RU" sz="2000"/>
              <a:t> подготовка презентаций;</a:t>
            </a:r>
          </a:p>
          <a:p>
            <a:pPr>
              <a:buFontTx/>
              <a:buChar char="•"/>
            </a:pPr>
            <a:r>
              <a:rPr lang="ru-RU" altLang="ru-RU" sz="2000"/>
              <a:t> сбор материалов для сообщений, подготовки к </a:t>
            </a:r>
          </a:p>
          <a:p>
            <a:r>
              <a:rPr lang="ru-RU" altLang="ru-RU" sz="2000"/>
              <a:t>  творческим заданиям и т.д.;</a:t>
            </a:r>
          </a:p>
          <a:p>
            <a:pPr>
              <a:buFontTx/>
              <a:buChar char="•"/>
            </a:pPr>
            <a:r>
              <a:rPr lang="ru-RU" altLang="ru-RU" sz="2000"/>
              <a:t> решение изобретательских задач;</a:t>
            </a:r>
          </a:p>
          <a:p>
            <a:pPr>
              <a:buFontTx/>
              <a:buChar char="•"/>
            </a:pPr>
            <a:r>
              <a:rPr lang="ru-RU" altLang="ru-RU" sz="2000"/>
              <a:t> выполнение творческих заданий (сказочный </a:t>
            </a:r>
          </a:p>
          <a:p>
            <a:r>
              <a:rPr lang="ru-RU" altLang="ru-RU" sz="2000"/>
              <a:t>  дизайн, кроссворд и др.);</a:t>
            </a:r>
          </a:p>
          <a:p>
            <a:pPr>
              <a:buFontTx/>
              <a:buChar char="•"/>
            </a:pPr>
            <a:r>
              <a:rPr lang="ru-RU" altLang="ru-RU" sz="2000"/>
              <a:t> виртуальная экскурсия;</a:t>
            </a:r>
          </a:p>
          <a:p>
            <a:pPr>
              <a:buFontTx/>
              <a:buChar char="•"/>
            </a:pPr>
            <a:r>
              <a:rPr lang="ru-RU" altLang="ru-RU" sz="2000"/>
              <a:t> мастер – класс;</a:t>
            </a:r>
          </a:p>
          <a:p>
            <a:pPr>
              <a:buFontTx/>
              <a:buChar char="•"/>
            </a:pPr>
            <a:r>
              <a:rPr lang="ru-RU" altLang="ru-RU" sz="2000"/>
              <a:t> проектная деятельность;</a:t>
            </a:r>
          </a:p>
          <a:p>
            <a:pPr>
              <a:buFontTx/>
              <a:buChar char="•"/>
            </a:pPr>
            <a:r>
              <a:rPr lang="ru-RU" altLang="ru-RU" sz="2000"/>
              <a:t> выставочная и конкурсная деятельность;</a:t>
            </a:r>
          </a:p>
          <a:p>
            <a:pPr>
              <a:buFontTx/>
              <a:buChar char="•"/>
            </a:pPr>
            <a:r>
              <a:rPr lang="ru-RU" altLang="ru-RU" sz="2000"/>
              <a:t> творческое сотрудничество в семье.</a:t>
            </a:r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8131" name="Picture 3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19250" y="4762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051050" y="333375"/>
            <a:ext cx="6153150" cy="1110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                                                                                          </a:t>
            </a:r>
          </a:p>
          <a:p>
            <a:r>
              <a:rPr lang="ru-RU" altLang="ru-RU" sz="2000" b="1" i="1"/>
              <a:t>Базовая способность воображения</a:t>
            </a:r>
            <a:r>
              <a:rPr lang="ru-RU" altLang="ru-RU"/>
              <a:t>,</a:t>
            </a:r>
          </a:p>
          <a:p>
            <a:r>
              <a:rPr lang="ru-RU" altLang="ru-RU"/>
              <a:t> на совершенствование которой ориентирован данный курс, играет одну из основополагающих ролей в развитии детей, поскольку её компонентами являются:</a:t>
            </a:r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     - желание решить нестандартную задачу;</a:t>
            </a:r>
          </a:p>
          <a:p>
            <a:r>
              <a:rPr lang="ru-RU" altLang="ru-RU"/>
              <a:t>      - выход за рамки реального в плоскость </a:t>
            </a:r>
          </a:p>
          <a:p>
            <a:r>
              <a:rPr lang="ru-RU" altLang="ru-RU"/>
              <a:t>                                                                      «если бы….»;</a:t>
            </a:r>
          </a:p>
          <a:p>
            <a:r>
              <a:rPr lang="ru-RU" altLang="ru-RU"/>
              <a:t>      - появление идеи и представление её </a:t>
            </a:r>
          </a:p>
          <a:p>
            <a:r>
              <a:rPr lang="ru-RU" altLang="ru-RU"/>
              <a:t>                                                материальной реализации;</a:t>
            </a:r>
          </a:p>
          <a:p>
            <a:r>
              <a:rPr lang="ru-RU" altLang="ru-RU"/>
              <a:t>      - воплощение идеи в действие (в игре, жизни, в </a:t>
            </a:r>
          </a:p>
          <a:p>
            <a:r>
              <a:rPr lang="ru-RU" altLang="ru-RU"/>
              <a:t>                                   качестве продукта коммуникации).</a:t>
            </a:r>
          </a:p>
          <a:p>
            <a:endParaRPr lang="ru-RU" altLang="ru-RU"/>
          </a:p>
          <a:p>
            <a:endParaRPr lang="ru-RU" altLang="ru-RU"/>
          </a:p>
          <a:p>
            <a:r>
              <a:rPr lang="ru-RU" altLang="ru-RU"/>
              <a:t> </a:t>
            </a:r>
          </a:p>
          <a:p>
            <a:r>
              <a:rPr lang="ru-RU" altLang="ru-RU"/>
              <a:t>Это в свою очередь способствует развитию других важных для успешной учёбы и дальнейшей жизни способностей: действия, моделирования, мышления.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9155" name="Picture 3" descr="шаблон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GoodIdea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42240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124075" y="620713"/>
            <a:ext cx="7019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619250" y="476250"/>
            <a:ext cx="709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187450" y="2349500"/>
            <a:ext cx="6875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979613" y="0"/>
            <a:ext cx="748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051050" y="333375"/>
            <a:ext cx="6153150" cy="786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                                                                                          </a:t>
            </a:r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pPr algn="ctr"/>
            <a:r>
              <a:rPr lang="ru-RU" altLang="ru-RU"/>
              <a:t> </a:t>
            </a:r>
            <a:r>
              <a:rPr lang="ru-RU" altLang="ru-RU" sz="2000" b="1"/>
              <a:t>Логическим продолжением и развитием данного курса могут служить курсы: </a:t>
            </a:r>
          </a:p>
          <a:p>
            <a:pPr algn="ctr"/>
            <a:endParaRPr lang="ru-RU" altLang="ru-RU" sz="2000" b="1"/>
          </a:p>
          <a:p>
            <a:pPr>
              <a:buFontTx/>
              <a:buChar char="-"/>
            </a:pPr>
            <a:r>
              <a:rPr lang="ru-RU" altLang="ru-RU" sz="2000" b="1"/>
              <a:t>«Приёмы ТРВ (теории развития </a:t>
            </a:r>
          </a:p>
          <a:p>
            <a:r>
              <a:rPr lang="ru-RU" altLang="ru-RU" sz="2000" b="1"/>
              <a:t>                                                    воображения)»; </a:t>
            </a:r>
          </a:p>
          <a:p>
            <a:pPr>
              <a:buFontTx/>
              <a:buChar char="-"/>
            </a:pPr>
            <a:endParaRPr lang="ru-RU" altLang="ru-RU" sz="2000" b="1"/>
          </a:p>
          <a:p>
            <a:pPr>
              <a:buFontTx/>
              <a:buChar char="-"/>
            </a:pPr>
            <a:r>
              <a:rPr lang="ru-RU" altLang="ru-RU" sz="2000" b="1"/>
              <a:t>«Основы ТРИЗ (теории решения </a:t>
            </a:r>
          </a:p>
          <a:p>
            <a:r>
              <a:rPr lang="ru-RU" altLang="ru-RU" sz="2000" b="1"/>
              <a:t>                                  изобретательских задач)».</a:t>
            </a:r>
          </a:p>
          <a:p>
            <a:endParaRPr lang="ru-RU" altLang="ru-RU" sz="2000" b="1"/>
          </a:p>
          <a:p>
            <a:endParaRPr lang="ru-RU" altLang="ru-RU" sz="2000" b="1"/>
          </a:p>
          <a:p>
            <a:endParaRPr lang="ru-RU" altLang="ru-RU" sz="2000" b="1"/>
          </a:p>
          <a:p>
            <a:endParaRPr lang="ru-RU" altLang="ru-RU" sz="2000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1444" name="Picture 4" descr="свидетельст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9475" y="0"/>
            <a:ext cx="51704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endParaRPr lang="ru-RU" altLang="ru-RU" sz="44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pic>
        <p:nvPicPr>
          <p:cNvPr id="50180" name="Picture 4" descr="Walpapers Kayrosblog.ru - &amp;bcy;&amp;lcy;&amp;ocy;&amp;gcy; &amp;pcy;&amp;rcy;&amp;ocy; &amp;icy;&amp;scy;&amp;kcy;&amp;ucy;&amp;scy;&amp;scy;&amp;tcy;&amp;vcy;&amp;ocy;, &amp;dcy;&amp;icy;&amp;zcy;&amp;acy;&amp;jcy;&amp;ncy;, &amp;fcy;&amp;ocy;&amp;tcy;&amp;ocy;&amp;gcy;&amp;rcy;&amp;acy;&amp;fcy;&amp;icy;&amp;icy;, &amp;icy;&amp;ncy;&amp;tcy;&amp;iecy;&amp;rcy;&amp;softcy;&amp;iecy;&amp;rcy; &amp;icy; &amp;pcy;&amp;rcy;&amp;ocy;&amp;scy;&amp;tcy;&amp;ocy; &amp;kcy;&amp;rcy;&amp;acy;&amp;scy;&amp;ocy;&amp;tcy;&amp;ucy; &amp;ncy;&amp;acy;&amp;shcy;&amp;iecy;&amp;jcy; &amp;zhcy;&amp;icy;&amp;zcy;&amp;n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65325" y="188913"/>
            <a:ext cx="6569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>
                <a:solidFill>
                  <a:srgbClr val="66FFFF"/>
                </a:solidFill>
              </a:rPr>
              <a:t>Муниципальное</a:t>
            </a:r>
            <a:r>
              <a:rPr lang="ru-RU" altLang="ru-RU" b="1">
                <a:solidFill>
                  <a:srgbClr val="00CCFF"/>
                </a:solidFill>
              </a:rPr>
              <a:t> </a:t>
            </a:r>
            <a:r>
              <a:rPr lang="ru-RU" altLang="ru-RU" b="1">
                <a:solidFill>
                  <a:srgbClr val="66FFFF"/>
                </a:solidFill>
              </a:rPr>
              <a:t>образовательное учреждение</a:t>
            </a:r>
          </a:p>
          <a:p>
            <a:pPr algn="r"/>
            <a:r>
              <a:rPr lang="ru-RU" altLang="ru-RU" b="1">
                <a:solidFill>
                  <a:srgbClr val="66FFFF"/>
                </a:solidFill>
              </a:rPr>
              <a:t>средняя общеобразовательная школа № 6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752600" y="1981200"/>
            <a:ext cx="64563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3200" b="1">
                <a:solidFill>
                  <a:srgbClr val="0033CC"/>
                </a:solidFill>
              </a:rPr>
              <a:t>Учебная программа</a:t>
            </a:r>
          </a:p>
          <a:p>
            <a:pPr algn="r"/>
            <a:r>
              <a:rPr lang="ru-RU" altLang="ru-RU" sz="3200" b="1">
                <a:solidFill>
                  <a:srgbClr val="0033CC"/>
                </a:solidFill>
              </a:rPr>
              <a:t> внеурочной деятельности</a:t>
            </a:r>
          </a:p>
          <a:p>
            <a:pPr algn="r"/>
            <a:r>
              <a:rPr lang="ru-RU" altLang="ru-RU" sz="3200" b="1">
                <a:solidFill>
                  <a:srgbClr val="0033CC"/>
                </a:solidFill>
              </a:rPr>
              <a:t>«Креатив»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-2590800" y="5638800"/>
            <a:ext cx="11353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2400" b="1">
                <a:solidFill>
                  <a:srgbClr val="000099"/>
                </a:solidFill>
              </a:rPr>
              <a:t>Ягодкина О.К</a:t>
            </a:r>
            <a:r>
              <a:rPr lang="ru-RU" altLang="ru-RU">
                <a:solidFill>
                  <a:srgbClr val="000099"/>
                </a:solidFill>
              </a:rPr>
              <a:t>., </a:t>
            </a:r>
            <a:r>
              <a:rPr lang="ru-RU" altLang="ru-RU" b="1">
                <a:solidFill>
                  <a:srgbClr val="000099"/>
                </a:solidFill>
              </a:rPr>
              <a:t>к.п.н.,</a:t>
            </a:r>
          </a:p>
          <a:p>
            <a:pPr algn="r"/>
            <a:r>
              <a:rPr lang="ru-RU" altLang="ru-RU" b="1">
                <a:solidFill>
                  <a:srgbClr val="000099"/>
                </a:solidFill>
              </a:rPr>
              <a:t>методист МОУ ДПО «ИОЦ»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3505200" y="6216650"/>
            <a:ext cx="2019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0099"/>
                </a:solidFill>
              </a:rPr>
              <a:t>г. Тутаев</a:t>
            </a:r>
          </a:p>
          <a:p>
            <a:pPr algn="ctr"/>
            <a:r>
              <a:rPr lang="ru-RU" altLang="ru-RU" b="1">
                <a:solidFill>
                  <a:srgbClr val="000099"/>
                </a:solidFill>
              </a:rPr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1204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117725" y="1981200"/>
            <a:ext cx="54260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 </a:t>
            </a:r>
            <a:r>
              <a:rPr lang="ru-RU" altLang="ru-RU" sz="2400" b="1" i="1">
                <a:solidFill>
                  <a:srgbClr val="008000"/>
                </a:solidFill>
              </a:rPr>
              <a:t>Креатив </a:t>
            </a:r>
            <a:r>
              <a:rPr lang="ru-RU" altLang="ru-RU" sz="2000" b="1" i="1">
                <a:solidFill>
                  <a:srgbClr val="008000"/>
                </a:solidFill>
              </a:rPr>
              <a:t>–</a:t>
            </a:r>
            <a:r>
              <a:rPr lang="ru-RU" altLang="ru-RU" sz="2000" b="1" i="1">
                <a:solidFill>
                  <a:srgbClr val="000099"/>
                </a:solidFill>
              </a:rPr>
              <a:t> 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человек, способный к нестандартным способам решения задач, оригинальным действиям, открытию нового, созданию уникальных продуктов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2228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24000" y="1066800"/>
            <a:ext cx="64770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000"/>
          </a:p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Пояснительная записка</a:t>
            </a:r>
          </a:p>
          <a:p>
            <a:pPr algn="ctr"/>
            <a:endParaRPr lang="ru-RU" altLang="ru-RU" sz="2400" b="1" i="1">
              <a:solidFill>
                <a:srgbClr val="000099"/>
              </a:solidFill>
            </a:endParaRPr>
          </a:p>
          <a:p>
            <a:r>
              <a:rPr lang="ru-RU" altLang="ru-RU" sz="2000" b="1" i="1">
                <a:solidFill>
                  <a:srgbClr val="000099"/>
                </a:solidFill>
              </a:rPr>
              <a:t>Программа курса «Креатив» 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создана в соответствии с 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Основной образовательной программой на уровне ООО, </a:t>
            </a:r>
          </a:p>
          <a:p>
            <a:endParaRPr lang="ru-RU" altLang="ru-RU" sz="2000" b="1" i="1">
              <a:solidFill>
                <a:srgbClr val="000099"/>
              </a:solidFill>
            </a:endParaRPr>
          </a:p>
          <a:p>
            <a:r>
              <a:rPr lang="ru-RU" altLang="ru-RU" sz="2000" b="1" i="1">
                <a:solidFill>
                  <a:srgbClr val="000099"/>
                </a:solidFill>
              </a:rPr>
              <a:t>ориентирована на учащихся 6-ых  классов общеобразовательных школ, </a:t>
            </a:r>
          </a:p>
          <a:p>
            <a:endParaRPr lang="ru-RU" altLang="ru-RU" sz="2000" b="1" i="1">
              <a:solidFill>
                <a:srgbClr val="000099"/>
              </a:solidFill>
            </a:endParaRPr>
          </a:p>
          <a:p>
            <a:r>
              <a:rPr lang="ru-RU" altLang="ru-RU" sz="2000" b="1" i="1">
                <a:solidFill>
                  <a:srgbClr val="000099"/>
                </a:solidFill>
              </a:rPr>
              <a:t>направлена на формирование и реализацию их творческого потенциала, на воспитание сознательного, творческого отношения к образованию.</a:t>
            </a:r>
            <a:r>
              <a:rPr lang="ru-RU" altLang="ru-RU" b="1" i="1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3252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0" y="685800"/>
            <a:ext cx="61722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8000"/>
                </a:solidFill>
              </a:rPr>
              <a:t>Курс создан в преемственности с ранее изученным курсом «Идея» и реализуется в контексте проекта ЦИТО (межрегионального центра инновационных технологий в образовании) «Совёнок».</a:t>
            </a:r>
            <a:r>
              <a:rPr lang="ru-RU" altLang="ru-RU">
                <a:solidFill>
                  <a:srgbClr val="008000"/>
                </a:solidFill>
              </a:rPr>
              <a:t> </a:t>
            </a:r>
          </a:p>
          <a:p>
            <a:r>
              <a:rPr lang="ru-RU" altLang="ru-RU"/>
              <a:t> </a:t>
            </a:r>
            <a:r>
              <a:rPr lang="ru-RU" altLang="ru-RU" b="1" i="1">
                <a:solidFill>
                  <a:srgbClr val="3399FF"/>
                </a:solidFill>
              </a:rPr>
              <a:t>Предполагается использование системно - деятельностного и мыследеятельностного подходов к организации внеурочной деятельности на уровне основного общего образования.</a:t>
            </a:r>
          </a:p>
          <a:p>
            <a:r>
              <a:rPr lang="ru-RU" altLang="ru-RU" b="1"/>
              <a:t> </a:t>
            </a:r>
            <a:r>
              <a:rPr lang="ru-RU" altLang="ru-RU" sz="2400" b="1" i="1">
                <a:solidFill>
                  <a:srgbClr val="000099"/>
                </a:solidFill>
              </a:rPr>
              <a:t>Цель курса</a:t>
            </a:r>
            <a:r>
              <a:rPr lang="ru-RU" altLang="ru-RU" sz="2000" b="1" i="1">
                <a:solidFill>
                  <a:srgbClr val="000099"/>
                </a:solidFill>
              </a:rPr>
              <a:t>: содействие развитию у школьников базовой способности воображения, системного мышления и креативности (способности и готовности к творчеству в различных сферах деятельности).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4276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65325" y="1295400"/>
            <a:ext cx="5654675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000099"/>
                </a:solidFill>
              </a:rPr>
              <a:t>Задачи курса:</a:t>
            </a: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99"/>
                </a:solidFill>
              </a:rPr>
              <a:t> </a:t>
            </a:r>
            <a:r>
              <a:rPr lang="ru-RU" altLang="ru-RU" b="1" i="1">
                <a:solidFill>
                  <a:srgbClr val="008000"/>
                </a:solidFill>
              </a:rPr>
              <a:t>ознакомить учащихся с основными эвристическими методами мышления;</a:t>
            </a:r>
          </a:p>
          <a:p>
            <a:endParaRPr lang="ru-RU" altLang="ru-RU" b="1" i="1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99"/>
                </a:solidFill>
              </a:rPr>
              <a:t> способствовать активизации научного творчества школьников;</a:t>
            </a:r>
          </a:p>
          <a:p>
            <a:endParaRPr lang="ru-RU" altLang="ru-RU" b="1" i="1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99"/>
                </a:solidFill>
              </a:rPr>
              <a:t> </a:t>
            </a:r>
            <a:r>
              <a:rPr lang="ru-RU" altLang="ru-RU" b="1" i="1">
                <a:solidFill>
                  <a:srgbClr val="008000"/>
                </a:solidFill>
              </a:rPr>
              <a:t>совершенствовать навыки представления результатов своей деятельности в различных формах (сообщение, презентация, защита проекта, конкурс, выставка);</a:t>
            </a:r>
          </a:p>
          <a:p>
            <a:endParaRPr lang="ru-RU" altLang="ru-RU" b="1" i="1">
              <a:solidFill>
                <a:srgbClr val="008000"/>
              </a:solidFill>
            </a:endParaRPr>
          </a:p>
          <a:p>
            <a:pPr>
              <a:buFontTx/>
              <a:buChar char="•"/>
            </a:pPr>
            <a:r>
              <a:rPr lang="ru-RU" altLang="ru-RU" b="1" i="1">
                <a:solidFill>
                  <a:srgbClr val="000099"/>
                </a:solidFill>
              </a:rPr>
              <a:t> научить применять методы ТРИЗ в различных учебных и жизненных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7412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10907199" flipV="1">
            <a:off x="1816100" y="985838"/>
            <a:ext cx="730726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/>
              <a:t>    Содержание программы носит метапредметный характер, его технологическую основу составляют  ТРИЗ (теория решения изобретательских задач) и мыследеятельностная педагогика.</a:t>
            </a:r>
          </a:p>
          <a:p>
            <a:endParaRPr lang="ru-RU" altLang="ru-RU" sz="2000" b="1"/>
          </a:p>
          <a:p>
            <a:r>
              <a:rPr lang="ru-RU" altLang="ru-RU" sz="2000" b="1"/>
              <a:t>      </a:t>
            </a:r>
            <a:r>
              <a:rPr lang="ru-RU" altLang="ru-RU" sz="2400" b="1">
                <a:solidFill>
                  <a:srgbClr val="0066CC"/>
                </a:solidFill>
              </a:rPr>
              <a:t>Цель курса</a:t>
            </a:r>
            <a:r>
              <a:rPr lang="ru-RU" altLang="ru-RU" sz="2000" b="1">
                <a:solidFill>
                  <a:srgbClr val="0066CC"/>
                </a:solidFill>
              </a:rPr>
              <a:t>: создание условий для развития базовой способности воображения у детей.</a:t>
            </a:r>
          </a:p>
          <a:p>
            <a:endParaRPr lang="ru-RU" altLang="ru-RU" sz="2000" b="1">
              <a:solidFill>
                <a:srgbClr val="0066CC"/>
              </a:solidFill>
            </a:endParaRPr>
          </a:p>
          <a:p>
            <a:r>
              <a:rPr lang="ru-RU" altLang="ru-RU" sz="2000" b="1">
                <a:solidFill>
                  <a:srgbClr val="009900"/>
                </a:solidFill>
              </a:rPr>
              <a:t>Объём курса составляет 17 часов, </a:t>
            </a:r>
          </a:p>
          <a:p>
            <a:r>
              <a:rPr lang="ru-RU" altLang="ru-RU" sz="2000" b="1">
                <a:solidFill>
                  <a:srgbClr val="009900"/>
                </a:solidFill>
              </a:rPr>
              <a:t>                                    10 ситуаций учения-обучения.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5300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524000" y="1143000"/>
            <a:ext cx="61722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</a:t>
            </a:r>
            <a:r>
              <a:rPr lang="ru-RU" altLang="ru-RU" b="1" i="1">
                <a:solidFill>
                  <a:srgbClr val="008000"/>
                </a:solidFill>
              </a:rPr>
              <a:t>Содержание курса носит метапредметный характер, его основу составляют:   ТРИЗ - педагогика (ТРИЗ как технология творчества); педагогика креативности (прикладной курс научного творчества).</a:t>
            </a:r>
          </a:p>
          <a:p>
            <a:r>
              <a:rPr lang="ru-RU" altLang="ru-RU"/>
              <a:t>             </a:t>
            </a:r>
            <a:r>
              <a:rPr lang="ru-RU" altLang="ru-RU" sz="2000" b="1" i="1">
                <a:solidFill>
                  <a:srgbClr val="000099"/>
                </a:solidFill>
              </a:rPr>
              <a:t>Последовательность изучения тем:</a:t>
            </a:r>
          </a:p>
          <a:p>
            <a:pPr>
              <a:buFontTx/>
              <a:buAutoNum type="arabicPeriod"/>
            </a:pPr>
            <a:r>
              <a:rPr lang="ru-RU" altLang="ru-RU" sz="2000" b="1" i="1">
                <a:solidFill>
                  <a:srgbClr val="000099"/>
                </a:solidFill>
              </a:rPr>
              <a:t>Методы поиска и принятия решений.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2. Методы эвристического перебора вариантов решений.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3. Активные приёмы решения задач научного творчества.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4. Методы направленного творческого поиска решений.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5. Методы системного мышления.</a:t>
            </a:r>
          </a:p>
          <a:p>
            <a:r>
              <a:rPr lang="ru-RU" altLang="ru-RU" sz="2000" b="1" i="1">
                <a:solidFill>
                  <a:srgbClr val="000099"/>
                </a:solidFill>
              </a:rPr>
              <a:t>6. Приёмы творческого фантазирования.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6324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58070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Результаты освоения метапредметного курса «Креатив»</a:t>
            </a:r>
          </a:p>
          <a:p>
            <a:pPr algn="ctr"/>
            <a:endParaRPr lang="ru-RU" altLang="ru-RU" sz="2400" b="1" i="1">
              <a:solidFill>
                <a:srgbClr val="000099"/>
              </a:solidFill>
            </a:endParaRPr>
          </a:p>
          <a:p>
            <a:pPr algn="ctr"/>
            <a:r>
              <a:rPr lang="ru-RU" altLang="ru-RU" sz="2000" b="1" i="1">
                <a:solidFill>
                  <a:srgbClr val="008000"/>
                </a:solidFill>
              </a:rPr>
              <a:t>1. Личностные результаты.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 </a:t>
            </a:r>
            <a:r>
              <a:rPr lang="ru-RU" altLang="ru-RU" sz="2000" b="1" i="1" u="sng">
                <a:solidFill>
                  <a:srgbClr val="008000"/>
                </a:solidFill>
              </a:rPr>
              <a:t>Ученик получит возможность для формирования</a:t>
            </a:r>
            <a:r>
              <a:rPr lang="ru-RU" altLang="ru-RU" sz="2000" b="1" i="1">
                <a:solidFill>
                  <a:srgbClr val="008000"/>
                </a:solidFill>
              </a:rPr>
              <a:t>: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 выраженной устойчивой учебно-познавательной мотивации и интереса к учению;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 навыков самостоятельно ставить новые учебные цели и задачи.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7348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5807075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Результаты освоения метапредметного курса «Креатив»</a:t>
            </a:r>
          </a:p>
          <a:p>
            <a:pPr algn="ctr"/>
            <a:r>
              <a:rPr lang="ru-RU" altLang="ru-RU" sz="2000" b="1" i="1">
                <a:solidFill>
                  <a:srgbClr val="008000"/>
                </a:solidFill>
              </a:rPr>
              <a:t>2. Метапредметные результаты.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 </a:t>
            </a:r>
            <a:r>
              <a:rPr lang="ru-RU" altLang="ru-RU" sz="2000" b="1" i="1" u="sng">
                <a:solidFill>
                  <a:srgbClr val="008000"/>
                </a:solidFill>
              </a:rPr>
              <a:t>Ученик научится</a:t>
            </a:r>
            <a:r>
              <a:rPr lang="ru-RU" altLang="ru-RU" sz="2000" b="1" i="1">
                <a:solidFill>
                  <a:srgbClr val="008000"/>
                </a:solidFill>
              </a:rPr>
              <a:t>: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 решать открытые творческие задачи;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-представлять результаты своей деятельности в различных формах.</a:t>
            </a:r>
          </a:p>
          <a:p>
            <a:r>
              <a:rPr lang="ru-RU" altLang="ru-RU" sz="2000" b="1" i="1" u="sng">
                <a:solidFill>
                  <a:srgbClr val="008000"/>
                </a:solidFill>
              </a:rPr>
              <a:t>Ученик получит возможность</a:t>
            </a:r>
            <a:r>
              <a:rPr lang="ru-RU" altLang="ru-RU" sz="2000" b="1" i="1">
                <a:solidFill>
                  <a:srgbClr val="008000"/>
                </a:solidFill>
              </a:rPr>
              <a:t>: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 развить способность и готовность к творчеству в различных сферах деятельности;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- овладеть методами ТРИЗ в условиях учебных и жизненных ситуаций.</a:t>
            </a:r>
            <a:r>
              <a:rPr lang="ru-RU" altLang="ru-RU" sz="20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8372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67818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Результаты освоения метапредметного курса «Креатив»</a:t>
            </a:r>
          </a:p>
          <a:p>
            <a:pPr algn="ctr"/>
            <a:endParaRPr lang="ru-RU" altLang="ru-RU" sz="2400" b="1" i="1">
              <a:solidFill>
                <a:srgbClr val="000099"/>
              </a:solidFill>
            </a:endParaRPr>
          </a:p>
          <a:p>
            <a:pPr algn="ctr"/>
            <a:r>
              <a:rPr lang="ru-RU" altLang="ru-RU" sz="2000" b="1" i="1">
                <a:solidFill>
                  <a:srgbClr val="008000"/>
                </a:solidFill>
              </a:rPr>
              <a:t>3. Предметные результаты.</a:t>
            </a:r>
          </a:p>
          <a:p>
            <a:r>
              <a:rPr lang="ru-RU" altLang="ru-RU" sz="2000" b="1" i="1">
                <a:solidFill>
                  <a:srgbClr val="008000"/>
                </a:solidFill>
              </a:rPr>
              <a:t>За счёт осуществления межпредметных связей курса с историей, биологией, технологией, информатикой, изобразительным искусством, литературой, русским языком предполагается повышение мотивации учеников к изучению этих учебных предметов и, соответственно, достижение положительных результатов в предметных областях знаний.</a:t>
            </a:r>
            <a:r>
              <a:rPr lang="ru-RU" altLang="ru-RU" sz="2000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59396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8035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447800" y="1600200"/>
            <a:ext cx="6324600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altLang="ru-RU" sz="2400" b="1" i="1">
              <a:solidFill>
                <a:srgbClr val="000099"/>
              </a:solidFill>
            </a:endParaRPr>
          </a:p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Электронные и интернет-ресурсы,</a:t>
            </a:r>
          </a:p>
          <a:p>
            <a:pPr algn="ctr"/>
            <a:r>
              <a:rPr lang="ru-RU" altLang="ru-RU" sz="2400" b="1" i="1">
                <a:solidFill>
                  <a:srgbClr val="000099"/>
                </a:solidFill>
              </a:rPr>
              <a:t> литература: </a:t>
            </a:r>
          </a:p>
          <a:p>
            <a:pPr algn="ctr"/>
            <a:endParaRPr lang="ru-RU" altLang="ru-RU" sz="2400" b="1" i="1">
              <a:solidFill>
                <a:srgbClr val="000099"/>
              </a:solidFill>
            </a:endParaRPr>
          </a:p>
          <a:p>
            <a:pPr>
              <a:buFontTx/>
              <a:buAutoNum type="arabicPeriod"/>
            </a:pPr>
            <a:r>
              <a:rPr lang="ru-RU" altLang="ru-RU" b="1" i="1">
                <a:solidFill>
                  <a:srgbClr val="000099"/>
                </a:solidFill>
              </a:rPr>
              <a:t>Учебно-методический диск  </a:t>
            </a:r>
          </a:p>
          <a:p>
            <a:r>
              <a:rPr lang="ru-RU" altLang="ru-RU" b="1" i="1" u="sng">
                <a:solidFill>
                  <a:srgbClr val="000099"/>
                </a:solidFill>
              </a:rPr>
              <a:t>АНО ДПО «Межрегиональный центр</a:t>
            </a:r>
          </a:p>
          <a:p>
            <a:r>
              <a:rPr lang="ru-RU" altLang="ru-RU" b="1" i="1" u="sng">
                <a:solidFill>
                  <a:srgbClr val="000099"/>
                </a:solidFill>
              </a:rPr>
              <a:t>инновационных технологий в образовании»  </a:t>
            </a:r>
          </a:p>
          <a:p>
            <a:r>
              <a:rPr lang="ru-RU" altLang="ru-RU" b="1" i="1" u="sng">
                <a:solidFill>
                  <a:srgbClr val="000099"/>
                </a:solidFill>
              </a:rPr>
              <a:t> </a:t>
            </a:r>
            <a:r>
              <a:rPr lang="en-US" altLang="ru-RU" b="1" i="1" u="sng">
                <a:solidFill>
                  <a:srgbClr val="000099"/>
                </a:solidFill>
              </a:rPr>
              <a:t>www</a:t>
            </a:r>
            <a:r>
              <a:rPr lang="ru-RU" altLang="ru-RU" b="1" i="1" u="sng">
                <a:solidFill>
                  <a:srgbClr val="000099"/>
                </a:solidFill>
              </a:rPr>
              <a:t>/</a:t>
            </a:r>
            <a:r>
              <a:rPr lang="en-US" altLang="ru-RU" b="1" i="1" u="sng">
                <a:solidFill>
                  <a:srgbClr val="000099"/>
                </a:solidFill>
              </a:rPr>
              <a:t>covenok</a:t>
            </a:r>
            <a:r>
              <a:rPr lang="ru-RU" altLang="ru-RU" b="1" i="1" u="sng">
                <a:solidFill>
                  <a:srgbClr val="000099"/>
                </a:solidFill>
              </a:rPr>
              <a:t>.</a:t>
            </a:r>
            <a:r>
              <a:rPr lang="en-US" altLang="ru-RU" b="1" i="1" u="sng">
                <a:solidFill>
                  <a:srgbClr val="000099"/>
                </a:solidFill>
              </a:rPr>
              <a:t>ru</a:t>
            </a:r>
            <a:endParaRPr lang="ru-RU" altLang="ru-RU" b="1" i="1" u="sng">
              <a:solidFill>
                <a:srgbClr val="000099"/>
              </a:solidFill>
            </a:endParaRPr>
          </a:p>
          <a:p>
            <a:r>
              <a:rPr lang="ru-RU" altLang="ru-RU" b="1" i="1">
                <a:solidFill>
                  <a:srgbClr val="000099"/>
                </a:solidFill>
              </a:rPr>
              <a:t>2. Утёмов В.В., Зиновкина М.М., Горев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П.М.Педагогика креативности: прикладной курс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научного творчества: Учебное пособие. Киров: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АНОО «Межрегиональный ЦИТО», 2013. - 212 с.</a:t>
            </a:r>
          </a:p>
          <a:p>
            <a:endParaRPr lang="ru-RU" altLang="ru-RU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0420" name="Picture 4" descr="0006-007-Nukleinovye-kisloty-biosopolimery-sostojaschie-iz-purinovogo-il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58070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 i="1">
                <a:solidFill>
                  <a:srgbClr val="000099"/>
                </a:solidFill>
              </a:rPr>
              <a:t>3. Горев П.М., Утёмов В.В.Экспедиция в мир творчества: учебно-методическое пособие.Киров: Изд-во «О-Краткое», 2013.-128 с.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4. Горев П.М., Утёмов В.В., Зиновкина М.М.Летнее путешествие с Совёнком: учебно-методическое пособие.Киров: Изд-во ВятГТУ, 2013.-174 с.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5. Горев П.М., Утёмов В.В.Полёт к горизонтам творчества: Учебное пособие.Киров: Изд-во «О-Краткое», 2013.-112 с.</a:t>
            </a:r>
          </a:p>
          <a:p>
            <a:r>
              <a:rPr lang="ru-RU" altLang="ru-RU" b="1" i="1">
                <a:solidFill>
                  <a:srgbClr val="000099"/>
                </a:solidFill>
              </a:rPr>
              <a:t>6. Горев П.М., Утёмов В.В.Путешествие в страну творчества: учебно-методическое пособие.Киров: Изд-во ВятГТУ, 2013.-116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3492" name="Рисунок 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0200" y="0"/>
            <a:ext cx="5867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6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 rot="10761905" flipV="1">
            <a:off x="1754188" y="990600"/>
            <a:ext cx="70119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/>
              <a:t>Задачи курса</a:t>
            </a:r>
            <a:r>
              <a:rPr lang="ru-RU" altLang="ru-RU" sz="2000" b="1"/>
              <a:t>:</a:t>
            </a:r>
          </a:p>
          <a:p>
            <a:endParaRPr lang="ru-RU" altLang="ru-RU" sz="2000" b="1"/>
          </a:p>
          <a:p>
            <a:pPr>
              <a:buFontTx/>
              <a:buChar char="•"/>
            </a:pPr>
            <a:r>
              <a:rPr lang="ru-RU" altLang="ru-RU" sz="2000" b="1">
                <a:solidFill>
                  <a:srgbClr val="009900"/>
                </a:solidFill>
              </a:rPr>
              <a:t>Развивать у детей творческое воображение, навыки фантастического преобразования объектов.</a:t>
            </a:r>
            <a:r>
              <a:rPr lang="ru-RU" altLang="ru-RU" sz="2000" b="1"/>
              <a:t> </a:t>
            </a:r>
          </a:p>
          <a:p>
            <a:pPr>
              <a:buFontTx/>
              <a:buChar char="•"/>
            </a:pPr>
            <a:r>
              <a:rPr lang="ru-RU" altLang="ru-RU" sz="2000" b="1">
                <a:solidFill>
                  <a:srgbClr val="0066CC"/>
                </a:solidFill>
              </a:rPr>
              <a:t>Формировать у ребёнка одно из основных качеств  творческого человека – любознательность, стремление   к познанию нового, неизведанного.</a:t>
            </a:r>
          </a:p>
          <a:p>
            <a:pPr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Научить применять знания о системах и их </a:t>
            </a:r>
          </a:p>
          <a:p>
            <a:r>
              <a:rPr lang="ru-RU" altLang="ru-RU" sz="2000" b="1">
                <a:solidFill>
                  <a:srgbClr val="009900"/>
                </a:solidFill>
              </a:rPr>
              <a:t> свойствах  для описания различных объектов.</a:t>
            </a:r>
          </a:p>
          <a:p>
            <a:pPr>
              <a:buFontTx/>
              <a:buChar char="•"/>
            </a:pPr>
            <a:r>
              <a:rPr lang="ru-RU" altLang="ru-RU" sz="2000" b="1">
                <a:solidFill>
                  <a:srgbClr val="0066CC"/>
                </a:solidFill>
              </a:rPr>
              <a:t>  Способствовать адаптации ребёнка к условиям </a:t>
            </a:r>
          </a:p>
          <a:p>
            <a:r>
              <a:rPr lang="ru-RU" altLang="ru-RU" sz="2000" b="1">
                <a:solidFill>
                  <a:srgbClr val="0066CC"/>
                </a:solidFill>
              </a:rPr>
              <a:t>   школьной жизни</a:t>
            </a:r>
            <a:endParaRPr lang="ru-RU" altLang="ru-RU" sz="2000" b="1"/>
          </a:p>
          <a:p>
            <a:pPr>
              <a:buFontTx/>
              <a:buChar char="•"/>
            </a:pPr>
            <a:endParaRPr lang="ru-RU" altLang="ru-RU" sz="2000" b="1"/>
          </a:p>
          <a:p>
            <a:r>
              <a:rPr lang="ru-RU" altLang="ru-RU" sz="2000" b="1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117725" y="1143000"/>
            <a:ext cx="7026275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66CC"/>
                </a:solidFill>
              </a:rPr>
              <a:t>Личностные результаты освоения  курса</a:t>
            </a:r>
          </a:p>
          <a:p>
            <a:endParaRPr lang="ru-RU" altLang="ru-RU" sz="2400" b="1" i="1">
              <a:solidFill>
                <a:srgbClr val="0066CC"/>
              </a:solidFill>
            </a:endParaRPr>
          </a:p>
          <a:p>
            <a:r>
              <a:rPr lang="ru-RU" altLang="ru-RU" sz="2000" i="1"/>
              <a:t>    </a:t>
            </a:r>
            <a:r>
              <a:rPr lang="ru-RU" altLang="ru-RU" sz="2000" b="1" i="1"/>
              <a:t>Ребёнок получит:</a:t>
            </a:r>
          </a:p>
          <a:p>
            <a:endParaRPr lang="ru-RU" altLang="ru-RU" sz="2000" b="1"/>
          </a:p>
          <a:p>
            <a:pPr>
              <a:buFontTx/>
              <a:buChar char="•"/>
            </a:pPr>
            <a:r>
              <a:rPr lang="ru-RU" altLang="ru-RU" sz="2000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возможность адаптироваться к творческой </a:t>
            </a:r>
          </a:p>
          <a:p>
            <a:r>
              <a:rPr lang="ru-RU" altLang="ru-RU" sz="2000" b="1">
                <a:solidFill>
                  <a:srgbClr val="009900"/>
                </a:solidFill>
              </a:rPr>
              <a:t>  учебной деятельности в условиях школы;</a:t>
            </a:r>
          </a:p>
          <a:p>
            <a:endParaRPr lang="ru-RU" altLang="ru-RU" sz="2000" b="1" i="1">
              <a:solidFill>
                <a:srgbClr val="009900"/>
              </a:solidFill>
            </a:endParaRPr>
          </a:p>
          <a:p>
            <a:pPr>
              <a:buFontTx/>
              <a:buChar char="•"/>
            </a:pPr>
            <a:r>
              <a:rPr lang="ru-RU" altLang="ru-RU" sz="2000" i="1"/>
              <a:t> </a:t>
            </a:r>
            <a:r>
              <a:rPr lang="ru-RU" altLang="ru-RU" sz="2000" b="1">
                <a:solidFill>
                  <a:srgbClr val="0066CC"/>
                </a:solidFill>
              </a:rPr>
              <a:t>«ключ» к творческому мышлению через умение разрешать противоречия и проблемы.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9460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57400" y="762000"/>
            <a:ext cx="679767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66CC"/>
                </a:solidFill>
              </a:rPr>
              <a:t>Метапредметные результаты</a:t>
            </a:r>
            <a:r>
              <a:rPr lang="ru-RU" altLang="ru-RU" sz="2400" b="1"/>
              <a:t> </a:t>
            </a:r>
          </a:p>
          <a:p>
            <a:endParaRPr lang="ru-RU" altLang="ru-RU" sz="2400" b="1" i="1"/>
          </a:p>
          <a:p>
            <a:r>
              <a:rPr lang="ru-RU" altLang="ru-RU" b="1" i="1"/>
              <a:t>Ребёнок   научится:</a:t>
            </a:r>
            <a:endParaRPr lang="ru-RU" altLang="ru-RU"/>
          </a:p>
          <a:p>
            <a:pPr lvl="1"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66CC"/>
                </a:solidFill>
              </a:rPr>
              <a:t>воспринимать проявления признака в конкретном   объекте, его типичность и парадоксальность;</a:t>
            </a:r>
          </a:p>
          <a:p>
            <a:pPr lvl="1"/>
            <a:r>
              <a:rPr lang="ru-RU" altLang="ru-RU" sz="2000" b="1">
                <a:solidFill>
                  <a:srgbClr val="0066CC"/>
                </a:solidFill>
              </a:rPr>
              <a:t>находить причинно-следственные связи между объектами;</a:t>
            </a:r>
          </a:p>
          <a:p>
            <a:pPr lvl="1"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фантазировать, сочинять сказки и загадки с помощью ТРИЗ;</a:t>
            </a:r>
          </a:p>
          <a:p>
            <a:pPr lvl="1"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66CC"/>
                </a:solidFill>
              </a:rPr>
              <a:t>применять знания о системах, их свойствах для описания различных объектов</a:t>
            </a:r>
            <a:r>
              <a:rPr lang="ru-RU" altLang="ru-RU" sz="2000" b="1"/>
              <a:t>;</a:t>
            </a:r>
          </a:p>
          <a:p>
            <a:pPr lvl="1">
              <a:buFontTx/>
              <a:buChar char="•"/>
            </a:pP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производить оценку собственной творческой деятельности и деятельности сверстников.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1508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33600" y="838200"/>
            <a:ext cx="63246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0066CC"/>
                </a:solidFill>
              </a:rPr>
              <a:t>Ребёнок получит возможность </a:t>
            </a:r>
            <a:r>
              <a:rPr lang="ru-RU" altLang="ru-RU" sz="2000" b="1">
                <a:solidFill>
                  <a:srgbClr val="0066CC"/>
                </a:solidFill>
              </a:rPr>
              <a:t>усвоить обобщённый способы умственной деятельности при создании собственного речевого продукта</a:t>
            </a:r>
            <a:r>
              <a:rPr lang="ru-RU" altLang="ru-RU" sz="2000">
                <a:solidFill>
                  <a:srgbClr val="0066CC"/>
                </a:solidFill>
              </a:rPr>
              <a:t>.</a:t>
            </a:r>
          </a:p>
          <a:p>
            <a:r>
              <a:rPr lang="ru-RU" altLang="ru-RU" sz="2000"/>
              <a:t>     </a:t>
            </a:r>
            <a:r>
              <a:rPr lang="ru-RU" altLang="ru-RU" sz="2000" b="1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К критериям общей оценки результативности программы курса отнесены удовлетворённость детей и родителей занятиями по данной программе, положительная динамика уровня подготовленности детей к обучению в школе.  </a:t>
            </a:r>
          </a:p>
          <a:p>
            <a:r>
              <a:rPr lang="ru-RU" altLang="ru-RU" sz="2000" b="1"/>
              <a:t>     Диагностику уровня развития способности творческого воображения   у детей </a:t>
            </a:r>
          </a:p>
          <a:p>
            <a:r>
              <a:rPr lang="ru-RU" altLang="ru-RU" sz="2000" b="1"/>
              <a:t>                   планируется провести в процессе   </a:t>
            </a:r>
          </a:p>
          <a:p>
            <a:r>
              <a:rPr lang="ru-RU" altLang="ru-RU" sz="2000" b="1"/>
              <a:t>         самостоятельного выполнения ими </a:t>
            </a:r>
          </a:p>
          <a:p>
            <a:r>
              <a:rPr lang="ru-RU" altLang="ru-RU" sz="2000" b="1"/>
              <a:t>                                         творческих заданий.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2532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33600" y="228600"/>
            <a:ext cx="67056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66CC"/>
                </a:solidFill>
              </a:rPr>
              <a:t>Содержание курса:</a:t>
            </a:r>
          </a:p>
          <a:p>
            <a:endParaRPr lang="ru-RU" altLang="ru-RU" sz="2400" b="1">
              <a:solidFill>
                <a:srgbClr val="0066CC"/>
              </a:solidFill>
            </a:endParaRPr>
          </a:p>
          <a:p>
            <a:pPr>
              <a:buFontTx/>
              <a:buChar char="•"/>
            </a:pPr>
            <a:r>
              <a:rPr lang="ru-RU" altLang="ru-RU"/>
              <a:t> </a:t>
            </a:r>
            <a:r>
              <a:rPr lang="ru-RU" altLang="ru-RU" sz="2000" b="1">
                <a:solidFill>
                  <a:srgbClr val="009900"/>
                </a:solidFill>
              </a:rPr>
              <a:t>Что такое воображение, зачем его нужно развивать.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 Система - целое, состоящее из частей.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 </a:t>
            </a:r>
            <a:r>
              <a:rPr lang="ru-RU" altLang="ru-RU" sz="2000" b="1">
                <a:solidFill>
                  <a:srgbClr val="0066CC"/>
                </a:solidFill>
              </a:rPr>
              <a:t>Все системы похожи друг на друга и отличаются своими свойствами</a:t>
            </a:r>
            <a:r>
              <a:rPr lang="ru-RU" altLang="ru-RU" sz="2000" b="1"/>
              <a:t>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Тренировка воображения на примерах изменения места действия в сюжете сказки.</a:t>
            </a:r>
          </a:p>
          <a:p>
            <a:pPr lvl="1">
              <a:buFontTx/>
              <a:buChar char="•"/>
            </a:pPr>
            <a:r>
              <a:rPr lang="ru-RU" altLang="ru-RU" sz="2000" b="1">
                <a:solidFill>
                  <a:srgbClr val="009900"/>
                </a:solidFill>
              </a:rPr>
              <a:t> Сказки с продолжением. Сказки наоборот.</a:t>
            </a:r>
          </a:p>
          <a:p>
            <a:pPr lvl="1">
              <a:buFontTx/>
              <a:buChar char="•"/>
            </a:pPr>
            <a:r>
              <a:rPr lang="ru-RU" altLang="ru-RU" sz="2000" b="1">
                <a:solidFill>
                  <a:srgbClr val="0066CC"/>
                </a:solidFill>
              </a:rPr>
              <a:t> Проблема. Решение проблем (примеры из сказок).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Противоречия. Приёмы решения противоречий.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           </a:t>
            </a:r>
            <a:r>
              <a:rPr lang="ru-RU" altLang="ru-RU" sz="2000" b="1">
                <a:solidFill>
                  <a:srgbClr val="009900"/>
                </a:solidFill>
              </a:rPr>
              <a:t>Составление творческих рассказов</a:t>
            </a:r>
          </a:p>
          <a:p>
            <a:pPr lvl="1"/>
            <a:r>
              <a:rPr lang="ru-RU" altLang="ru-RU" sz="2000" b="1">
                <a:solidFill>
                  <a:srgbClr val="009900"/>
                </a:solidFill>
              </a:rPr>
              <a:t>                    и сказок по картинкам</a:t>
            </a:r>
            <a:r>
              <a:rPr lang="ru-RU" altLang="ru-RU" sz="2000" b="1">
                <a:solidFill>
                  <a:srgbClr val="0066CC"/>
                </a:solidFill>
              </a:rPr>
              <a:t>.</a:t>
            </a:r>
          </a:p>
          <a:p>
            <a:pPr lvl="1">
              <a:buFontTx/>
              <a:buChar char="•"/>
            </a:pPr>
            <a:r>
              <a:rPr lang="ru-RU" altLang="ru-RU" sz="2000" b="1"/>
              <a:t>                               </a:t>
            </a:r>
            <a:r>
              <a:rPr lang="ru-RU" altLang="ru-RU" sz="2000" b="1">
                <a:solidFill>
                  <a:srgbClr val="0066CC"/>
                </a:solidFill>
              </a:rPr>
              <a:t>Ситуативные загадки</a:t>
            </a:r>
            <a:r>
              <a:rPr lang="ru-RU" altLang="ru-RU" sz="2000" b="1"/>
              <a:t> </a:t>
            </a:r>
          </a:p>
          <a:p>
            <a:pPr lvl="1">
              <a:buFontTx/>
              <a:buChar char="•"/>
            </a:pPr>
            <a:r>
              <a:rPr lang="ru-RU" altLang="ru-RU" sz="2000" b="1"/>
              <a:t>                              Фантазируя, познаю мир</a:t>
            </a:r>
            <a:r>
              <a:rPr lang="ru-RU" altLang="ru-RU" b="1">
                <a:solidFill>
                  <a:srgbClr val="0066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3556" name="Picture 4" descr="&amp;Fcy;&amp;ocy;&amp;tcy;&amp;ocy; &amp;mcy;&amp;ocy;&amp;lcy;&amp;ocy;&amp;dcy;&amp;ocy;&amp;jcy; &amp;zcy;&amp;iecy;&amp;lcy;&amp;iecy;&amp;ncy;&amp;icy; &quot; Deslife.ru - &amp;pcy;&amp;ocy;&amp;rcy;&amp;tcy;&amp;acy;&amp;lcy; &amp;ocy; &amp;dcy;&amp;icy;&amp;zcy;&amp;acy;&amp;jcy;&amp;ncy;&amp;iecy; &amp;vcy;&amp;ocy; &amp;vcy;&amp;scy;&amp;iecy;&amp;khcy; &amp;iecy;&amp;gcy;&amp;ocy; &amp;pcy;&amp;rcy;&amp;ocy;&amp;yacy;&amp;vcy;&amp;lcy;&amp;iecy;&amp;ncy;&amp;icy;&amp;yacy;&amp;kh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sovenok_new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057400" y="152400"/>
            <a:ext cx="6035675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0066CC"/>
                </a:solidFill>
              </a:rPr>
              <a:t>Литература</a:t>
            </a:r>
          </a:p>
          <a:p>
            <a:r>
              <a:rPr lang="ru-RU" altLang="ru-RU" b="1">
                <a:solidFill>
                  <a:srgbClr val="009900"/>
                </a:solidFill>
              </a:rPr>
              <a:t>1.</a:t>
            </a:r>
            <a:r>
              <a:rPr lang="ru-RU" altLang="ru-RU"/>
              <a:t>  </a:t>
            </a:r>
            <a:r>
              <a:rPr lang="ru-RU" altLang="ru-RU" b="1">
                <a:solidFill>
                  <a:srgbClr val="009900"/>
                </a:solidFill>
              </a:rPr>
              <a:t>Загороднева О.В.Организация работы в группах предшкольной одготовки:практическое пособие М.:АРКТИ, 2011.- 64 с.</a:t>
            </a:r>
          </a:p>
          <a:p>
            <a:r>
              <a:rPr lang="ru-RU" altLang="ru-RU" b="1"/>
              <a:t> 2. Измайлова Е.И.Учимся думать и запоминать: Методическое пособие по развитию мышления и речи старших дошкольников М.: АРКТИ, 2011. – 72 с.</a:t>
            </a:r>
          </a:p>
          <a:p>
            <a:r>
              <a:rPr lang="ru-RU" altLang="ru-RU" b="1">
                <a:solidFill>
                  <a:srgbClr val="0066CC"/>
                </a:solidFill>
              </a:rPr>
              <a:t>  3. Сидорчук Т.А., Лелюх С.В.Составление детьми творческих рассказов по сюжетной картине (Технология ТРИЗ): Методическое пособие для воспитателей  детских садов и родителей М.: АРКТИ, 2013. – 40 с.</a:t>
            </a:r>
          </a:p>
          <a:p>
            <a:r>
              <a:rPr lang="ru-RU" altLang="ru-RU" b="1">
                <a:solidFill>
                  <a:srgbClr val="009900"/>
                </a:solidFill>
              </a:rPr>
              <a:t>  4. Сидорчук Т.А., Лелюх С.В.Познаём мир и фантазируем с кругами Луллия (Технология ТРИЗ): Практическое пособие для занятий с детьми 3-7 лет М.: АРКТИ, 2011. – 40 с.</a:t>
            </a:r>
          </a:p>
          <a:p>
            <a:r>
              <a:rPr lang="ru-RU" altLang="ru-RU" b="1"/>
              <a:t>   5. Шустерман М.Н., Шустерман З.Г.Новые приключения Колобка, или наука думать для больших и маленьких Москва,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1946</Words>
  <Application>Microsoft Office PowerPoint</Application>
  <PresentationFormat>Экран (4:3)</PresentationFormat>
  <Paragraphs>435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Century Gothic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Алексей Александрович Разиков</dc:creator>
  <cp:lastModifiedBy>Алексей Александрович Разиков</cp:lastModifiedBy>
  <cp:revision>12</cp:revision>
  <cp:lastPrinted>1601-01-01T00:00:00Z</cp:lastPrinted>
  <dcterms:created xsi:type="dcterms:W3CDTF">1601-01-01T00:00:00Z</dcterms:created>
  <dcterms:modified xsi:type="dcterms:W3CDTF">2014-11-27T11:33:52Z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