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57" r:id="rId8"/>
    <p:sldId id="263" r:id="rId9"/>
    <p:sldId id="264" r:id="rId10"/>
    <p:sldId id="265" r:id="rId11"/>
    <p:sldId id="266" r:id="rId12"/>
    <p:sldId id="267" r:id="rId13"/>
    <p:sldId id="271" r:id="rId14"/>
    <p:sldId id="275" r:id="rId15"/>
    <p:sldId id="274" r:id="rId16"/>
    <p:sldId id="273" r:id="rId17"/>
    <p:sldId id="276" r:id="rId18"/>
    <p:sldId id="27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oiTO6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539552" y="404664"/>
            <a:ext cx="7776864" cy="830997"/>
          </a:xfrm>
          <a:prstGeom prst="rect">
            <a:avLst/>
          </a:prstGeom>
          <a:noFill/>
        </p:spPr>
        <p:txBody>
          <a:bodyPr wrap="square" rtlCol="0">
            <a:spAutoFit/>
          </a:bodyPr>
          <a:lstStyle/>
          <a:p>
            <a:pPr algn="ctr"/>
            <a:r>
              <a:rPr lang="ru-RU" sz="2400" b="1" dirty="0" smtClean="0">
                <a:latin typeface="Times New Roman" pitchFamily="18" charset="0"/>
                <a:cs typeface="Times New Roman" pitchFamily="18" charset="0"/>
              </a:rPr>
              <a:t>Региональный этап Всероссийского конкурса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«Педагогический дебют – 2019»</a:t>
            </a:r>
            <a:endParaRPr lang="ru-RU" sz="2400" b="1" dirty="0">
              <a:latin typeface="Times New Roman" pitchFamily="18" charset="0"/>
              <a:cs typeface="Times New Roman" pitchFamily="18" charset="0"/>
            </a:endParaRPr>
          </a:p>
        </p:txBody>
      </p:sp>
      <p:sp>
        <p:nvSpPr>
          <p:cNvPr id="6" name="TextBox 5"/>
          <p:cNvSpPr txBox="1"/>
          <p:nvPr/>
        </p:nvSpPr>
        <p:spPr>
          <a:xfrm>
            <a:off x="971600" y="2060848"/>
            <a:ext cx="7560840" cy="1077218"/>
          </a:xfrm>
          <a:prstGeom prst="rect">
            <a:avLst/>
          </a:prstGeom>
          <a:noFill/>
        </p:spPr>
        <p:txBody>
          <a:bodyPr wrap="square" rtlCol="0">
            <a:spAutoFit/>
          </a:bodyPr>
          <a:lstStyle/>
          <a:p>
            <a:pPr algn="ctr"/>
            <a:r>
              <a:rPr lang="ru-RU"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Impact" pitchFamily="34" charset="0"/>
              </a:rPr>
              <a:t>Презентация из опыта работы</a:t>
            </a:r>
          </a:p>
          <a:p>
            <a:pPr algn="ctr"/>
            <a:r>
              <a:rPr lang="ru-RU"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Impact" pitchFamily="34" charset="0"/>
              </a:rPr>
              <a:t>«у меня это хорошо получается»</a:t>
            </a:r>
            <a:endParaRPr lang="ru-RU"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Impact" pitchFamily="34" charset="0"/>
            </a:endParaRPr>
          </a:p>
        </p:txBody>
      </p:sp>
      <p:sp>
        <p:nvSpPr>
          <p:cNvPr id="7" name="TextBox 6"/>
          <p:cNvSpPr txBox="1"/>
          <p:nvPr/>
        </p:nvSpPr>
        <p:spPr>
          <a:xfrm>
            <a:off x="3707904" y="3717032"/>
            <a:ext cx="4968552" cy="1015663"/>
          </a:xfrm>
          <a:prstGeom prst="rect">
            <a:avLst/>
          </a:prstGeom>
          <a:noFill/>
        </p:spPr>
        <p:txBody>
          <a:bodyPr wrap="square" rtlCol="0">
            <a:spAutoFit/>
          </a:bodyPr>
          <a:lstStyle/>
          <a:p>
            <a:pPr algn="r"/>
            <a:r>
              <a:rPr lang="ru-RU" sz="2000" dirty="0" smtClean="0">
                <a:latin typeface="Times New Roman" pitchFamily="18" charset="0"/>
                <a:cs typeface="Times New Roman" pitchFamily="18" charset="0"/>
              </a:rPr>
              <a:t>Автор:</a:t>
            </a:r>
          </a:p>
          <a:p>
            <a:pPr algn="r"/>
            <a:r>
              <a:rPr lang="ru-RU" sz="2000" dirty="0" smtClean="0">
                <a:latin typeface="Times New Roman" pitchFamily="18" charset="0"/>
                <a:cs typeface="Times New Roman" pitchFamily="18" charset="0"/>
              </a:rPr>
              <a:t>Пятунина Виктория Сергеевна</a:t>
            </a:r>
          </a:p>
          <a:p>
            <a:pPr algn="r"/>
            <a:r>
              <a:rPr lang="ru-RU" sz="2000" dirty="0" smtClean="0">
                <a:latin typeface="Times New Roman" pitchFamily="18" charset="0"/>
                <a:cs typeface="Times New Roman" pitchFamily="18" charset="0"/>
              </a:rPr>
              <a:t>Преподаватель экономических дисциплин</a:t>
            </a:r>
            <a:endParaRPr lang="ru-RU" sz="2000" dirty="0">
              <a:latin typeface="Times New Roman" pitchFamily="18" charset="0"/>
              <a:cs typeface="Times New Roman" pitchFamily="18" charset="0"/>
            </a:endParaRPr>
          </a:p>
        </p:txBody>
      </p:sp>
      <p:sp>
        <p:nvSpPr>
          <p:cNvPr id="8" name="TextBox 7"/>
          <p:cNvSpPr txBox="1"/>
          <p:nvPr/>
        </p:nvSpPr>
        <p:spPr>
          <a:xfrm>
            <a:off x="4572000" y="5661248"/>
            <a:ext cx="4752528" cy="646331"/>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ГПОУ ЯО Ярославский </a:t>
            </a:r>
            <a:r>
              <a:rPr lang="ru-RU" dirty="0" err="1" smtClean="0">
                <a:latin typeface="Times New Roman" pitchFamily="18" charset="0"/>
                <a:cs typeface="Times New Roman" pitchFamily="18" charset="0"/>
              </a:rPr>
              <a:t>торгово</a:t>
            </a:r>
            <a:r>
              <a:rPr lang="ru-RU" dirty="0" smtClean="0">
                <a:latin typeface="Times New Roman" pitchFamily="18" charset="0"/>
                <a:cs typeface="Times New Roman" pitchFamily="18" charset="0"/>
              </a:rPr>
              <a:t> – экономический колледж</a:t>
            </a:r>
            <a:endParaRPr lang="ru-RU" dirty="0">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oiTO6G.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9143999" cy="6858000"/>
          </a:xfrm>
        </p:spPr>
      </p:pic>
      <p:pic>
        <p:nvPicPr>
          <p:cNvPr id="5" name="Рисунок 4" descr="piramida_maslou_4_16061804-1024x57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1680" y="188640"/>
            <a:ext cx="6606412" cy="4365104"/>
          </a:xfrm>
          <a:prstGeom prst="rect">
            <a:avLst/>
          </a:prstGeom>
          <a:ln>
            <a:noFill/>
          </a:ln>
          <a:effectLst>
            <a:softEdge rad="112500"/>
          </a:effectLst>
        </p:spPr>
      </p:pic>
      <p:sp>
        <p:nvSpPr>
          <p:cNvPr id="6" name="TextBox 5"/>
          <p:cNvSpPr txBox="1"/>
          <p:nvPr/>
        </p:nvSpPr>
        <p:spPr>
          <a:xfrm>
            <a:off x="683568" y="4869160"/>
            <a:ext cx="7704856" cy="830997"/>
          </a:xfrm>
          <a:prstGeom prst="rect">
            <a:avLst/>
          </a:prstGeom>
          <a:noFill/>
        </p:spPr>
        <p:txBody>
          <a:bodyPr wrap="square" rtlCol="0">
            <a:spAutoFit/>
          </a:bodyPr>
          <a:lstStyle/>
          <a:p>
            <a:pPr algn="ctr"/>
            <a:r>
              <a:rPr lang="ru-RU" sz="2400" b="1" dirty="0" smtClean="0">
                <a:latin typeface="Times New Roman" pitchFamily="18" charset="0"/>
                <a:cs typeface="Times New Roman" pitchFamily="18" charset="0"/>
              </a:rPr>
              <a:t>1.На какой ступени вы находитесь?</a:t>
            </a:r>
          </a:p>
          <a:p>
            <a:pPr algn="ctr"/>
            <a:r>
              <a:rPr lang="ru-RU" sz="2400" b="1" dirty="0" smtClean="0">
                <a:latin typeface="Times New Roman" pitchFamily="18" charset="0"/>
                <a:cs typeface="Times New Roman" pitchFamily="18" charset="0"/>
              </a:rPr>
              <a:t>2.К какой стремитесь?</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oiTO6G.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9143999" cy="6858000"/>
          </a:xfrm>
        </p:spPr>
      </p:pic>
      <p:sp>
        <p:nvSpPr>
          <p:cNvPr id="5" name="TextBox 4"/>
          <p:cNvSpPr txBox="1"/>
          <p:nvPr/>
        </p:nvSpPr>
        <p:spPr>
          <a:xfrm>
            <a:off x="683568" y="404664"/>
            <a:ext cx="7272808" cy="707886"/>
          </a:xfrm>
          <a:prstGeom prst="rect">
            <a:avLst/>
          </a:prstGeom>
          <a:noFill/>
        </p:spPr>
        <p:txBody>
          <a:bodyPr wrap="square" rtlCol="0">
            <a:spAutoFit/>
          </a:bodyPr>
          <a:lstStyle/>
          <a:p>
            <a:pPr algn="ctr"/>
            <a:r>
              <a:rPr lang="ru-RU" sz="4000" b="1" dirty="0" smtClean="0">
                <a:latin typeface="Segoe Script" pitchFamily="34" charset="0"/>
                <a:cs typeface="Times New Roman" pitchFamily="18" charset="0"/>
              </a:rPr>
              <a:t>Задача педагога:</a:t>
            </a:r>
            <a:endParaRPr lang="ru-RU" sz="4000" b="1" dirty="0">
              <a:latin typeface="Segoe Script" pitchFamily="34" charset="0"/>
              <a:cs typeface="Times New Roman" pitchFamily="18" charset="0"/>
            </a:endParaRPr>
          </a:p>
        </p:txBody>
      </p:sp>
      <p:sp>
        <p:nvSpPr>
          <p:cNvPr id="6" name="TextBox 5"/>
          <p:cNvSpPr txBox="1"/>
          <p:nvPr/>
        </p:nvSpPr>
        <p:spPr>
          <a:xfrm>
            <a:off x="395536" y="1412776"/>
            <a:ext cx="7776864" cy="523220"/>
          </a:xfrm>
          <a:prstGeom prst="rect">
            <a:avLst/>
          </a:prstGeom>
          <a:noFill/>
        </p:spPr>
        <p:txBody>
          <a:bodyPr wrap="square" rtlCol="0">
            <a:spAutoFit/>
          </a:bodyPr>
          <a:lstStyle/>
          <a:p>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Мотивация на саморазвитие</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TextBox 6"/>
          <p:cNvSpPr txBox="1"/>
          <p:nvPr/>
        </p:nvSpPr>
        <p:spPr>
          <a:xfrm>
            <a:off x="1547664" y="2492896"/>
            <a:ext cx="7416824" cy="461665"/>
          </a:xfrm>
          <a:prstGeom prst="rect">
            <a:avLst/>
          </a:prstGeom>
          <a:noFill/>
        </p:spPr>
        <p:txBody>
          <a:bodyPr wrap="square" rtlCol="0">
            <a:spAutoFit/>
          </a:bodyPr>
          <a:lstStyle/>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Мотивация на самосовершенствование</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TextBox 7"/>
          <p:cNvSpPr txBox="1"/>
          <p:nvPr/>
        </p:nvSpPr>
        <p:spPr>
          <a:xfrm>
            <a:off x="1691680" y="3501008"/>
            <a:ext cx="7128792" cy="646331"/>
          </a:xfrm>
          <a:prstGeom prst="rect">
            <a:avLst/>
          </a:prstGeom>
          <a:noFill/>
        </p:spPr>
        <p:txBody>
          <a:bodyPr wrap="square" rtlCol="0">
            <a:spAutoFit/>
          </a:bodyPr>
          <a:lstStyle/>
          <a:p>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Создание «ситуации успеха»</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 name="Рисунок 8" descr="adb9f7a0f896613de5f95a6bf98c767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059832" y="4293096"/>
            <a:ext cx="1630031" cy="234888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oiTO6G.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p:spPr>
      </p:pic>
      <p:sp>
        <p:nvSpPr>
          <p:cNvPr id="5" name="TextBox 4"/>
          <p:cNvSpPr txBox="1"/>
          <p:nvPr/>
        </p:nvSpPr>
        <p:spPr>
          <a:xfrm>
            <a:off x="467544" y="476672"/>
            <a:ext cx="8208912" cy="769441"/>
          </a:xfrm>
          <a:prstGeom prst="rect">
            <a:avLst/>
          </a:prstGeom>
          <a:noFill/>
        </p:spPr>
        <p:txBody>
          <a:bodyPr wrap="square" rtlCol="0">
            <a:spAutoFit/>
          </a:bodyPr>
          <a:lstStyle/>
          <a:p>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 меня хорошо получается…</a:t>
            </a:r>
            <a:endPar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324544" y="5013176"/>
            <a:ext cx="9793088" cy="754053"/>
          </a:xfrm>
          <a:prstGeom prst="rect">
            <a:avLst/>
          </a:prstGeom>
          <a:noFill/>
        </p:spPr>
        <p:txBody>
          <a:bodyPr wrap="square" rtlCol="0">
            <a:spAutoFit/>
          </a:bodyPr>
          <a:lstStyle/>
          <a:p>
            <a:r>
              <a:rPr lang="ru-RU" sz="4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...использовать «ситуацию успеха»</a:t>
            </a:r>
            <a:endParaRPr lang="ru-RU" sz="4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 name="Рисунок 6" descr="emoj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1760" y="908720"/>
            <a:ext cx="4536504" cy="453650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oiTO6G.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p:spPr>
      </p:pic>
      <p:sp>
        <p:nvSpPr>
          <p:cNvPr id="5" name="TextBox 4"/>
          <p:cNvSpPr txBox="1"/>
          <p:nvPr/>
        </p:nvSpPr>
        <p:spPr>
          <a:xfrm>
            <a:off x="971600" y="476672"/>
            <a:ext cx="6912768" cy="646331"/>
          </a:xfrm>
          <a:prstGeom prst="rect">
            <a:avLst/>
          </a:prstGeom>
          <a:noFill/>
        </p:spPr>
        <p:txBody>
          <a:bodyPr wrap="square" rtlCol="0">
            <a:spAutoFit/>
          </a:bodyPr>
          <a:lstStyle/>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Личный пример педагога</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4" name="Рисунок 13" descr="4hIwfeoQ9q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1840" y="1196752"/>
            <a:ext cx="2071241" cy="3685239"/>
          </a:xfrm>
          <a:prstGeom prst="rect">
            <a:avLst/>
          </a:prstGeom>
          <a:ln>
            <a:noFill/>
          </a:ln>
          <a:effectLst>
            <a:softEdge rad="112500"/>
          </a:effectLst>
        </p:spPr>
      </p:pic>
      <p:pic>
        <p:nvPicPr>
          <p:cNvPr id="15" name="Рисунок 14" descr="IMG_453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52736"/>
            <a:ext cx="3059832" cy="2039888"/>
          </a:xfrm>
          <a:prstGeom prst="rect">
            <a:avLst/>
          </a:prstGeom>
          <a:ln>
            <a:noFill/>
          </a:ln>
          <a:effectLst>
            <a:softEdge rad="112500"/>
          </a:effectLst>
        </p:spPr>
      </p:pic>
      <p:pic>
        <p:nvPicPr>
          <p:cNvPr id="16" name="Рисунок 15" descr="oaI7NgVX1ZY.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21223" y="764704"/>
            <a:ext cx="1822777" cy="2277256"/>
          </a:xfrm>
          <a:prstGeom prst="rect">
            <a:avLst/>
          </a:prstGeom>
          <a:ln>
            <a:noFill/>
          </a:ln>
          <a:effectLst>
            <a:softEdge rad="112500"/>
          </a:effectLst>
        </p:spPr>
      </p:pic>
      <p:pic>
        <p:nvPicPr>
          <p:cNvPr id="17" name="Рисунок 16" descr="YdXn87AoGCo.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3212976"/>
            <a:ext cx="2351504" cy="1942168"/>
          </a:xfrm>
          <a:prstGeom prst="rect">
            <a:avLst/>
          </a:prstGeom>
          <a:ln>
            <a:noFill/>
          </a:ln>
          <a:effectLst>
            <a:softEdge rad="112500"/>
          </a:effectLst>
        </p:spPr>
      </p:pic>
      <p:pic>
        <p:nvPicPr>
          <p:cNvPr id="18" name="Рисунок 17" descr="OxvJMlRPbYU.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64088" y="1124744"/>
            <a:ext cx="1879104" cy="2348880"/>
          </a:xfrm>
          <a:prstGeom prst="rect">
            <a:avLst/>
          </a:prstGeom>
          <a:ln>
            <a:noFill/>
          </a:ln>
          <a:effectLst>
            <a:softEdge rad="112500"/>
          </a:effectLst>
        </p:spPr>
      </p:pic>
      <p:pic>
        <p:nvPicPr>
          <p:cNvPr id="19" name="Рисунок 18" descr="r9mUpN-o3f8.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79096" y="3501008"/>
            <a:ext cx="2564904" cy="2564904"/>
          </a:xfrm>
          <a:prstGeom prst="rect">
            <a:avLst/>
          </a:prstGeom>
          <a:ln>
            <a:noFill/>
          </a:ln>
          <a:effectLst>
            <a:softEdge rad="112500"/>
          </a:effectLst>
        </p:spPr>
      </p:pic>
      <p:pic>
        <p:nvPicPr>
          <p:cNvPr id="20" name="Рисунок 19" descr="8WK2qQw5Qw8.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99992" y="4197085"/>
            <a:ext cx="1995686" cy="2660915"/>
          </a:xfrm>
          <a:prstGeom prst="rect">
            <a:avLst/>
          </a:prstGeom>
          <a:ln>
            <a:noFill/>
          </a:ln>
          <a:effectLst>
            <a:softEdge rad="112500"/>
          </a:effectLst>
        </p:spPr>
      </p:pic>
      <p:pic>
        <p:nvPicPr>
          <p:cNvPr id="21" name="Рисунок 20" descr="kAWjbfjOA-w.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123728" y="4069598"/>
            <a:ext cx="1567185" cy="278840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oiTO6G.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p:spPr>
      </p:pic>
      <p:sp>
        <p:nvSpPr>
          <p:cNvPr id="5" name="TextBox 4"/>
          <p:cNvSpPr txBox="1"/>
          <p:nvPr/>
        </p:nvSpPr>
        <p:spPr>
          <a:xfrm>
            <a:off x="2123728" y="332656"/>
            <a:ext cx="5112568" cy="646331"/>
          </a:xfrm>
          <a:prstGeom prst="rect">
            <a:avLst/>
          </a:prstGeom>
          <a:noFill/>
        </p:spPr>
        <p:txBody>
          <a:bodyPr wrap="square" rtlCol="0">
            <a:spAutoFit/>
          </a:bodyPr>
          <a:lstStyle/>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Похвала</a:t>
            </a:r>
            <a:endParaRPr lang="ru-RU" sz="3600" dirty="0"/>
          </a:p>
        </p:txBody>
      </p:sp>
      <p:pic>
        <p:nvPicPr>
          <p:cNvPr id="6" name="Рисунок 5" descr="7d7981a3d4f5e0ad7c0a54ac3e2d9d4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4276" y="1268760"/>
            <a:ext cx="3448304" cy="4680520"/>
          </a:xfrm>
          <a:prstGeom prst="rect">
            <a:avLst/>
          </a:prstGeom>
        </p:spPr>
      </p:pic>
      <p:sp>
        <p:nvSpPr>
          <p:cNvPr id="7" name="TextBox 6"/>
          <p:cNvSpPr txBox="1"/>
          <p:nvPr/>
        </p:nvSpPr>
        <p:spPr>
          <a:xfrm>
            <a:off x="395536" y="980728"/>
            <a:ext cx="4320480" cy="1631216"/>
          </a:xfrm>
          <a:prstGeom prst="rect">
            <a:avLst/>
          </a:prstGeom>
          <a:noFill/>
        </p:spPr>
        <p:txBody>
          <a:bodyPr wrap="square" rtlCol="0">
            <a:spAutoFit/>
          </a:bodyPr>
          <a:lstStyle/>
          <a:p>
            <a:pPr algn="ctr"/>
            <a:r>
              <a:rPr lang="ru-RU" sz="2000" dirty="0" smtClean="0">
                <a:latin typeface="Times New Roman" pitchFamily="18" charset="0"/>
                <a:cs typeface="Times New Roman" pitchFamily="18" charset="0"/>
              </a:rPr>
              <a:t>Такой вариант моделирования я применяю не только в преподавании, но и во внеклассной деятельности.</a:t>
            </a:r>
          </a:p>
          <a:p>
            <a:pPr algn="ctr"/>
            <a:endParaRPr lang="ru-RU" sz="2000" dirty="0" smtClean="0">
              <a:latin typeface="Times New Roman" pitchFamily="18" charset="0"/>
              <a:cs typeface="Times New Roman" pitchFamily="18" charset="0"/>
            </a:endParaRPr>
          </a:p>
          <a:p>
            <a:pPr algn="ctr"/>
            <a:endParaRPr lang="ru-RU" sz="2000" dirty="0">
              <a:latin typeface="Times New Roman" pitchFamily="18" charset="0"/>
              <a:cs typeface="Times New Roman" pitchFamily="18" charset="0"/>
            </a:endParaRPr>
          </a:p>
        </p:txBody>
      </p:sp>
      <p:sp>
        <p:nvSpPr>
          <p:cNvPr id="8" name="TextBox 7"/>
          <p:cNvSpPr txBox="1"/>
          <p:nvPr/>
        </p:nvSpPr>
        <p:spPr>
          <a:xfrm>
            <a:off x="323528" y="2780928"/>
            <a:ext cx="4968552" cy="2862322"/>
          </a:xfrm>
          <a:prstGeom prst="rect">
            <a:avLst/>
          </a:prstGeom>
          <a:noFill/>
        </p:spPr>
        <p:txBody>
          <a:bodyPr wrap="square" rtlCol="0">
            <a:spAutoFit/>
          </a:bodyPr>
          <a:lstStyle/>
          <a:p>
            <a:pPr algn="ctr"/>
            <a:r>
              <a:rPr lang="ru-RU" sz="2000" dirty="0" smtClean="0">
                <a:latin typeface="Impact" pitchFamily="34" charset="0"/>
                <a:cs typeface="Times New Roman" pitchFamily="18" charset="0"/>
              </a:rPr>
              <a:t>Каждый ребенок желает утвердиться не только в глазах учителя, но и среди одноклассников. В этой связи неплохо будет, если за определенные достижения хвалить ребенка всем классом. Например, можно овациями встречать победителя школьного конкурса, предметной олимпиады или просто ученика, выполнившего интереснейший проект.</a:t>
            </a:r>
            <a:endParaRPr lang="ru-RU" sz="2000" dirty="0">
              <a:latin typeface="Impact"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oiTO6G.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p:spPr>
      </p:pic>
      <p:sp>
        <p:nvSpPr>
          <p:cNvPr id="5" name="TextBox 4"/>
          <p:cNvSpPr txBox="1"/>
          <p:nvPr/>
        </p:nvSpPr>
        <p:spPr>
          <a:xfrm>
            <a:off x="1259632" y="404664"/>
            <a:ext cx="6912768" cy="646331"/>
          </a:xfrm>
          <a:prstGeom prst="rect">
            <a:avLst/>
          </a:prstGeom>
          <a:noFill/>
        </p:spPr>
        <p:txBody>
          <a:bodyPr wrap="square" rtlCol="0">
            <a:spAutoFit/>
          </a:bodyPr>
          <a:lstStyle/>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Задания разной сложности</a:t>
            </a:r>
            <a:endParaRPr lang="ru-RU" sz="3600" dirty="0"/>
          </a:p>
        </p:txBody>
      </p:sp>
      <p:sp>
        <p:nvSpPr>
          <p:cNvPr id="6" name="TextBox 5"/>
          <p:cNvSpPr txBox="1"/>
          <p:nvPr/>
        </p:nvSpPr>
        <p:spPr>
          <a:xfrm>
            <a:off x="179512" y="1340768"/>
            <a:ext cx="4968552" cy="3170099"/>
          </a:xfrm>
          <a:prstGeom prst="rect">
            <a:avLst/>
          </a:prstGeom>
          <a:noFill/>
        </p:spPr>
        <p:txBody>
          <a:bodyPr wrap="square" rtlCol="0">
            <a:spAutoFit/>
          </a:bodyPr>
          <a:lstStyle/>
          <a:p>
            <a:pPr algn="ctr"/>
            <a:r>
              <a:rPr lang="ru-RU" sz="2000" dirty="0" smtClean="0">
                <a:latin typeface="Impact" pitchFamily="34" charset="0"/>
              </a:rPr>
              <a:t>Этот прием взят из методов дифференцированного обучения и позволяет каждому ребенку выполнить задание, которое ему под силу. При этом более сильные ученики получают шанс блеснуть своей эрудицией, "середнячки" могут отличиться творческим походом, зато и самые слабые получат удовлетворение от выполненного задания.</a:t>
            </a:r>
            <a:endParaRPr lang="ru-RU" sz="2000" dirty="0">
              <a:latin typeface="Impact" pitchFamily="34" charset="0"/>
            </a:endParaRPr>
          </a:p>
        </p:txBody>
      </p:sp>
      <p:pic>
        <p:nvPicPr>
          <p:cNvPr id="7" name="Рисунок 6" descr="maxresdefault (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0032" y="3284984"/>
            <a:ext cx="4145030" cy="33138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oiTO6G.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p:spPr>
      </p:pic>
      <p:sp>
        <p:nvSpPr>
          <p:cNvPr id="5" name="TextBox 4"/>
          <p:cNvSpPr txBox="1"/>
          <p:nvPr/>
        </p:nvSpPr>
        <p:spPr>
          <a:xfrm>
            <a:off x="1763688" y="188640"/>
            <a:ext cx="5472608" cy="646331"/>
          </a:xfrm>
          <a:prstGeom prst="rect">
            <a:avLst/>
          </a:prstGeom>
          <a:noFill/>
        </p:spPr>
        <p:txBody>
          <a:bodyPr wrap="square" rtlCol="0">
            <a:spAutoFit/>
          </a:bodyPr>
          <a:lstStyle/>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Система опорных дел</a:t>
            </a:r>
            <a:endParaRPr lang="ru-RU" sz="3600" dirty="0"/>
          </a:p>
        </p:txBody>
      </p:sp>
      <p:sp>
        <p:nvSpPr>
          <p:cNvPr id="6" name="TextBox 5"/>
          <p:cNvSpPr txBox="1"/>
          <p:nvPr/>
        </p:nvSpPr>
        <p:spPr>
          <a:xfrm>
            <a:off x="323528" y="1196752"/>
            <a:ext cx="3816424" cy="3600400"/>
          </a:xfrm>
          <a:prstGeom prst="rect">
            <a:avLst/>
          </a:prstGeom>
          <a:noFill/>
        </p:spPr>
        <p:txBody>
          <a:bodyPr wrap="square" rtlCol="0">
            <a:spAutoFit/>
          </a:bodyPr>
          <a:lstStyle/>
          <a:p>
            <a:pPr algn="ctr"/>
            <a:r>
              <a:rPr lang="ru-RU" sz="2000" dirty="0" smtClean="0">
                <a:latin typeface="Impact" pitchFamily="34" charset="0"/>
              </a:rPr>
              <a:t>Рекомендую за каждым учеником в группе закрепить определенный перечь заданий, за выполнение которых они будут отвечать. Так же такую систему очень удобно применять при работе со студенческим или школьным объединением. Это позволит обучающимся почувствовать свою значимость в коллективе.</a:t>
            </a:r>
            <a:endParaRPr lang="ru-RU" sz="2000" dirty="0">
              <a:latin typeface="Impact" pitchFamily="34" charset="0"/>
            </a:endParaRPr>
          </a:p>
        </p:txBody>
      </p:sp>
      <p:pic>
        <p:nvPicPr>
          <p:cNvPr id="7" name="Рисунок 6" descr="depositphotos_10128319-stock-photo-young-businessman-carrying-worl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9992" y="1844824"/>
            <a:ext cx="4221088" cy="42210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oiTO6G.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9143999" cy="6858000"/>
          </a:xfrm>
        </p:spPr>
      </p:pic>
      <p:sp>
        <p:nvSpPr>
          <p:cNvPr id="5" name="TextBox 4"/>
          <p:cNvSpPr txBox="1"/>
          <p:nvPr/>
        </p:nvSpPr>
        <p:spPr>
          <a:xfrm>
            <a:off x="1403648" y="548680"/>
            <a:ext cx="6768752" cy="646331"/>
          </a:xfrm>
          <a:prstGeom prst="rect">
            <a:avLst/>
          </a:prstGeom>
          <a:noFill/>
        </p:spPr>
        <p:txBody>
          <a:bodyPr wrap="square" rtlCol="0">
            <a:spAutoFit/>
          </a:bodyPr>
          <a:lstStyle/>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Обучение самовнушению</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Box 5"/>
          <p:cNvSpPr txBox="1"/>
          <p:nvPr/>
        </p:nvSpPr>
        <p:spPr>
          <a:xfrm>
            <a:off x="251520" y="1196752"/>
            <a:ext cx="3888432" cy="3477875"/>
          </a:xfrm>
          <a:prstGeom prst="rect">
            <a:avLst/>
          </a:prstGeom>
          <a:noFill/>
        </p:spPr>
        <p:txBody>
          <a:bodyPr wrap="square" rtlCol="0">
            <a:spAutoFit/>
          </a:bodyPr>
          <a:lstStyle/>
          <a:p>
            <a:pPr algn="ctr"/>
            <a:r>
              <a:rPr lang="ru-RU" sz="2000" dirty="0" smtClean="0">
                <a:latin typeface="Impact" pitchFamily="34" charset="0"/>
              </a:rPr>
              <a:t>Самовнушение пришло в педагогику из психологии и оно, действительно, помогает укрепить веру в себя, почувствовать себя более уверенным, сильным, способным. Элементы самовнушения можно включать в </a:t>
            </a:r>
            <a:r>
              <a:rPr lang="ru-RU" sz="2000" dirty="0" err="1" smtClean="0">
                <a:latin typeface="Impact" pitchFamily="34" charset="0"/>
              </a:rPr>
              <a:t>физминутки</a:t>
            </a:r>
            <a:r>
              <a:rPr lang="ru-RU" sz="2000" dirty="0" smtClean="0">
                <a:latin typeface="Impact" pitchFamily="34" charset="0"/>
              </a:rPr>
              <a:t>, с такого приема можно начать весь урок или его практическую часть.</a:t>
            </a:r>
            <a:endParaRPr lang="ru-RU" sz="2000" dirty="0">
              <a:latin typeface="Impact" pitchFamily="34" charset="0"/>
            </a:endParaRPr>
          </a:p>
        </p:txBody>
      </p:sp>
      <p:pic>
        <p:nvPicPr>
          <p:cNvPr id="7" name="Рисунок 6" descr="uveren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3401" y="4293096"/>
            <a:ext cx="5400599" cy="238976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oiTO6G.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p:spPr>
      </p:pic>
      <p:sp>
        <p:nvSpPr>
          <p:cNvPr id="5" name="TextBox 4"/>
          <p:cNvSpPr txBox="1"/>
          <p:nvPr/>
        </p:nvSpPr>
        <p:spPr>
          <a:xfrm>
            <a:off x="683568" y="764704"/>
            <a:ext cx="7560840" cy="4708981"/>
          </a:xfrm>
          <a:prstGeom prst="rect">
            <a:avLst/>
          </a:prstGeom>
          <a:noFill/>
        </p:spPr>
        <p:txBody>
          <a:bodyPr wrap="square" rtlCol="0">
            <a:spAutoFit/>
          </a:bodyPr>
          <a:lstStyle/>
          <a:p>
            <a:pPr algn="ctr"/>
            <a:r>
              <a:rPr lang="ru-RU" sz="2400" dirty="0" smtClean="0">
                <a:latin typeface="Segoe Script" pitchFamily="34" charset="0"/>
              </a:rPr>
              <a:t>Создание ситуации успеха в образовании — один из ключевых моментов мотивации к учебе, воспитание интереса к познанию, воспитание сильных черт характера.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успех в учебе сегодня — успех в дальнейшей жизни. </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 name="Рисунок 6" descr="879031615_72722731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9792" y="2564904"/>
            <a:ext cx="3233936" cy="2425452"/>
          </a:xfrm>
          <a:prstGeom prst="rect">
            <a:avLst/>
          </a:prstGeom>
          <a:ln>
            <a:noFill/>
          </a:ln>
          <a:effectLst>
            <a:softEdge rad="112500"/>
          </a:effectLst>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maxresdefault.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 y="0"/>
            <a:ext cx="9168341" cy="6858000"/>
          </a:xfrm>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6063.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0298fe79410204962cadb87234e0708.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oiTO6G.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9143999" cy="6858000"/>
          </a:xfrm>
        </p:spPr>
      </p:pic>
      <p:pic>
        <p:nvPicPr>
          <p:cNvPr id="7" name="Рисунок 6" descr="L (1).jpg"/>
          <p:cNvPicPr>
            <a:picLocks noChangeAspect="1"/>
          </p:cNvPicPr>
          <p:nvPr/>
        </p:nvPicPr>
        <p:blipFill>
          <a:blip r:embed="rId3" cstate="print"/>
          <a:stretch>
            <a:fillRect/>
          </a:stretch>
        </p:blipFill>
        <p:spPr>
          <a:xfrm>
            <a:off x="0" y="0"/>
            <a:ext cx="4807181" cy="3605386"/>
          </a:xfrm>
          <a:prstGeom prst="rect">
            <a:avLst/>
          </a:prstGeom>
          <a:ln>
            <a:noFill/>
          </a:ln>
          <a:effectLst>
            <a:softEdge rad="112500"/>
          </a:effectLst>
        </p:spPr>
      </p:pic>
      <p:pic>
        <p:nvPicPr>
          <p:cNvPr id="8" name="Рисунок 7" descr="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22707" y="3429000"/>
            <a:ext cx="4621293" cy="3429000"/>
          </a:xfrm>
          <a:prstGeom prst="rect">
            <a:avLst/>
          </a:prstGeom>
          <a:ln>
            <a:noFill/>
          </a:ln>
          <a:effectLst>
            <a:softEdge rad="112500"/>
          </a:effectLst>
        </p:spPr>
      </p:pic>
      <p:pic>
        <p:nvPicPr>
          <p:cNvPr id="9" name="Рисунок 8" descr="uDDkR0LBl34.jpg"/>
          <p:cNvPicPr>
            <a:picLocks noChangeAspect="1"/>
          </p:cNvPicPr>
          <p:nvPr/>
        </p:nvPicPr>
        <p:blipFill>
          <a:blip r:embed="rId5" cstate="print"/>
          <a:stretch>
            <a:fillRect/>
          </a:stretch>
        </p:blipFill>
        <p:spPr>
          <a:xfrm>
            <a:off x="899592" y="3861048"/>
            <a:ext cx="3149600" cy="2794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ZG1otjZixHg.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oiTO6G.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p:spPr>
      </p:pic>
      <p:pic>
        <p:nvPicPr>
          <p:cNvPr id="5" name="Рисунок 4" descr="kV7J_Z_TQt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548680"/>
            <a:ext cx="4356179" cy="5589240"/>
          </a:xfrm>
          <a:prstGeom prst="rect">
            <a:avLst/>
          </a:prstGeom>
          <a:ln>
            <a:noFill/>
          </a:ln>
          <a:effectLst>
            <a:softEdge rad="112500"/>
          </a:effectLst>
        </p:spPr>
      </p:pic>
      <p:sp>
        <p:nvSpPr>
          <p:cNvPr id="6" name="TextBox 5"/>
          <p:cNvSpPr txBox="1"/>
          <p:nvPr/>
        </p:nvSpPr>
        <p:spPr>
          <a:xfrm>
            <a:off x="395536" y="476672"/>
            <a:ext cx="4104456" cy="6555641"/>
          </a:xfrm>
          <a:prstGeom prst="rect">
            <a:avLst/>
          </a:prstGeom>
          <a:noFill/>
        </p:spPr>
        <p:txBody>
          <a:bodyPr wrap="square" rtlCol="0">
            <a:spAutoFit/>
          </a:bodyPr>
          <a:lstStyle/>
          <a:p>
            <a:pPr algn="ctr"/>
            <a:r>
              <a:rPr lang="ru-RU" sz="2000" dirty="0" smtClean="0">
                <a:latin typeface="Times New Roman" pitchFamily="18" charset="0"/>
                <a:cs typeface="Times New Roman" pitchFamily="18" charset="0"/>
              </a:rPr>
              <a:t>В 2016 году я закончила ЯГПУ им. К.Д.Ушинского по специальности профессиональное обучение «Экономика и управление».</a:t>
            </a:r>
          </a:p>
          <a:p>
            <a:pPr algn="ctr"/>
            <a:r>
              <a:rPr lang="ru-RU" sz="2000" dirty="0" smtClean="0">
                <a:latin typeface="Times New Roman" pitchFamily="18" charset="0"/>
                <a:cs typeface="Times New Roman" pitchFamily="18" charset="0"/>
              </a:rPr>
              <a:t>Мой педагогический стаж составляет 2 года и 6 месяцев.</a:t>
            </a:r>
          </a:p>
          <a:p>
            <a:pPr algn="ctr"/>
            <a:r>
              <a:rPr lang="ru-RU" sz="2000" dirty="0" smtClean="0">
                <a:latin typeface="Times New Roman" pitchFamily="18" charset="0"/>
                <a:cs typeface="Times New Roman" pitchFamily="18" charset="0"/>
              </a:rPr>
              <a:t>Являюсь участником конкурсов городского, регионального и Всероссийского уровня.</a:t>
            </a:r>
          </a:p>
          <a:p>
            <a:pPr algn="ctr"/>
            <a:r>
              <a:rPr lang="ru-RU" sz="2000" dirty="0" smtClean="0">
                <a:latin typeface="Times New Roman" pitchFamily="18" charset="0"/>
                <a:cs typeface="Times New Roman" pitchFamily="18" charset="0"/>
              </a:rPr>
              <a:t>Являюсь руководителем студенческого объединения газеты «Студенческая жизнь».</a:t>
            </a:r>
          </a:p>
          <a:p>
            <a:pPr algn="ctr"/>
            <a:r>
              <a:rPr lang="ru-RU" sz="2000" dirty="0" smtClean="0">
                <a:latin typeface="Times New Roman" pitchFamily="18" charset="0"/>
                <a:cs typeface="Times New Roman" pitchFamily="18" charset="0"/>
              </a:rPr>
              <a:t>Заместитель председателя профсоюзной образовательной организации.</a:t>
            </a:r>
          </a:p>
          <a:p>
            <a:pPr algn="ctr"/>
            <a:r>
              <a:rPr lang="ru-RU" sz="2000" dirty="0" smtClean="0">
                <a:latin typeface="Times New Roman" pitchFamily="18" charset="0"/>
                <a:cs typeface="Times New Roman" pitchFamily="18" charset="0"/>
              </a:rPr>
              <a:t>Профессиональное кредо:«Ученик – это не сосуд, который надо заполнить, а факел, который надо зажечь» </a:t>
            </a:r>
            <a:r>
              <a:rPr lang="ru-RU" sz="2000" i="1" dirty="0" smtClean="0">
                <a:latin typeface="Times New Roman" pitchFamily="18" charset="0"/>
                <a:cs typeface="Times New Roman" pitchFamily="18" charset="0"/>
              </a:rPr>
              <a:t>(восточная мудрость).</a:t>
            </a:r>
          </a:p>
          <a:p>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oiTO6G.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9143999" cy="6858000"/>
          </a:xfrm>
        </p:spPr>
      </p:pic>
      <p:pic>
        <p:nvPicPr>
          <p:cNvPr id="5" name="Рисунок 4" descr="iste_akademik_performansi_dusuren_10_sorun_1505199960_448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476672"/>
            <a:ext cx="3931915" cy="2201872"/>
          </a:xfrm>
          <a:prstGeom prst="rect">
            <a:avLst/>
          </a:prstGeom>
        </p:spPr>
      </p:pic>
      <p:pic>
        <p:nvPicPr>
          <p:cNvPr id="6" name="Рисунок 5" descr="undefined.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7704" y="3645024"/>
            <a:ext cx="5045709" cy="2870448"/>
          </a:xfrm>
          <a:prstGeom prst="rect">
            <a:avLst/>
          </a:prstGeom>
        </p:spPr>
      </p:pic>
      <p:pic>
        <p:nvPicPr>
          <p:cNvPr id="7" name="Рисунок 6" descr="maxresdefault (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27984" y="0"/>
            <a:ext cx="4572000" cy="2571750"/>
          </a:xfrm>
          <a:prstGeom prst="rect">
            <a:avLst/>
          </a:prstGeom>
        </p:spPr>
      </p:pic>
      <p:sp>
        <p:nvSpPr>
          <p:cNvPr id="8" name="TextBox 7"/>
          <p:cNvSpPr txBox="1"/>
          <p:nvPr/>
        </p:nvSpPr>
        <p:spPr>
          <a:xfrm>
            <a:off x="179512" y="2996952"/>
            <a:ext cx="8964488" cy="584775"/>
          </a:xfrm>
          <a:prstGeom prst="rect">
            <a:avLst/>
          </a:prstGeom>
          <a:noFill/>
        </p:spPr>
        <p:txBody>
          <a:bodyPr wrap="square" rtlCol="0">
            <a:spAutoFit/>
          </a:bodyPr>
          <a:lstStyle/>
          <a:p>
            <a:r>
              <a:rPr lang="ru-RU" sz="3200" b="1" dirty="0" smtClean="0">
                <a:latin typeface="Times New Roman" pitchFamily="18" charset="0"/>
                <a:cs typeface="Times New Roman" pitchFamily="18" charset="0"/>
              </a:rPr>
              <a:t>ПОЧЕМУ ПРОПАДАЕТ ИНТЕРЕС К УЧЕБЕ?</a:t>
            </a:r>
            <a:endParaRPr lang="ru-RU"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oiTO6G.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9143999" cy="6858000"/>
          </a:xfrm>
        </p:spPr>
      </p:pic>
      <p:pic>
        <p:nvPicPr>
          <p:cNvPr id="5" name="Рисунок 4" descr="image011.jpg"/>
          <p:cNvPicPr>
            <a:picLocks noChangeAspect="1"/>
          </p:cNvPicPr>
          <p:nvPr/>
        </p:nvPicPr>
        <p:blipFill>
          <a:blip r:embed="rId3" cstate="print"/>
          <a:stretch>
            <a:fillRect/>
          </a:stretch>
        </p:blipFill>
        <p:spPr>
          <a:xfrm>
            <a:off x="4644008" y="404664"/>
            <a:ext cx="4104456" cy="5120309"/>
          </a:xfrm>
          <a:prstGeom prst="rect">
            <a:avLst/>
          </a:prstGeom>
        </p:spPr>
      </p:pic>
      <p:sp>
        <p:nvSpPr>
          <p:cNvPr id="6" name="TextBox 5"/>
          <p:cNvSpPr txBox="1"/>
          <p:nvPr/>
        </p:nvSpPr>
        <p:spPr>
          <a:xfrm>
            <a:off x="4716016" y="5733256"/>
            <a:ext cx="3888432" cy="646331"/>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Константин Дмитриевич Ушинский</a:t>
            </a:r>
          </a:p>
          <a:p>
            <a:pPr algn="ctr"/>
            <a:r>
              <a:rPr lang="ru-RU" dirty="0" smtClean="0">
                <a:latin typeface="Times New Roman" pitchFamily="18" charset="0"/>
                <a:cs typeface="Times New Roman" pitchFamily="18" charset="0"/>
              </a:rPr>
              <a:t>1823 - 1870</a:t>
            </a:r>
            <a:endParaRPr lang="ru-RU" dirty="0">
              <a:latin typeface="Times New Roman" pitchFamily="18" charset="0"/>
              <a:cs typeface="Times New Roman" pitchFamily="18" charset="0"/>
            </a:endParaRPr>
          </a:p>
        </p:txBody>
      </p:sp>
      <p:sp>
        <p:nvSpPr>
          <p:cNvPr id="7" name="TextBox 6"/>
          <p:cNvSpPr txBox="1"/>
          <p:nvPr/>
        </p:nvSpPr>
        <p:spPr>
          <a:xfrm>
            <a:off x="251520" y="1556792"/>
            <a:ext cx="4536504" cy="2308324"/>
          </a:xfrm>
          <a:prstGeom prst="rect">
            <a:avLst/>
          </a:prstGeom>
          <a:noFill/>
        </p:spPr>
        <p:txBody>
          <a:bodyPr wrap="square" rtlCol="0">
            <a:spAutoFit/>
          </a:bodyPr>
          <a:lstStyle/>
          <a:p>
            <a:r>
              <a:rPr lang="ru-RU" sz="2400" dirty="0" smtClean="0">
                <a:latin typeface="Segoe Script" pitchFamily="34" charset="0"/>
                <a:cs typeface="Times New Roman" pitchFamily="18" charset="0"/>
              </a:rPr>
              <a:t>«Ребенок, не познавший радости от преодоления трудности, не ощутивший вкуса победы, теряет интерес к учебе»</a:t>
            </a:r>
            <a:endParaRPr lang="ru-RU" sz="2400" dirty="0">
              <a:latin typeface="Segoe Script" pitchFamily="34" charset="0"/>
              <a:cs typeface="Times New Roman"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417</Words>
  <Application>Microsoft Office PowerPoint</Application>
  <PresentationFormat>Экран (4:3)</PresentationFormat>
  <Paragraphs>46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Светлана</dc:creator>
  <cp:lastModifiedBy>Татьяна Александровна Лейнганг</cp:lastModifiedBy>
  <cp:revision>17</cp:revision>
  <dcterms:created xsi:type="dcterms:W3CDTF">2018-10-18T17:38:05Z</dcterms:created>
  <dcterms:modified xsi:type="dcterms:W3CDTF">2018-11-08T09:09:18Z</dcterms:modified>
</cp:coreProperties>
</file>