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B99-5B99-474A-81BE-4C74473E308F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6F2B99-5B99-474A-81BE-4C74473E308F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8795AD-8B66-4B6C-B8F9-0D88F9E3ED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6194549" cy="882119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dirty="0" smtClean="0"/>
              <a:t>Региональный этап, 2018 </a:t>
            </a:r>
            <a:r>
              <a:rPr lang="ru-RU" sz="3600" dirty="0"/>
              <a:t>год</a:t>
            </a:r>
          </a:p>
          <a:p>
            <a:pPr algn="ctr"/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416824" cy="439248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/>
              <a:t>Всероссийский конкурс в области педагогики, работы с детьми и молодежью до 20 </a:t>
            </a:r>
            <a:r>
              <a:rPr lang="ru-RU" sz="4000" dirty="0" smtClean="0"/>
              <a:t>лет</a:t>
            </a:r>
            <a:br>
              <a:rPr lang="ru-RU" sz="4000" dirty="0" smtClean="0"/>
            </a:br>
            <a:r>
              <a:rPr lang="ru-RU" sz="4000" dirty="0" smtClean="0"/>
              <a:t>«</a:t>
            </a:r>
            <a:r>
              <a:rPr lang="ru-RU" sz="4000" dirty="0"/>
              <a:t>За нравственный подвиг учителя</a:t>
            </a:r>
            <a:r>
              <a:rPr lang="ru-RU" sz="4000" dirty="0" smtClean="0"/>
              <a:t>»</a:t>
            </a:r>
            <a:br>
              <a:rPr lang="ru-RU" sz="4000" dirty="0" smtClean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582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48872" cy="72008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I. </a:t>
            </a:r>
            <a:r>
              <a:rPr lang="ru-RU" sz="3600" dirty="0" smtClean="0"/>
              <a:t>Регистрация на сайте Конкурса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352928" cy="1440160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sz="1800" dirty="0" smtClean="0"/>
              <a:t>1. Необходимо </a:t>
            </a:r>
            <a:r>
              <a:rPr lang="ru-RU" sz="1800" dirty="0"/>
              <a:t>набрать в адресной строке </a:t>
            </a:r>
            <a:r>
              <a:rPr lang="ru-RU" sz="1800" dirty="0" smtClean="0"/>
              <a:t>браузера на Вашем компьютере :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http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://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comp.podvig-uchitelya.ru </a:t>
            </a:r>
            <a:r>
              <a:rPr lang="ru-RU" sz="1800" dirty="0" smtClean="0"/>
              <a:t>(</a:t>
            </a:r>
            <a:r>
              <a:rPr lang="ru-RU" sz="1800" i="1" dirty="0"/>
              <a:t>рекомендуем скопировать ссылку</a:t>
            </a:r>
            <a:r>
              <a:rPr lang="ru-RU" sz="1800" dirty="0"/>
              <a:t>)</a:t>
            </a:r>
            <a:endParaRPr lang="ru-RU" sz="1800" b="1" dirty="0">
              <a:solidFill>
                <a:schemeClr val="bg2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sz="1800" dirty="0"/>
              <a:t>В открывшемся окне выберите </a:t>
            </a:r>
            <a:r>
              <a:rPr lang="ru-RU" sz="1800" dirty="0" smtClean="0"/>
              <a:t>кнопку</a:t>
            </a:r>
            <a:r>
              <a:rPr lang="en-US" sz="1800" dirty="0" smtClean="0"/>
              <a:t> </a:t>
            </a:r>
            <a:r>
              <a:rPr lang="ru-RU" sz="1800" dirty="0" smtClean="0"/>
              <a:t>«</a:t>
            </a:r>
            <a:r>
              <a:rPr lang="ru-RU" sz="1800" b="1" dirty="0" smtClean="0"/>
              <a:t>Регистрация</a:t>
            </a:r>
            <a:r>
              <a:rPr lang="ru-RU" sz="1800" dirty="0" smtClean="0"/>
              <a:t>»: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03071"/>
            <a:ext cx="6768752" cy="451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8"/>
            <a:ext cx="7016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0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496944" cy="2664296"/>
          </a:xfrm>
        </p:spPr>
        <p:txBody>
          <a:bodyPr/>
          <a:lstStyle/>
          <a:p>
            <a:pPr marL="45720" indent="0">
              <a:buNone/>
            </a:pPr>
            <a:r>
              <a:rPr lang="ru-RU" sz="1600" dirty="0" smtClean="0"/>
              <a:t>Откроется окно, подобное предыдущему.</a:t>
            </a:r>
          </a:p>
          <a:p>
            <a:pPr marL="45720" indent="0" algn="just">
              <a:buNone/>
            </a:pPr>
            <a:r>
              <a:rPr lang="ru-RU" sz="2000" dirty="0"/>
              <a:t>2.</a:t>
            </a:r>
            <a:r>
              <a:rPr lang="ru-RU" sz="1600" dirty="0"/>
              <a:t>	Заполните на открывшейся странице поля «</a:t>
            </a:r>
            <a:r>
              <a:rPr lang="ru-RU" sz="1600" b="1" dirty="0"/>
              <a:t>Имя пользователя</a:t>
            </a:r>
            <a:r>
              <a:rPr lang="ru-RU" sz="1600" dirty="0" smtClean="0"/>
              <a:t>» (Ваши Ф.И.О.), </a:t>
            </a:r>
            <a:r>
              <a:rPr lang="ru-RU" sz="1600" dirty="0"/>
              <a:t>«</a:t>
            </a:r>
            <a:r>
              <a:rPr lang="ru-RU" sz="1600" b="1" dirty="0"/>
              <a:t>E-</a:t>
            </a:r>
            <a:r>
              <a:rPr lang="ru-RU" sz="1600" b="1" dirty="0" err="1"/>
              <a:t>mail</a:t>
            </a:r>
            <a:r>
              <a:rPr lang="ru-RU" sz="1600" b="1" dirty="0"/>
              <a:t> адрес</a:t>
            </a:r>
            <a:r>
              <a:rPr lang="ru-RU" sz="1600" dirty="0"/>
              <a:t>» </a:t>
            </a:r>
            <a:r>
              <a:rPr lang="ru-RU" sz="1600" dirty="0" smtClean="0"/>
              <a:t>(адрес Вашей электронной почты) и </a:t>
            </a:r>
            <a:r>
              <a:rPr lang="ru-RU" sz="1600" dirty="0"/>
              <a:t>выберете </a:t>
            </a:r>
            <a:r>
              <a:rPr lang="ru-RU" sz="1600" u="sng" dirty="0"/>
              <a:t>тип участия</a:t>
            </a:r>
            <a:r>
              <a:rPr lang="ru-RU" sz="1600" dirty="0"/>
              <a:t> </a:t>
            </a:r>
            <a:r>
              <a:rPr lang="ru-RU" sz="1600" b="1" dirty="0" smtClean="0"/>
              <a:t>Автор</a:t>
            </a:r>
            <a:r>
              <a:rPr lang="ru-RU" sz="1600" dirty="0" smtClean="0"/>
              <a:t> («</a:t>
            </a:r>
            <a:r>
              <a:rPr lang="ru-RU" sz="1600" dirty="0"/>
              <a:t>кликнув» левой кнопкой «мыши» по пустому кружку напротив надписи </a:t>
            </a:r>
            <a:r>
              <a:rPr lang="ru-RU" sz="1600" b="1" dirty="0" smtClean="0"/>
              <a:t>Автор</a:t>
            </a:r>
            <a:r>
              <a:rPr lang="ru-RU" sz="1600" dirty="0" smtClean="0"/>
              <a:t>). Внизу, в  </a:t>
            </a:r>
            <a:r>
              <a:rPr lang="ru-RU" sz="1600" dirty="0"/>
              <a:t>левом окне под надписью </a:t>
            </a:r>
            <a:r>
              <a:rPr lang="ru-RU" sz="1600" b="1" dirty="0"/>
              <a:t>Епархия</a:t>
            </a:r>
            <a:r>
              <a:rPr lang="ru-RU" sz="1600" dirty="0"/>
              <a:t>, нажав на стрелочку справа от окна, выбираете из выпадающего списка </a:t>
            </a:r>
            <a:r>
              <a:rPr lang="ru-RU" sz="1600" b="1" dirty="0"/>
              <a:t>Центральный федеральный округ </a:t>
            </a:r>
            <a:r>
              <a:rPr lang="ru-RU" sz="1600" dirty="0"/>
              <a:t>(«кликнув» левой кнопкой «мыши»), в правом окне выбираете </a:t>
            </a:r>
            <a:r>
              <a:rPr lang="ru-RU" sz="1600" b="1" dirty="0"/>
              <a:t>Ярославская митрополия</a:t>
            </a:r>
            <a:r>
              <a:rPr lang="ru-RU" sz="1600" dirty="0"/>
              <a:t>. После этого </a:t>
            </a:r>
            <a:r>
              <a:rPr lang="ru-RU" sz="1600" dirty="0" smtClean="0"/>
              <a:t>нажимаете серую кнопку                     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84378"/>
            <a:ext cx="6336704" cy="424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5"/>
          <a:stretch/>
        </p:blipFill>
        <p:spPr bwMode="auto">
          <a:xfrm>
            <a:off x="5436096" y="2055275"/>
            <a:ext cx="1224136" cy="276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94" y="3480771"/>
            <a:ext cx="6651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445" y="3954965"/>
            <a:ext cx="7191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44" y="4873237"/>
            <a:ext cx="7445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44" y="5897109"/>
            <a:ext cx="7445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45" y="6310831"/>
            <a:ext cx="7445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00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136904" cy="2448272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ВНИМАНИЕ!</a:t>
            </a:r>
            <a:r>
              <a:rPr lang="ru-RU" sz="1800" dirty="0"/>
              <a:t> </a:t>
            </a:r>
            <a:r>
              <a:rPr lang="ru-RU" sz="1800" dirty="0" smtClean="0"/>
              <a:t>В </a:t>
            </a:r>
            <a:r>
              <a:rPr lang="ru-RU" sz="1800" dirty="0"/>
              <a:t>случае </a:t>
            </a:r>
            <a:r>
              <a:rPr lang="ru-RU" sz="1800" b="1" dirty="0"/>
              <a:t>к</a:t>
            </a:r>
            <a:r>
              <a:rPr lang="ru-RU" sz="1800" b="1" dirty="0" smtClean="0"/>
              <a:t>оллектива </a:t>
            </a:r>
            <a:r>
              <a:rPr lang="ru-RU" sz="1800" b="1" dirty="0"/>
              <a:t>авторов </a:t>
            </a:r>
            <a:r>
              <a:rPr lang="ru-RU" sz="1800" dirty="0"/>
              <a:t>таким образом зарегистрироваться необходимо </a:t>
            </a:r>
            <a:r>
              <a:rPr lang="ru-RU" sz="1800" b="1" dirty="0">
                <a:solidFill>
                  <a:schemeClr val="accent6"/>
                </a:solidFill>
              </a:rPr>
              <a:t>только одному человеку</a:t>
            </a:r>
            <a:r>
              <a:rPr lang="ru-RU" sz="1800" dirty="0"/>
              <a:t>, который будет в дальнейшем работать в системе. Всех </a:t>
            </a:r>
            <a:r>
              <a:rPr lang="ru-RU" sz="1800" b="1" dirty="0"/>
              <a:t>соавторов</a:t>
            </a:r>
            <a:r>
              <a:rPr lang="ru-RU" sz="1800" dirty="0"/>
              <a:t> он сможет </a:t>
            </a:r>
            <a:r>
              <a:rPr lang="ru-RU" sz="1800" b="1" dirty="0"/>
              <a:t>указать</a:t>
            </a:r>
            <a:r>
              <a:rPr lang="ru-RU" sz="1800" dirty="0"/>
              <a:t> и </a:t>
            </a:r>
            <a:r>
              <a:rPr lang="ru-RU" sz="1800" b="1" dirty="0"/>
              <a:t>заполнить</a:t>
            </a:r>
            <a:r>
              <a:rPr lang="ru-RU" sz="1800" dirty="0"/>
              <a:t> </a:t>
            </a:r>
            <a:r>
              <a:rPr lang="ru-RU" sz="1800" dirty="0" smtClean="0"/>
              <a:t>их персональные </a:t>
            </a:r>
            <a:r>
              <a:rPr lang="ru-RU" sz="1800" dirty="0"/>
              <a:t>данные, если выберет </a:t>
            </a:r>
            <a:r>
              <a:rPr lang="ru-RU" sz="1800" b="1" dirty="0"/>
              <a:t>тип участия </a:t>
            </a:r>
            <a:r>
              <a:rPr lang="ru-RU" sz="1800" dirty="0"/>
              <a:t>«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>Коллектив авторов</a:t>
            </a:r>
            <a:r>
              <a:rPr lang="ru-RU" sz="1800" dirty="0" smtClean="0"/>
              <a:t>».</a:t>
            </a:r>
          </a:p>
          <a:p>
            <a:pPr marL="45720" indent="0" algn="just">
              <a:buNone/>
            </a:pPr>
            <a:r>
              <a:rPr lang="ru-RU" sz="1800" dirty="0" smtClean="0"/>
              <a:t>Добавить </a:t>
            </a:r>
            <a:r>
              <a:rPr lang="ru-RU" sz="1800" b="1" dirty="0" smtClean="0"/>
              <a:t>соавторов</a:t>
            </a:r>
            <a:r>
              <a:rPr lang="ru-RU" sz="1800" dirty="0" smtClean="0"/>
              <a:t> можно следуя инструкции «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</a:rPr>
              <a:t>Как получить доступ к возможности загрузить </a:t>
            </a:r>
            <a:r>
              <a:rPr lang="ru-RU" sz="1800" b="1" dirty="0" err="1" smtClean="0">
                <a:solidFill>
                  <a:schemeClr val="bg2">
                    <a:lumMod val="50000"/>
                  </a:schemeClr>
                </a:solidFill>
              </a:rPr>
              <a:t>работу_соавтор</a:t>
            </a:r>
            <a:r>
              <a:rPr lang="ru-RU" sz="1800" dirty="0" smtClean="0"/>
              <a:t>».</a:t>
            </a:r>
          </a:p>
          <a:p>
            <a:pPr marL="45720" indent="0" algn="just">
              <a:buNone/>
            </a:pPr>
            <a:r>
              <a:rPr lang="ru-RU" sz="1800" dirty="0" smtClean="0"/>
              <a:t>После нажатия серой кнопки </a:t>
            </a:r>
            <a:r>
              <a:rPr lang="ru-RU" sz="1800" b="1" dirty="0" smtClean="0"/>
              <a:t>Регистрация</a:t>
            </a:r>
            <a:r>
              <a:rPr lang="ru-RU" sz="1800" dirty="0" smtClean="0"/>
              <a:t> откроется окно с надписью:</a:t>
            </a:r>
          </a:p>
          <a:p>
            <a:pPr marL="45720" indent="0" algn="just">
              <a:buNone/>
            </a:pP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" b="10115"/>
          <a:stretch/>
        </p:blipFill>
        <p:spPr bwMode="auto">
          <a:xfrm>
            <a:off x="556060" y="2508628"/>
            <a:ext cx="7848872" cy="383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467544" y="4581128"/>
            <a:ext cx="7848872" cy="9812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5366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3474720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1600" dirty="0" smtClean="0"/>
              <a:t>3. На адрес электронной почты, указанный Вами при регистрации, должно будет прийти письмо с дальнейшими инструкциями. </a:t>
            </a:r>
            <a:r>
              <a:rPr lang="ru-RU" sz="1600" b="1" dirty="0" smtClean="0"/>
              <a:t>Проверьте свою электронную почту</a:t>
            </a:r>
            <a:r>
              <a:rPr lang="ru-RU" sz="1600" dirty="0" smtClean="0"/>
              <a:t>.</a:t>
            </a:r>
          </a:p>
          <a:p>
            <a:pPr marL="45720" indent="0" algn="just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ВНИМАНИЕ!</a:t>
            </a:r>
            <a:r>
              <a:rPr lang="ru-RU" sz="1600" dirty="0" smtClean="0"/>
              <a:t> </a:t>
            </a:r>
            <a:r>
              <a:rPr lang="ru-RU" sz="1600" dirty="0"/>
              <a:t>Письмо </a:t>
            </a:r>
            <a:r>
              <a:rPr lang="ru-RU" sz="1600" dirty="0" smtClean="0"/>
              <a:t>с адреса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konkurs@podvig-uchitelya.ru</a:t>
            </a:r>
            <a:r>
              <a:rPr lang="ru-RU" sz="1600" dirty="0" smtClean="0"/>
              <a:t> может </a:t>
            </a:r>
            <a:r>
              <a:rPr lang="ru-RU" sz="1600" dirty="0"/>
              <a:t>прийти в папку «</a:t>
            </a:r>
            <a:r>
              <a:rPr lang="ru-RU" sz="1600" b="1" dirty="0"/>
              <a:t>Спам</a:t>
            </a:r>
            <a:r>
              <a:rPr lang="ru-RU" sz="1600" dirty="0"/>
              <a:t>», поэтому </a:t>
            </a:r>
            <a:r>
              <a:rPr lang="ru-RU" sz="1600" b="1" dirty="0"/>
              <a:t>её тоже необходимо </a:t>
            </a:r>
            <a:r>
              <a:rPr lang="ru-RU" sz="1600" b="1" dirty="0" smtClean="0"/>
              <a:t>проверить</a:t>
            </a:r>
            <a:r>
              <a:rPr lang="ru-RU" dirty="0" smtClean="0"/>
              <a:t>.</a:t>
            </a:r>
          </a:p>
          <a:p>
            <a:pPr marL="45720" indent="0" algn="just">
              <a:buNone/>
            </a:pPr>
            <a:r>
              <a:rPr lang="ru-RU" sz="1600" dirty="0" smtClean="0"/>
              <a:t>Письмо будет выглядеть примерно так:</a:t>
            </a: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9" t="7002" r="38813" b="32101"/>
          <a:stretch/>
        </p:blipFill>
        <p:spPr bwMode="auto">
          <a:xfrm>
            <a:off x="1331640" y="1916832"/>
            <a:ext cx="6840760" cy="478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1931593"/>
            <a:ext cx="122413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708920"/>
            <a:ext cx="1872207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6093296"/>
            <a:ext cx="1857257" cy="21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19672" y="6305004"/>
            <a:ext cx="1224136" cy="1440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9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496944" cy="3474720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1600" dirty="0" smtClean="0"/>
              <a:t>Следуя инструкциям </a:t>
            </a:r>
            <a:r>
              <a:rPr lang="ru-RU" sz="1600" dirty="0"/>
              <a:t>в письме Вы </a:t>
            </a:r>
            <a:r>
              <a:rPr lang="ru-RU" sz="1600" dirty="0" smtClean="0"/>
              <a:t>должны войти в Личный кабинет, </a:t>
            </a:r>
            <a:r>
              <a:rPr lang="ru-RU" sz="1600" b="1" dirty="0"/>
              <a:t>нажав</a:t>
            </a:r>
            <a:r>
              <a:rPr lang="ru-RU" sz="1600" dirty="0"/>
              <a:t> </a:t>
            </a:r>
            <a:r>
              <a:rPr lang="ru-RU" sz="1600" b="1" dirty="0"/>
              <a:t>на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ссылку</a:t>
            </a:r>
            <a:r>
              <a:rPr lang="ru-RU" sz="1600" dirty="0" smtClean="0"/>
              <a:t>, содержащуюся в письме, </a:t>
            </a:r>
            <a:r>
              <a:rPr lang="ru-RU" sz="1600" b="1" dirty="0" smtClean="0"/>
              <a:t>или скопировать её </a:t>
            </a:r>
            <a:r>
              <a:rPr lang="ru-RU" sz="1600" dirty="0" smtClean="0"/>
              <a:t>и </a:t>
            </a:r>
            <a:r>
              <a:rPr lang="ru-RU" sz="1600" b="1" dirty="0"/>
              <a:t>вставить</a:t>
            </a:r>
            <a:r>
              <a:rPr lang="ru-RU" sz="1600" dirty="0"/>
              <a:t> её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адресную строку браузера </a:t>
            </a:r>
            <a:r>
              <a:rPr lang="ru-RU" sz="1600" dirty="0" smtClean="0"/>
              <a:t>на своём компьютере.</a:t>
            </a:r>
          </a:p>
          <a:p>
            <a:pPr marL="45720" indent="0" algn="just">
              <a:buNone/>
            </a:pPr>
            <a:r>
              <a:rPr lang="ru-RU" sz="1600" dirty="0" smtClean="0"/>
              <a:t>Откроется страница следующего вида :</a:t>
            </a:r>
          </a:p>
          <a:p>
            <a:pPr marL="45720" indent="0" algn="just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0" t="7503" r="19590" b="8998"/>
          <a:stretch/>
        </p:blipFill>
        <p:spPr bwMode="auto">
          <a:xfrm>
            <a:off x="1043608" y="1477103"/>
            <a:ext cx="6840760" cy="513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4365104"/>
            <a:ext cx="17281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Иванов Иван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683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424936" cy="347472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1600" dirty="0" smtClean="0"/>
              <a:t>4. На данной странице в окно </a:t>
            </a:r>
            <a:r>
              <a:rPr lang="ru-RU" sz="1600" b="1" dirty="0" smtClean="0"/>
              <a:t>Пароль</a:t>
            </a:r>
            <a:r>
              <a:rPr lang="ru-RU" sz="1600" dirty="0" smtClean="0"/>
              <a:t> Вы вводите придуманный Вами </a:t>
            </a:r>
            <a:r>
              <a:rPr lang="ru-RU" sz="1600" u="sng" dirty="0" smtClean="0"/>
              <a:t>при регистрации</a:t>
            </a:r>
            <a:r>
              <a:rPr lang="ru-RU" sz="1600" dirty="0" smtClean="0"/>
              <a:t>  </a:t>
            </a:r>
            <a:r>
              <a:rPr lang="ru-RU" sz="1600" u="sng" dirty="0" smtClean="0"/>
              <a:t>пароль</a:t>
            </a:r>
            <a:r>
              <a:rPr lang="ru-RU" sz="1600" dirty="0" smtClean="0"/>
              <a:t>, в окно </a:t>
            </a:r>
            <a:r>
              <a:rPr lang="ru-RU" sz="1600" b="1" dirty="0" smtClean="0"/>
              <a:t>Повторите парол</a:t>
            </a:r>
            <a:r>
              <a:rPr lang="ru-RU" sz="1600" dirty="0" smtClean="0"/>
              <a:t>ь вводите </a:t>
            </a:r>
            <a:r>
              <a:rPr lang="ru-RU" sz="1600" u="sng" dirty="0" smtClean="0"/>
              <a:t>тот же самый пароль</a:t>
            </a:r>
            <a:r>
              <a:rPr lang="ru-RU" sz="1600" dirty="0" smtClean="0"/>
              <a:t>. Если справа от окна </a:t>
            </a:r>
            <a:r>
              <a:rPr lang="ru-RU" sz="1600" b="1" dirty="0" smtClean="0"/>
              <a:t>Повторите пароль</a:t>
            </a:r>
            <a:r>
              <a:rPr lang="ru-RU" sz="1600" dirty="0" smtClean="0"/>
              <a:t> появилась надпись </a:t>
            </a:r>
            <a:r>
              <a:rPr lang="ru-RU" sz="1600" b="1" dirty="0" smtClean="0"/>
              <a:t>Пароли совпадают</a:t>
            </a:r>
            <a:r>
              <a:rPr lang="ru-RU" sz="1600" dirty="0" smtClean="0"/>
              <a:t>: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да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 smtClean="0"/>
              <a:t>, то нажмите внизу страницы кнопку                 . </a:t>
            </a:r>
          </a:p>
          <a:p>
            <a:pPr marL="45720" indent="0">
              <a:buNone/>
            </a:pPr>
            <a:r>
              <a:rPr lang="ru-RU" sz="1600" dirty="0" smtClean="0"/>
              <a:t>Откроется окно, подобное предыдущему, с добавлением надписи:</a:t>
            </a:r>
          </a:p>
          <a:p>
            <a:pPr marL="45720" indent="0">
              <a:buNone/>
            </a:pPr>
            <a:endParaRPr lang="ru-RU" sz="1600" dirty="0"/>
          </a:p>
          <a:p>
            <a:pPr marL="45720" indent="0">
              <a:buNone/>
            </a:pPr>
            <a:endParaRPr lang="ru-RU" sz="1600" dirty="0" smtClean="0"/>
          </a:p>
          <a:p>
            <a:pPr marL="45720" indent="0">
              <a:buNone/>
            </a:pPr>
            <a:endParaRPr lang="ru-RU" sz="1600" dirty="0"/>
          </a:p>
          <a:p>
            <a:pPr marL="45720" indent="0" algn="just">
              <a:buNone/>
            </a:pPr>
            <a:r>
              <a:rPr lang="ru-RU" sz="1600" dirty="0"/>
              <a:t>и окна </a:t>
            </a:r>
            <a:r>
              <a:rPr lang="ru-RU" sz="1600" b="1" dirty="0"/>
              <a:t>Текущий </a:t>
            </a:r>
            <a:r>
              <a:rPr lang="ru-RU" sz="1600" b="1" dirty="0" smtClean="0"/>
              <a:t>пароль, </a:t>
            </a:r>
            <a:r>
              <a:rPr lang="ru-RU" sz="1600" dirty="0" smtClean="0"/>
              <a:t>в которое нужно ввести Ваш пароль и нажать кнопку </a:t>
            </a:r>
            <a:r>
              <a:rPr lang="ru-RU" sz="1600" b="1" dirty="0" smtClean="0"/>
              <a:t>Просмотреть.</a:t>
            </a:r>
            <a:r>
              <a:rPr lang="ru-RU" sz="1600" b="1" dirty="0"/>
              <a:t> Откроется </a:t>
            </a:r>
            <a:r>
              <a:rPr lang="ru-RU" sz="1600" b="1" dirty="0" smtClean="0"/>
              <a:t>страница:</a:t>
            </a:r>
            <a:endParaRPr lang="ru-RU" sz="1600" b="1" dirty="0"/>
          </a:p>
          <a:p>
            <a:pPr marL="45720" indent="0" algn="just">
              <a:buNone/>
            </a:pPr>
            <a:endParaRPr lang="ru-RU" sz="1600" b="1" dirty="0" smtClean="0"/>
          </a:p>
          <a:p>
            <a:pPr marL="45720" indent="0" algn="just">
              <a:buNone/>
            </a:pPr>
            <a:endParaRPr lang="ru-RU" sz="1600" b="1" dirty="0" smtClean="0"/>
          </a:p>
          <a:p>
            <a:pPr marL="45720" indent="0">
              <a:buNone/>
            </a:pP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t="68796" r="86687" b="26536"/>
          <a:stretch/>
        </p:blipFill>
        <p:spPr bwMode="auto">
          <a:xfrm>
            <a:off x="3676421" y="1038074"/>
            <a:ext cx="971254" cy="30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" t="31338" r="45149" b="61311"/>
          <a:stretch/>
        </p:blipFill>
        <p:spPr bwMode="auto">
          <a:xfrm>
            <a:off x="611560" y="1694125"/>
            <a:ext cx="7992888" cy="75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1" t="11690" r="18741" b="15691"/>
          <a:stretch/>
        </p:blipFill>
        <p:spPr bwMode="auto">
          <a:xfrm>
            <a:off x="1619672" y="3242801"/>
            <a:ext cx="5616624" cy="356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5371125"/>
            <a:ext cx="15121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Иванов Иван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7151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8136904" cy="5649808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ru-RU" dirty="0" smtClean="0"/>
              <a:t>5. Для того, чтобы загрузить работы на </a:t>
            </a:r>
            <a:r>
              <a:rPr lang="ru-RU" dirty="0" smtClean="0"/>
              <a:t>сайт, </a:t>
            </a:r>
            <a:r>
              <a:rPr lang="ru-RU" dirty="0" smtClean="0"/>
              <a:t>следуйте инструкциям: </a:t>
            </a:r>
          </a:p>
          <a:p>
            <a:pPr marL="45720" indent="0" algn="just">
              <a:buNone/>
            </a:pPr>
            <a:endParaRPr lang="ru-RU" dirty="0"/>
          </a:p>
          <a:p>
            <a:pPr marL="45720" indent="0" algn="just">
              <a:buNone/>
            </a:pPr>
            <a:endParaRPr lang="ru-RU" dirty="0" smtClean="0"/>
          </a:p>
          <a:p>
            <a:pPr marL="45720" indent="0" algn="just">
              <a:buNone/>
            </a:pPr>
            <a:endParaRPr lang="ru-RU" dirty="0"/>
          </a:p>
          <a:p>
            <a:pPr marL="45720" indent="0" algn="just">
              <a:buNone/>
            </a:pPr>
            <a:endParaRPr lang="ru-RU" dirty="0" smtClean="0"/>
          </a:p>
          <a:p>
            <a:pPr marL="45720" indent="0" algn="just">
              <a:buNone/>
            </a:pPr>
            <a:endParaRPr lang="ru-RU" dirty="0"/>
          </a:p>
          <a:p>
            <a:pPr marL="45720" indent="0" algn="just">
              <a:buNone/>
            </a:pPr>
            <a:endParaRPr lang="ru-RU" dirty="0" smtClean="0"/>
          </a:p>
          <a:p>
            <a:pPr marL="45720" indent="0" algn="just">
              <a:buNone/>
            </a:pPr>
            <a:endParaRPr lang="ru-RU" dirty="0" smtClean="0"/>
          </a:p>
          <a:p>
            <a:pPr marL="45720" indent="0" algn="just">
              <a:buNone/>
            </a:pPr>
            <a:r>
              <a:rPr lang="ru-RU" dirty="0" smtClean="0"/>
              <a:t>В случае, если у Вас </a:t>
            </a:r>
            <a:r>
              <a:rPr lang="ru-RU" b="1" dirty="0" smtClean="0"/>
              <a:t>не получается зайти </a:t>
            </a:r>
            <a:r>
              <a:rPr lang="ru-RU" dirty="0" smtClean="0"/>
              <a:t>в Личный кабинет на сайте Конкурса, </a:t>
            </a:r>
            <a:r>
              <a:rPr lang="ru-RU" dirty="0"/>
              <a:t>следуйте инструкции </a:t>
            </a:r>
            <a:r>
              <a:rPr lang="ru-RU" b="1" dirty="0"/>
              <a:t>Как зайти в свой личный кабинет на сайте К</a:t>
            </a:r>
            <a:r>
              <a:rPr lang="ru-RU" b="1" dirty="0" smtClean="0"/>
              <a:t>онкурса</a:t>
            </a:r>
            <a:r>
              <a:rPr lang="ru-RU" dirty="0" smtClean="0"/>
              <a:t>.</a:t>
            </a:r>
          </a:p>
          <a:p>
            <a:pPr marL="45720" indent="0" algn="just"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ВНИМАНИЕ!</a:t>
            </a:r>
            <a:r>
              <a:rPr lang="ru-RU" sz="3000" dirty="0" smtClean="0"/>
              <a:t> </a:t>
            </a:r>
            <a:r>
              <a:rPr lang="ru-RU" sz="3000" b="1" dirty="0" smtClean="0">
                <a:solidFill>
                  <a:srgbClr val="FF0000"/>
                </a:solidFill>
              </a:rPr>
              <a:t>Важно загрузить работы </a:t>
            </a:r>
            <a:r>
              <a:rPr lang="ru-RU" sz="3000" dirty="0" smtClean="0"/>
              <a:t>на сайт Конкурса </a:t>
            </a:r>
            <a:r>
              <a:rPr lang="ru-RU" sz="3500" b="1" u="sng" dirty="0" smtClean="0">
                <a:solidFill>
                  <a:srgbClr val="FF0000"/>
                </a:solidFill>
              </a:rPr>
              <a:t>до 29 марта</a:t>
            </a:r>
            <a:r>
              <a:rPr lang="ru-RU" sz="3000" dirty="0" smtClean="0"/>
              <a:t> (включительно)! </a:t>
            </a:r>
            <a:r>
              <a:rPr lang="ru-RU" sz="3000" b="1" dirty="0" smtClean="0"/>
              <a:t>Работы, загруженные после данного срока, не принимаются на Конкурс</a:t>
            </a:r>
            <a:r>
              <a:rPr lang="ru-RU" sz="3000" dirty="0" smtClean="0"/>
              <a:t>!</a:t>
            </a:r>
            <a:endParaRPr lang="ru-RU" sz="3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3" t="54323" r="47041" b="21562"/>
          <a:stretch/>
        </p:blipFill>
        <p:spPr bwMode="auto">
          <a:xfrm>
            <a:off x="1331641" y="1412777"/>
            <a:ext cx="5976663" cy="225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25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208912" cy="4569688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sz="2800" dirty="0" smtClean="0"/>
              <a:t>Обращаем Ваше внимание на то</a:t>
            </a:r>
            <a:r>
              <a:rPr lang="ru-RU" sz="2800" dirty="0"/>
              <a:t>, </a:t>
            </a:r>
            <a:r>
              <a:rPr lang="ru-RU" sz="2800" dirty="0" smtClean="0"/>
              <a:t>что </a:t>
            </a:r>
            <a:r>
              <a:rPr lang="ru-RU" sz="2800" b="1" dirty="0"/>
              <a:t>работы</a:t>
            </a:r>
            <a:r>
              <a:rPr lang="ru-RU" sz="2800" dirty="0"/>
              <a:t> на </a:t>
            </a:r>
            <a:r>
              <a:rPr lang="ru-RU" sz="2800" dirty="0" smtClean="0"/>
              <a:t>Конкурс </a:t>
            </a:r>
            <a:r>
              <a:rPr lang="ru-RU" sz="2800" dirty="0"/>
              <a:t>принимаются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и в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электронном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и в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печатном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виде</a:t>
            </a:r>
            <a:r>
              <a:rPr lang="ru-RU" sz="2800" dirty="0"/>
              <a:t>. </a:t>
            </a:r>
          </a:p>
          <a:p>
            <a:pPr marL="45720" indent="0" algn="just">
              <a:buNone/>
            </a:pPr>
            <a:r>
              <a:rPr lang="ru-RU" sz="2800" b="1" dirty="0" smtClean="0"/>
              <a:t>На </a:t>
            </a:r>
            <a:r>
              <a:rPr lang="ru-RU" sz="2800" b="1" dirty="0"/>
              <a:t>обложке </a:t>
            </a:r>
            <a:r>
              <a:rPr lang="ru-RU" sz="2800" b="1" dirty="0" smtClean="0"/>
              <a:t>работы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в</a:t>
            </a:r>
            <a:r>
              <a:rPr lang="ru-RU" sz="2800" dirty="0" smtClean="0"/>
              <a:t>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печатном</a:t>
            </a:r>
            <a:r>
              <a:rPr lang="ru-RU" sz="2800" dirty="0"/>
              <a:t> виде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правом верхнем углу </a:t>
            </a:r>
            <a:r>
              <a:rPr lang="ru-RU" sz="2800" dirty="0"/>
              <a:t>должен быть </a:t>
            </a:r>
            <a:r>
              <a:rPr lang="ru-RU" sz="2800" dirty="0">
                <a:solidFill>
                  <a:srgbClr val="FF0000"/>
                </a:solidFill>
              </a:rPr>
              <a:t>указан </a:t>
            </a:r>
            <a:r>
              <a:rPr lang="ru-RU" sz="2800" b="1" dirty="0">
                <a:solidFill>
                  <a:srgbClr val="FF0000"/>
                </a:solidFill>
              </a:rPr>
              <a:t>номер заявки</a:t>
            </a:r>
            <a:r>
              <a:rPr lang="ru-RU" sz="2800" dirty="0"/>
              <a:t>,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который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будет присвоен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работе на электронном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портале </a:t>
            </a:r>
            <a:r>
              <a:rPr lang="ru-RU" sz="2800" dirty="0" smtClean="0">
                <a:solidFill>
                  <a:srgbClr val="FF0000"/>
                </a:solidFill>
              </a:rPr>
              <a:t>после загрузки</a:t>
            </a:r>
            <a:r>
              <a:rPr lang="ru-RU" sz="2800" dirty="0" smtClean="0"/>
              <a:t>.</a:t>
            </a:r>
          </a:p>
          <a:p>
            <a:pPr marL="45720" indent="0" algn="just">
              <a:buNone/>
            </a:pPr>
            <a:endParaRPr lang="ru-RU" sz="2800" dirty="0" smtClean="0"/>
          </a:p>
          <a:p>
            <a:pPr marL="4572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Желаем всем участникам Божией помощи</a:t>
            </a:r>
          </a:p>
          <a:p>
            <a:pPr marL="4572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и благодарим за внимание!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416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Всероссийский конкурс в области педагогики, работы с детьми и молодежью до 20 лет «За нравственный подвиг учителя» </vt:lpstr>
      <vt:lpstr>I. Регистрация на сайте Конкурса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2017-03-09T07:04:43Z</dcterms:created>
  <dcterms:modified xsi:type="dcterms:W3CDTF">2018-02-27T07:53:59Z</dcterms:modified>
</cp:coreProperties>
</file>