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9" r:id="rId4"/>
    <p:sldId id="260" r:id="rId5"/>
    <p:sldId id="261" r:id="rId6"/>
    <p:sldId id="280" r:id="rId7"/>
    <p:sldId id="262" r:id="rId8"/>
    <p:sldId id="263" r:id="rId9"/>
    <p:sldId id="264" r:id="rId10"/>
    <p:sldId id="268" r:id="rId11"/>
    <p:sldId id="266" r:id="rId12"/>
    <p:sldId id="267" r:id="rId13"/>
    <p:sldId id="269" r:id="rId14"/>
    <p:sldId id="271" r:id="rId15"/>
    <p:sldId id="272" r:id="rId16"/>
    <p:sldId id="273" r:id="rId17"/>
    <p:sldId id="276" r:id="rId18"/>
    <p:sldId id="275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453A5-D80D-4977-8D12-48487ECB3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5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B65FC-8C30-4403-8EF4-90B7327E6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2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183EE-7663-40BF-9459-4B662AAF3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0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8C59E-3656-4F7D-B226-BC2685857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4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D4CC1-B697-44DE-BED9-42C544A02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5E936-4112-436C-9A6C-165E05088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EC2C-83DB-457D-9167-1B2110FB4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C0A5-EA6E-4E3A-B00B-3CCEEEE1F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01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03CCB-C34F-4BE4-A9A1-55C138FB8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4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87BBA-6115-4246-8366-76A6214F2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8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1923-B3D6-4A32-8BD8-D90DE5EFD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6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10CD698-F6CC-48E4-8631-4583AADD5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smp.mos.ru/upload/ya_obshayus_v_poezde_s_veN976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Нравственное становление личности школьника </a:t>
            </a:r>
            <a:br>
              <a:rPr lang="ru-RU" sz="4000" dirty="0" smtClean="0"/>
            </a:br>
            <a:r>
              <a:rPr lang="ru-RU" sz="4000" dirty="0" smtClean="0"/>
              <a:t>через включение </a:t>
            </a:r>
            <a:br>
              <a:rPr lang="ru-RU" sz="4000" dirty="0" smtClean="0"/>
            </a:br>
            <a:r>
              <a:rPr lang="ru-RU" sz="4000" dirty="0" smtClean="0"/>
              <a:t>в исследовательскую деятельность на примере изучения истории своей семьи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105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Шишко Наталья Станиславовна, учитель лицея №2 г. Рыбинска</a:t>
            </a:r>
          </a:p>
          <a:p>
            <a:pPr eaLnBrk="1" hangingPunct="1">
              <a:defRPr/>
            </a:pPr>
            <a:r>
              <a:rPr lang="ru-RU" sz="2400" smtClean="0"/>
              <a:t>Ярославль, 2015 г.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38100" y="138113"/>
            <a:ext cx="9109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Региональная научно-практическая конференция </a:t>
            </a:r>
          </a:p>
          <a:p>
            <a:pPr algn="ctr" eaLnBrk="1" hangingPunct="1"/>
            <a:r>
              <a:rPr lang="ru-RU" altLang="ru-RU" sz="2400"/>
              <a:t>«Великая Отечественная война  -  связь поколений и времён»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381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058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			</a:t>
            </a:r>
            <a:r>
              <a:rPr lang="ru-RU" smtClean="0"/>
              <a:t>Семейные реликвии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«Моё первое открытие: старинные предметы парикмахерского искусства» автор: Палочкин Илья 4а класс;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«Сравнительный анализ безменов разных видов, используемых в России» автор: Ершова Елена 5а класс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«История новогодней открытки» автор: Полякова Анна </a:t>
            </a:r>
            <a:r>
              <a:rPr lang="en-US" sz="2000" smtClean="0"/>
              <a:t>3</a:t>
            </a:r>
            <a:r>
              <a:rPr lang="ru-RU" sz="2000" smtClean="0"/>
              <a:t>в класс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«Документы моей семьи как отражение эпохи» автор: Шишко Артём 6б класс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«Русские народные сказки в фарфоровых миниатюрах производства Первомайского фарфорового завода п. Песочное»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	автор: Ершова Татьяна 2в класс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			</a:t>
            </a:r>
            <a:r>
              <a:rPr lang="ru-RU" smtClean="0"/>
              <a:t>Я и моя родословная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«Родная улица моя» автор: Шенчукова Надежда 4в класс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«Герой нашего времени. Какой он?» автор: Иванова Нина </a:t>
            </a:r>
            <a:r>
              <a:rPr lang="en-US" sz="2000" smtClean="0"/>
              <a:t>3</a:t>
            </a:r>
            <a:r>
              <a:rPr lang="ru-RU" sz="2000" smtClean="0"/>
              <a:t>в класс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905000" y="3962400"/>
            <a:ext cx="4495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Содержательные линии </a:t>
            </a:r>
          </a:p>
          <a:p>
            <a:pPr algn="ctr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изучения истории своей семьи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581400" y="3581400"/>
            <a:ext cx="1219200" cy="304800"/>
          </a:xfrm>
          <a:prstGeom prst="curvedUp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429000" y="4724400"/>
            <a:ext cx="1366838" cy="381000"/>
          </a:xfrm>
          <a:prstGeom prst="curvedDownArrow">
            <a:avLst>
              <a:gd name="adj1" fmla="val 71750"/>
              <a:gd name="adj2" fmla="val 1435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Выход на результаты ФГОС в рамках исследовательской деятельности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						</a:t>
            </a:r>
            <a:r>
              <a:rPr lang="ru-RU" sz="2000" dirty="0" err="1" smtClean="0"/>
              <a:t>Метапредметные</a:t>
            </a: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							результаты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		</a:t>
            </a:r>
            <a:r>
              <a:rPr lang="ru-RU" sz="2000" dirty="0" smtClean="0"/>
              <a:t>Ученик –исследователь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								</a:t>
            </a:r>
            <a:r>
              <a:rPr lang="ru-RU" sz="2000" dirty="0" smtClean="0"/>
              <a:t>Личностные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							результаты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				     </a:t>
            </a:r>
            <a:r>
              <a:rPr lang="ru-RU" sz="2000" dirty="0" smtClean="0"/>
              <a:t>Исследовательские работы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62000" y="2286000"/>
            <a:ext cx="2514600" cy="990600"/>
          </a:xfrm>
          <a:prstGeom prst="rightArrow">
            <a:avLst>
              <a:gd name="adj1" fmla="val 50000"/>
              <a:gd name="adj2" fmla="val 634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Урочная</a:t>
            </a:r>
          </a:p>
          <a:p>
            <a:pPr algn="ctr" eaLnBrk="1" hangingPunct="1"/>
            <a:r>
              <a:rPr lang="ru-RU" altLang="ru-RU"/>
              <a:t>деятельность</a:t>
            </a: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762000" y="3581400"/>
            <a:ext cx="2438400" cy="990600"/>
          </a:xfrm>
          <a:prstGeom prst="rightArrow">
            <a:avLst>
              <a:gd name="adj1" fmla="val 50000"/>
              <a:gd name="adj2" fmla="val 61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Внеурочная </a:t>
            </a:r>
          </a:p>
          <a:p>
            <a:pPr algn="ctr" eaLnBrk="1" hangingPunct="1"/>
            <a:r>
              <a:rPr lang="ru-RU" altLang="ru-RU"/>
              <a:t>деятельность</a:t>
            </a:r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762000" y="4953000"/>
            <a:ext cx="2438400" cy="1019175"/>
          </a:xfrm>
          <a:prstGeom prst="rightArrow">
            <a:avLst>
              <a:gd name="adj1" fmla="val 50000"/>
              <a:gd name="adj2" fmla="val 598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Внешкольная </a:t>
            </a:r>
          </a:p>
          <a:p>
            <a:pPr algn="ctr" eaLnBrk="1" hangingPunct="1"/>
            <a:r>
              <a:rPr lang="ru-RU" altLang="ru-RU"/>
              <a:t>деятельность</a:t>
            </a: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3810000" y="3657600"/>
            <a:ext cx="1828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4495800" y="3048000"/>
            <a:ext cx="457200" cy="83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7" name="Oval 10"/>
          <p:cNvSpPr>
            <a:spLocks noChangeArrowheads="1"/>
          </p:cNvSpPr>
          <p:nvPr/>
        </p:nvSpPr>
        <p:spPr bwMode="auto">
          <a:xfrm>
            <a:off x="4343400" y="24384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>
            <a:off x="4495800" y="46482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AutoShape 12"/>
          <p:cNvSpPr>
            <a:spLocks/>
          </p:cNvSpPr>
          <p:nvPr/>
        </p:nvSpPr>
        <p:spPr bwMode="auto">
          <a:xfrm>
            <a:off x="6248400" y="2514600"/>
            <a:ext cx="533400" cy="2743200"/>
          </a:xfrm>
          <a:prstGeom prst="rightBrace">
            <a:avLst>
              <a:gd name="adj1" fmla="val 428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0" name="AutoShape 13"/>
          <p:cNvSpPr>
            <a:spLocks noChangeArrowheads="1"/>
          </p:cNvSpPr>
          <p:nvPr/>
        </p:nvSpPr>
        <p:spPr bwMode="auto">
          <a:xfrm rot="-2042292">
            <a:off x="6643688" y="2933700"/>
            <a:ext cx="1063625" cy="441325"/>
          </a:xfrm>
          <a:prstGeom prst="rightArrow">
            <a:avLst>
              <a:gd name="adj1" fmla="val 50000"/>
              <a:gd name="adj2" fmla="val 602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1" name="AutoShape 14"/>
          <p:cNvSpPr>
            <a:spLocks noChangeArrowheads="1"/>
          </p:cNvSpPr>
          <p:nvPr/>
        </p:nvSpPr>
        <p:spPr bwMode="auto">
          <a:xfrm rot="2115187">
            <a:off x="6699250" y="4349750"/>
            <a:ext cx="1063625" cy="441325"/>
          </a:xfrm>
          <a:prstGeom prst="rightArrow">
            <a:avLst>
              <a:gd name="adj1" fmla="val 50000"/>
              <a:gd name="adj2" fmla="val 602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Перечень исследовательских работ учащихся лицея №2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19600"/>
          </a:xfrm>
        </p:spPr>
        <p:txBody>
          <a:bodyPr/>
          <a:lstStyle/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r>
              <a:rPr lang="ru-RU" sz="2000" dirty="0" smtClean="0"/>
              <a:t>«Великая Отечественная война в судьбе нашей семьи»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Автор: Круглова Валерия, 2 В класс	Руководитель: </a:t>
            </a:r>
            <a:r>
              <a:rPr lang="ru-RU" sz="2000" dirty="0" err="1" smtClean="0"/>
              <a:t>Шишко</a:t>
            </a:r>
            <a:r>
              <a:rPr lang="ru-RU" sz="2000" dirty="0" smtClean="0"/>
              <a:t> Н.С.</a:t>
            </a:r>
          </a:p>
          <a:p>
            <a:pPr eaLnBrk="1" hangingPunct="1">
              <a:defRPr/>
            </a:pPr>
            <a:r>
              <a:rPr lang="ru-RU" sz="2000" dirty="0" smtClean="0"/>
              <a:t>«История моей семьи в истории страны»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Автор: Дик Кирилл, 3 Б класс		Руководитель: Лапина Е.Ю.</a:t>
            </a:r>
          </a:p>
          <a:p>
            <a:pPr eaLnBrk="1" hangingPunct="1">
              <a:defRPr/>
            </a:pPr>
            <a:r>
              <a:rPr lang="ru-RU" sz="2000" dirty="0" smtClean="0"/>
              <a:t>«Мой прадед – участник Сталинградской битвы»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Автор: Карпов Алексей, 4 Б класс	Руководитель: Трушина Н.В.</a:t>
            </a:r>
          </a:p>
          <a:p>
            <a:pPr eaLnBrk="1" hangingPunct="1">
              <a:defRPr/>
            </a:pPr>
            <a:r>
              <a:rPr lang="ru-RU" sz="2000" dirty="0" smtClean="0"/>
              <a:t>«Медаль за отвагу»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Автор: Цветков Георгий, 5 А класс	Руководитель: Жученко И.И.</a:t>
            </a:r>
          </a:p>
          <a:p>
            <a:pPr eaLnBrk="1" hangingPunct="1">
              <a:defRPr/>
            </a:pPr>
            <a:r>
              <a:rPr lang="ru-RU" sz="2000" dirty="0" smtClean="0"/>
              <a:t>«Вклад моей семьи в дело Победы»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Автор: Михайлова Анастасия, 7 А класс Руководитель: Лебедева Е.К.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13316" name="Рисунок 16" descr="http://www.novadmin.ru/images/70_l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1452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«Великая Отечественная война в судьбе нашей семьи» автор: Круглова Валерия 2в класс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82296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smtClean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343400" y="3124200"/>
            <a:ext cx="184150" cy="585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8956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588" y="1828800"/>
            <a:ext cx="4697412" cy="5029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8"/>
          <p:cNvSpPr>
            <a:spLocks noChangeShapeType="1"/>
          </p:cNvSpPr>
          <p:nvPr/>
        </p:nvSpPr>
        <p:spPr bwMode="auto">
          <a:xfrm flipH="1">
            <a:off x="5867400" y="4495800"/>
            <a:ext cx="762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H="1">
            <a:off x="5867400" y="4724400"/>
            <a:ext cx="762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 flipV="1">
            <a:off x="5867400" y="4495800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H="1" flipV="1">
            <a:off x="6629400" y="4495800"/>
            <a:ext cx="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881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2438400" y="5943600"/>
            <a:ext cx="18288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2"/>
                </a:solidFill>
              </a:rPr>
              <a:t>Петров Павел </a:t>
            </a:r>
          </a:p>
          <a:p>
            <a:pPr algn="ctr" eaLnBrk="1" hangingPunct="1"/>
            <a:r>
              <a:rPr lang="ru-RU" altLang="ru-RU">
                <a:solidFill>
                  <a:schemeClr val="bg2"/>
                </a:solidFill>
              </a:rPr>
              <a:t>Миронович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Эффект деятельности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1066800" y="2971800"/>
            <a:ext cx="67818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Единое образовательное</a:t>
            </a:r>
          </a:p>
          <a:p>
            <a:pPr algn="ctr" eaLnBrk="1" hangingPunct="1"/>
            <a:r>
              <a:rPr lang="ru-RU" altLang="ru-RU"/>
              <a:t> пространство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886200" y="3124200"/>
            <a:ext cx="12192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2"/>
                </a:solidFill>
              </a:rPr>
              <a:t>ученик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676400" y="3962400"/>
            <a:ext cx="12954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2"/>
                </a:solidFill>
              </a:rPr>
              <a:t>педагог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6248400" y="4038600"/>
            <a:ext cx="12954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bg2"/>
                </a:solidFill>
              </a:rPr>
              <a:t>родители</a:t>
            </a:r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 rot="10800000">
            <a:off x="2590800" y="4495800"/>
            <a:ext cx="3657600" cy="609600"/>
          </a:xfrm>
          <a:prstGeom prst="curvedUpArrow">
            <a:avLst>
              <a:gd name="adj1" fmla="val 120000"/>
              <a:gd name="adj2" fmla="val 240000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 rot="-807521">
            <a:off x="2209800" y="3276600"/>
            <a:ext cx="1676400" cy="381000"/>
          </a:xfrm>
          <a:prstGeom prst="curvedDownArrow">
            <a:avLst>
              <a:gd name="adj1" fmla="val 88000"/>
              <a:gd name="adj2" fmla="val 176000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0" name="AutoShape 11"/>
          <p:cNvSpPr>
            <a:spLocks noChangeArrowheads="1"/>
          </p:cNvSpPr>
          <p:nvPr/>
        </p:nvSpPr>
        <p:spPr bwMode="auto">
          <a:xfrm rot="952389">
            <a:off x="5334000" y="3429000"/>
            <a:ext cx="1676400" cy="381000"/>
          </a:xfrm>
          <a:prstGeom prst="curvedDownArrow">
            <a:avLst>
              <a:gd name="adj1" fmla="val 88000"/>
              <a:gd name="adj2" fmla="val 176000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Формирование умения планировать исследование: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- Тема, её актуальность</a:t>
            </a:r>
            <a:r>
              <a:rPr lang="ru-RU" smtClean="0"/>
              <a:t> 			</a:t>
            </a:r>
            <a:r>
              <a:rPr lang="ru-RU" sz="2400" smtClean="0"/>
              <a:t>-</a:t>
            </a:r>
            <a:r>
              <a:rPr lang="ru-RU" smtClean="0"/>
              <a:t> </a:t>
            </a:r>
            <a:r>
              <a:rPr lang="ru-RU" sz="2000" smtClean="0"/>
              <a:t>Методы</a:t>
            </a:r>
            <a:r>
              <a:rPr lang="ru-RU" smtClean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- Гипотеза, цели, задачи</a:t>
            </a:r>
            <a:endParaRPr lang="ru-RU" smtClean="0"/>
          </a:p>
        </p:txBody>
      </p:sp>
      <p:sp>
        <p:nvSpPr>
          <p:cNvPr id="16387" name="Oval 4"/>
          <p:cNvSpPr>
            <a:spLocks noChangeArrowheads="1"/>
          </p:cNvSpPr>
          <p:nvPr>
            <p:ph type="title"/>
          </p:nvPr>
        </p:nvSpPr>
        <p:spPr>
          <a:xfrm>
            <a:off x="381000" y="228600"/>
            <a:ext cx="8229600" cy="1066800"/>
          </a:xfrm>
          <a:prstGeom prst="ellipse">
            <a:avLst/>
          </a:prstGeom>
          <a:solidFill>
            <a:schemeClr val="hlink"/>
          </a:solidFill>
          <a:ln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  <a:effectLst/>
              </a:rPr>
              <a:t>ученик</a:t>
            </a:r>
          </a:p>
        </p:txBody>
      </p:sp>
      <p:pic>
        <p:nvPicPr>
          <p:cNvPr id="16388" name="Picture 6" descr="DSC04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1604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6764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16811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-main-pic" descr="Картинка 6 из 6683">
            <a:hlinkClick r:id="rId6"/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55428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4856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Формирование умения планировать исследование</a:t>
            </a:r>
            <a:r>
              <a:rPr lang="ru-RU" sz="3600" dirty="0" smtClean="0"/>
              <a:t>				</a:t>
            </a:r>
          </a:p>
          <a:p>
            <a:pPr eaLnBrk="1" hangingPunct="1">
              <a:defRPr/>
            </a:pPr>
            <a:r>
              <a:rPr lang="ru-RU" sz="2400" dirty="0" smtClean="0"/>
              <a:t>Проведение исследования	    в классном коллективе	</a:t>
            </a:r>
          </a:p>
          <a:p>
            <a:pPr eaLnBrk="1" hangingPunct="1">
              <a:defRPr/>
            </a:pPr>
            <a:r>
              <a:rPr lang="ru-RU" sz="2400" dirty="0" smtClean="0"/>
              <a:t>Оформление исследования		</a:t>
            </a:r>
          </a:p>
          <a:p>
            <a:pPr eaLnBrk="1" hangingPunct="1">
              <a:defRPr/>
            </a:pPr>
            <a:r>
              <a:rPr lang="ru-RU" sz="2400" dirty="0" smtClean="0"/>
              <a:t>Планирование способов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представления</a:t>
            </a:r>
          </a:p>
          <a:p>
            <a:pPr eaLnBrk="1" hangingPunct="1">
              <a:defRPr/>
            </a:pPr>
            <a:r>
              <a:rPr lang="ru-RU" sz="2400" dirty="0" smtClean="0"/>
              <a:t>Представление исследования</a:t>
            </a:r>
          </a:p>
          <a:p>
            <a:pPr lvl="4" eaLnBrk="1" hangingPunct="1">
              <a:defRPr/>
            </a:pPr>
            <a:endParaRPr lang="ru-RU" sz="1200" dirty="0" smtClean="0"/>
          </a:p>
          <a:p>
            <a:pPr lvl="4" eaLnBrk="1" hangingPunct="1">
              <a:defRPr/>
            </a:pPr>
            <a:endParaRPr lang="ru-RU" sz="1200" dirty="0" smtClean="0"/>
          </a:p>
          <a:p>
            <a:pPr lvl="4" eaLnBrk="1" hangingPunct="1">
              <a:defRPr/>
            </a:pPr>
            <a:endParaRPr lang="ru-RU" sz="1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					</a:t>
            </a:r>
            <a:r>
              <a:rPr lang="ru-RU" sz="2400" dirty="0" smtClean="0"/>
              <a:t>на муниципальной выставке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				стендовых докладов  						«Учитель, воспитай ученика»	</a:t>
            </a:r>
          </a:p>
        </p:txBody>
      </p:sp>
      <p:sp>
        <p:nvSpPr>
          <p:cNvPr id="17411" name="Oval 3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ellipse">
            <a:avLst/>
          </a:prstGeom>
          <a:solidFill>
            <a:schemeClr val="hlink"/>
          </a:solidFill>
          <a:ln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1"/>
                </a:solidFill>
                <a:effectLst/>
              </a:rPr>
              <a:t>ученик</a:t>
            </a:r>
          </a:p>
        </p:txBody>
      </p:sp>
      <p:pic>
        <p:nvPicPr>
          <p:cNvPr id="17412" name="Picture 5" descr="DSC040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2928938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:\Users\User\Desktop\фото конференции\20150225_1027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762000" y="1143000"/>
            <a:ext cx="8077200" cy="45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Результаты работы по данному направлению</a:t>
            </a:r>
          </a:p>
        </p:txBody>
      </p:sp>
      <p:sp>
        <p:nvSpPr>
          <p:cNvPr id="18435" name="Oval 4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305800" cy="990600"/>
          </a:xfrm>
          <a:prstGeom prst="ellipse">
            <a:avLst/>
          </a:prstGeom>
          <a:solidFill>
            <a:schemeClr val="hlink"/>
          </a:solidFill>
          <a:ln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tx1"/>
                </a:solidFill>
                <a:effectLst/>
              </a:rPr>
              <a:t>педагог</a:t>
            </a:r>
          </a:p>
        </p:txBody>
      </p:sp>
      <p:graphicFrame>
        <p:nvGraphicFramePr>
          <p:cNvPr id="19817" name="Group 361"/>
          <p:cNvGraphicFramePr>
            <a:graphicFrameLocks noGrp="1"/>
          </p:cNvGraphicFramePr>
          <p:nvPr/>
        </p:nvGraphicFramePr>
        <p:xfrm>
          <a:off x="838200" y="1600200"/>
          <a:ext cx="7391400" cy="5089620"/>
        </p:xfrm>
        <a:graphic>
          <a:graphicData uri="http://schemas.openxmlformats.org/drawingml/2006/table">
            <a:tbl>
              <a:tblPr/>
              <a:tblGrid>
                <a:gridCol w="3052763"/>
                <a:gridCol w="1085850"/>
                <a:gridCol w="1082675"/>
                <a:gridCol w="1085850"/>
                <a:gridCol w="1084262"/>
              </a:tblGrid>
              <a:tr h="3047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20011-2012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краеведческие чтения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Первые шаги в науку. Я познаю мир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межшкольная научно-практическая конференция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юные исследователи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--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научно-практическая конференция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Шаг в будущее: юный исследователь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 уровень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конференция исследовательских работ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Открытие юных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--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российский уровень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призёры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рождественский фестиваль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Интеллектуально-творческий потенциал России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Обнинск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--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75675" cy="3989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представление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исследований в </a:t>
            </a:r>
            <a:r>
              <a:rPr lang="ru-RU" sz="2400" dirty="0" err="1" smtClean="0"/>
              <a:t>микрогруппах</a:t>
            </a: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					включение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/>
              <a:t>	</a:t>
            </a:r>
            <a:r>
              <a:rPr lang="ru-RU" sz="2400" dirty="0" smtClean="0"/>
              <a:t>					в социально-значимую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/>
              <a:t>	</a:t>
            </a:r>
            <a:r>
              <a:rPr lang="ru-RU" sz="2400" dirty="0" smtClean="0"/>
              <a:t>					деятельность</a:t>
            </a:r>
          </a:p>
        </p:txBody>
      </p:sp>
      <p:sp>
        <p:nvSpPr>
          <p:cNvPr id="19459" name="Oval 4"/>
          <p:cNvSpPr>
            <a:spLocks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ellipse">
            <a:avLst/>
          </a:prstGeom>
          <a:solidFill>
            <a:schemeClr val="hlink"/>
          </a:solidFill>
          <a:ln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tx1"/>
                </a:solidFill>
                <a:effectLst/>
              </a:rPr>
              <a:t>родители</a:t>
            </a:r>
          </a:p>
        </p:txBody>
      </p:sp>
      <p:pic>
        <p:nvPicPr>
          <p:cNvPr id="19460" name="Picture 4" descr="DSCF73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036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IMG_20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623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smtClean="0">
                <a:effectLst/>
              </a:rPr>
              <a:t>Библиографический список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>
                <a:effectLst/>
              </a:rPr>
              <a:t>1. Азбука нравственного воспитания / Под ред. И.А. Каировой и О.С. Богдановой. – М.: Просвещение, 1979.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effectLst/>
              </a:rPr>
              <a:t>2. Багаутдинова Ф.Г. Туристко-краеведческая деятельность учащихся начальных класов. М.: РИБ «Турист», 1992.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effectLst/>
              </a:rPr>
              <a:t>3. Батурина Г. и др. Нравственное воспитание школьников на народных традициях. – М., 2002.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effectLst/>
              </a:rPr>
              <a:t>4. Маханёва М.Д., Князева О.Л. Приобщение младших школьников к краеведению и истории России. Методическое пособие. М.:АРКТИ, 2005.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effectLst/>
              </a:rPr>
              <a:t>5. Сборник примерных программ для начальной школы / сост. А.Б. Воронцов. – М.: ВИТА-ПРЕСС, 2011.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effectLst/>
              </a:rPr>
              <a:t>6. Селевко Г.К., Курзина Т.Н. Методика преподавания курса «Начала этики». Самосовершенствование личности. – Ярославль – Москва, 2005.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effectLst/>
              </a:rPr>
              <a:t>7.</a:t>
            </a:r>
            <a:r>
              <a:rPr lang="en-US" altLang="ru-RU" sz="1800" smtClean="0">
                <a:effectLst/>
              </a:rPr>
              <a:t>semyarossii.ru.</a:t>
            </a:r>
            <a:endParaRPr lang="ru-RU" altLang="ru-RU" sz="1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Патриотическое воспитание</a:t>
            </a:r>
          </a:p>
        </p:txBody>
      </p:sp>
      <p:pic>
        <p:nvPicPr>
          <p:cNvPr id="1028" name="Рисунок 5" descr="G:\DSC_99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385889"/>
            <a:ext cx="2757487" cy="186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User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189" y="1385889"/>
            <a:ext cx="2672211" cy="18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5" descr="https://im3-tub-ru.yandex.net/i?id=1d3200958eaf99c1c4768a051b68d0be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174" y="4111841"/>
            <a:ext cx="268224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409" y="4093892"/>
            <a:ext cx="2268267" cy="184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3716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6600" dirty="0" smtClean="0">
                <a:solidFill>
                  <a:srgbClr val="FFFFFF"/>
                </a:solidFill>
                <a:effectLst/>
                <a:ea typeface="+mn-ea"/>
                <a:cs typeface="+mn-cs"/>
              </a:rPr>
              <a:t> СПАСИБО</a:t>
            </a:r>
            <a:r>
              <a:rPr lang="ru-RU" sz="6600" dirty="0">
                <a:solidFill>
                  <a:srgbClr val="FFFFFF"/>
                </a:solidFill>
                <a:effectLst/>
                <a:ea typeface="+mn-ea"/>
                <a:cs typeface="+mn-cs"/>
              </a:rPr>
              <a:t/>
            </a:r>
            <a:br>
              <a:rPr lang="ru-RU" sz="6600" dirty="0">
                <a:solidFill>
                  <a:srgbClr val="FFFFFF"/>
                </a:solidFill>
                <a:effectLst/>
                <a:ea typeface="+mn-ea"/>
                <a:cs typeface="+mn-cs"/>
              </a:rPr>
            </a:br>
            <a:r>
              <a:rPr lang="ru-RU" sz="6600" dirty="0">
                <a:solidFill>
                  <a:srgbClr val="FFFFFF"/>
                </a:solidFill>
                <a:effectLst/>
                <a:ea typeface="+mn-ea"/>
                <a:cs typeface="+mn-cs"/>
              </a:rPr>
              <a:t>ЗА ВНИМАНИЕ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altLang="ru-RU" sz="2400" smtClean="0">
              <a:solidFill>
                <a:srgbClr val="000000"/>
              </a:solidFill>
              <a:effectLst/>
              <a:latin typeface="Arial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ru-RU" altLang="ru-RU" sz="2400" smtClean="0">
                <a:effectLst/>
                <a:latin typeface="Arial" charset="0"/>
                <a:cs typeface="Times New Roman" pitchFamily="18" charset="0"/>
              </a:rPr>
              <a:t>Контактная информация</a:t>
            </a:r>
            <a:r>
              <a:rPr lang="ru-RU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 </a:t>
            </a:r>
            <a:endParaRPr lang="ru-RU" altLang="ru-RU" sz="2400" smtClean="0"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г. Рыбинск,</a:t>
            </a:r>
            <a:endParaRPr lang="ru-RU" altLang="ru-RU" sz="2400" smtClean="0"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Ярославская область,</a:t>
            </a:r>
            <a:endParaRPr lang="ru-RU" altLang="ru-RU" sz="2400" smtClean="0"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ул. Карякинская, 104</a:t>
            </a:r>
            <a:endParaRPr lang="ru-RU" altLang="ru-RU" sz="2400" smtClean="0"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тел.(4855) 28-16-76</a:t>
            </a:r>
            <a:endParaRPr lang="ru-RU" altLang="ru-RU" sz="2400" smtClean="0"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е-</a:t>
            </a:r>
            <a:r>
              <a:rPr lang="en-US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ru-RU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il</a:t>
            </a:r>
            <a:r>
              <a:rPr lang="ru-RU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rybsch</a:t>
            </a:r>
            <a:r>
              <a:rPr lang="ru-RU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2@</a:t>
            </a:r>
            <a:r>
              <a:rPr lang="en-US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ru-RU" sz="2400" smtClean="0">
                <a:effectLst/>
                <a:latin typeface="Arial" charset="0"/>
                <a:ea typeface="Calibri" pitchFamily="34" charset="0"/>
                <a:cs typeface="Times New Roman" pitchFamily="18" charset="0"/>
              </a:rPr>
              <a:t>ru</a:t>
            </a:r>
            <a:endParaRPr lang="ru-RU" altLang="ru-RU" sz="2400" smtClean="0"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altLang="ru-RU" sz="2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Цель: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создание развивающей среды, способствующей успешной самореализации личности школьника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в исследовательской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Задачи: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способствовать раскрытию интересов и склонностей учеников к исследовательской 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формировать активную гражданскую позицию, высокие нравственные качества учащихся через изучение истории своей семьи: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- исследовать автобиографию членов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семьи, участников Великой Отечественной войны;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- воспитывать чувство гордости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	за героическое прошлое своих близких, участников боевых действий и тружеников тыла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Направления исследовательской деятельности учащихся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1800" smtClean="0"/>
              <a:t>Мой родной край			- Рыбинский особнячок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1800" smtClean="0"/>
              <a:t>Тренинг языковой			- Волшебный мир книги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smtClean="0"/>
              <a:t>	изобретательности			- Совершенствуй себя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1800" smtClean="0"/>
              <a:t>Развитие познавательных		- Юный эколог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smtClean="0"/>
              <a:t>	способностей				- Мой класс – моя команда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1800" smtClean="0"/>
              <a:t>Юный математик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1800" smtClean="0"/>
              <a:t>Академия юных исследователей</a:t>
            </a:r>
          </a:p>
        </p:txBody>
      </p:sp>
      <p:sp>
        <p:nvSpPr>
          <p:cNvPr id="6148" name="AutoShape 12"/>
          <p:cNvSpPr>
            <a:spLocks noChangeArrowheads="1"/>
          </p:cNvSpPr>
          <p:nvPr/>
        </p:nvSpPr>
        <p:spPr bwMode="auto">
          <a:xfrm>
            <a:off x="685800" y="2743200"/>
            <a:ext cx="2819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Общекультурное</a:t>
            </a:r>
          </a:p>
          <a:p>
            <a:pPr algn="ctr" eaLnBrk="1" hangingPunct="1"/>
            <a:r>
              <a:rPr lang="ru-RU" altLang="ru-RU"/>
              <a:t> направление</a:t>
            </a:r>
          </a:p>
        </p:txBody>
      </p:sp>
      <p:sp>
        <p:nvSpPr>
          <p:cNvPr id="6149" name="AutoShape 13"/>
          <p:cNvSpPr>
            <a:spLocks noChangeArrowheads="1"/>
          </p:cNvSpPr>
          <p:nvPr/>
        </p:nvSpPr>
        <p:spPr bwMode="auto">
          <a:xfrm>
            <a:off x="5105400" y="2743200"/>
            <a:ext cx="2819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Духовно-нравственное</a:t>
            </a:r>
          </a:p>
          <a:p>
            <a:pPr algn="ctr" eaLnBrk="1" hangingPunct="1"/>
            <a:r>
              <a:rPr lang="ru-RU" altLang="ru-RU"/>
              <a:t> направление</a:t>
            </a:r>
          </a:p>
        </p:txBody>
      </p:sp>
      <p:sp>
        <p:nvSpPr>
          <p:cNvPr id="6150" name="AutoShape 14"/>
          <p:cNvSpPr>
            <a:spLocks noChangeArrowheads="1"/>
          </p:cNvSpPr>
          <p:nvPr/>
        </p:nvSpPr>
        <p:spPr bwMode="auto">
          <a:xfrm>
            <a:off x="1981200" y="3581400"/>
            <a:ext cx="4648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Научное общество учащихся </a:t>
            </a:r>
          </a:p>
          <a:p>
            <a:pPr algn="ctr" eaLnBrk="1" hangingPunct="1"/>
            <a:r>
              <a:rPr lang="ru-RU" altLang="ru-RU"/>
              <a:t>начальной ступени лицея</a:t>
            </a:r>
          </a:p>
        </p:txBody>
      </p:sp>
      <p:sp>
        <p:nvSpPr>
          <p:cNvPr id="6151" name="AutoShape 15"/>
          <p:cNvSpPr>
            <a:spLocks noChangeArrowheads="1"/>
          </p:cNvSpPr>
          <p:nvPr/>
        </p:nvSpPr>
        <p:spPr bwMode="auto">
          <a:xfrm>
            <a:off x="762000" y="4419600"/>
            <a:ext cx="2819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Общеинтеллектуальное</a:t>
            </a:r>
          </a:p>
          <a:p>
            <a:pPr algn="ctr" eaLnBrk="1" hangingPunct="1"/>
            <a:r>
              <a:rPr lang="ru-RU" altLang="ru-RU"/>
              <a:t> направление</a:t>
            </a:r>
          </a:p>
        </p:txBody>
      </p:sp>
      <p:sp>
        <p:nvSpPr>
          <p:cNvPr id="6152" name="AutoShape 16"/>
          <p:cNvSpPr>
            <a:spLocks noChangeArrowheads="1"/>
          </p:cNvSpPr>
          <p:nvPr/>
        </p:nvSpPr>
        <p:spPr bwMode="auto">
          <a:xfrm>
            <a:off x="5257800" y="4419600"/>
            <a:ext cx="2819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Социальное</a:t>
            </a:r>
          </a:p>
          <a:p>
            <a:pPr algn="ctr" eaLnBrk="1" hangingPunct="1"/>
            <a:r>
              <a:rPr lang="ru-RU" altLang="ru-RU"/>
              <a:t> направление</a:t>
            </a:r>
          </a:p>
        </p:txBody>
      </p:sp>
      <p:sp>
        <p:nvSpPr>
          <p:cNvPr id="6153" name="AutoShape 17"/>
          <p:cNvSpPr>
            <a:spLocks noChangeArrowheads="1"/>
          </p:cNvSpPr>
          <p:nvPr/>
        </p:nvSpPr>
        <p:spPr bwMode="auto">
          <a:xfrm>
            <a:off x="2514600" y="3352800"/>
            <a:ext cx="257175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4" name="AutoShape 18"/>
          <p:cNvSpPr>
            <a:spLocks noChangeArrowheads="1"/>
          </p:cNvSpPr>
          <p:nvPr/>
        </p:nvSpPr>
        <p:spPr bwMode="auto">
          <a:xfrm>
            <a:off x="5867400" y="3352800"/>
            <a:ext cx="257175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5" name="AutoShape 19"/>
          <p:cNvSpPr>
            <a:spLocks noChangeArrowheads="1"/>
          </p:cNvSpPr>
          <p:nvPr/>
        </p:nvSpPr>
        <p:spPr bwMode="auto">
          <a:xfrm>
            <a:off x="2514600" y="4191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6" name="AutoShape 20"/>
          <p:cNvSpPr>
            <a:spLocks noChangeArrowheads="1"/>
          </p:cNvSpPr>
          <p:nvPr/>
        </p:nvSpPr>
        <p:spPr bwMode="auto">
          <a:xfrm>
            <a:off x="5867400" y="4191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Ресурсные возможности лицея для организации исследовательской деятельности  школьников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6868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3200400" y="1676400"/>
            <a:ext cx="3124200" cy="1295400"/>
          </a:xfrm>
          <a:prstGeom prst="downArrowCallout">
            <a:avLst>
              <a:gd name="adj1" fmla="val 60294"/>
              <a:gd name="adj2" fmla="val 60294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Программы урочной и </a:t>
            </a:r>
          </a:p>
          <a:p>
            <a:pPr algn="ctr" eaLnBrk="1" hangingPunct="1"/>
            <a:r>
              <a:rPr lang="ru-RU" altLang="ru-RU"/>
              <a:t>внеурочной деятельности</a:t>
            </a:r>
          </a:p>
          <a:p>
            <a:pPr algn="ctr" eaLnBrk="1" hangingPunct="1"/>
            <a:r>
              <a:rPr lang="ru-RU" altLang="ru-RU"/>
              <a:t> лицея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 flipH="1">
            <a:off x="3733800" y="3200400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Научное общество </a:t>
            </a:r>
          </a:p>
          <a:p>
            <a:pPr algn="ctr" eaLnBrk="1" hangingPunct="1"/>
            <a:r>
              <a:rPr lang="ru-RU" altLang="ru-RU"/>
              <a:t>учащихся </a:t>
            </a:r>
            <a:r>
              <a:rPr lang="en-US" altLang="ru-RU"/>
              <a:t> </a:t>
            </a:r>
            <a:r>
              <a:rPr lang="ru-RU" altLang="ru-RU"/>
              <a:t>лицея</a:t>
            </a: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3352800" y="4343400"/>
            <a:ext cx="2971800" cy="1676400"/>
          </a:xfrm>
          <a:prstGeom prst="upArrowCallout">
            <a:avLst>
              <a:gd name="adj1" fmla="val 44318"/>
              <a:gd name="adj2" fmla="val 4431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Реализация дополнительных</a:t>
            </a:r>
          </a:p>
          <a:p>
            <a:pPr algn="ctr" eaLnBrk="1" hangingPunct="1"/>
            <a:r>
              <a:rPr lang="ru-RU" altLang="ru-RU"/>
              <a:t> образовательных программ</a:t>
            </a:r>
          </a:p>
          <a:p>
            <a:pPr algn="ctr" eaLnBrk="1" hangingPunct="1"/>
            <a:r>
              <a:rPr lang="ru-RU" altLang="ru-RU"/>
              <a:t>ГОБУ ДОД ЯО ЯРИОЦ </a:t>
            </a:r>
          </a:p>
          <a:p>
            <a:pPr algn="ctr" eaLnBrk="1" hangingPunct="1"/>
            <a:r>
              <a:rPr lang="ru-RU" altLang="ru-RU"/>
              <a:t>«Новая школа»</a:t>
            </a:r>
          </a:p>
        </p:txBody>
      </p: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381000" y="2514600"/>
            <a:ext cx="3276600" cy="2590800"/>
          </a:xfrm>
          <a:prstGeom prst="rightArrowCallout">
            <a:avLst>
              <a:gd name="adj1" fmla="val 22778"/>
              <a:gd name="adj2" fmla="val 25000"/>
              <a:gd name="adj3" fmla="val 31799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Программы</a:t>
            </a:r>
          </a:p>
          <a:p>
            <a:pPr algn="ctr" eaLnBrk="1" hangingPunct="1"/>
            <a:r>
              <a:rPr lang="ru-RU" altLang="ru-RU"/>
              <a:t> взаимодействия</a:t>
            </a:r>
          </a:p>
          <a:p>
            <a:pPr algn="ctr" eaLnBrk="1" hangingPunct="1"/>
            <a:r>
              <a:rPr lang="ru-RU" altLang="ru-RU"/>
              <a:t>С УДО г. Рыбинска</a:t>
            </a:r>
          </a:p>
          <a:p>
            <a:pPr algn="ctr" eaLnBrk="1" hangingPunct="1"/>
            <a:r>
              <a:rPr lang="ru-RU" altLang="ru-RU"/>
              <a:t>ЦДЮТЭ</a:t>
            </a:r>
          </a:p>
          <a:p>
            <a:pPr algn="ctr" eaLnBrk="1" hangingPunct="1"/>
            <a:r>
              <a:rPr lang="ru-RU" altLang="ru-RU"/>
              <a:t>ЦДЮТТ</a:t>
            </a:r>
          </a:p>
          <a:p>
            <a:pPr algn="ctr" eaLnBrk="1" hangingPunct="1"/>
            <a:r>
              <a:rPr lang="ru-RU" altLang="ru-RU"/>
              <a:t>ЦДТ «Солнечный»</a:t>
            </a:r>
          </a:p>
          <a:p>
            <a:pPr algn="ctr" eaLnBrk="1" hangingPunct="1"/>
            <a:r>
              <a:rPr lang="ru-RU" altLang="ru-RU"/>
              <a:t>ЦДОД «Молодые </a:t>
            </a:r>
          </a:p>
          <a:p>
            <a:pPr algn="ctr" eaLnBrk="1" hangingPunct="1"/>
            <a:r>
              <a:rPr lang="ru-RU" altLang="ru-RU"/>
              <a:t>таланты» </a:t>
            </a:r>
          </a:p>
        </p:txBody>
      </p:sp>
      <p:sp>
        <p:nvSpPr>
          <p:cNvPr id="7176" name="AutoShape 11"/>
          <p:cNvSpPr>
            <a:spLocks noChangeArrowheads="1"/>
          </p:cNvSpPr>
          <p:nvPr/>
        </p:nvSpPr>
        <p:spPr bwMode="auto">
          <a:xfrm>
            <a:off x="6096000" y="2362200"/>
            <a:ext cx="2819400" cy="2743200"/>
          </a:xfrm>
          <a:prstGeom prst="leftArrowCallout">
            <a:avLst>
              <a:gd name="adj1" fmla="val 25000"/>
              <a:gd name="adj2" fmla="val 25000"/>
              <a:gd name="adj3" fmla="val 2326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Программы </a:t>
            </a:r>
          </a:p>
          <a:p>
            <a:pPr algn="ctr" eaLnBrk="1" hangingPunct="1"/>
            <a:r>
              <a:rPr lang="ru-RU" altLang="ru-RU"/>
              <a:t>взаимодействия </a:t>
            </a:r>
          </a:p>
          <a:p>
            <a:pPr algn="ctr" eaLnBrk="1" hangingPunct="1"/>
            <a:r>
              <a:rPr lang="ru-RU" altLang="ru-RU"/>
              <a:t>с учреждениями </a:t>
            </a:r>
          </a:p>
          <a:p>
            <a:pPr algn="ctr" eaLnBrk="1" hangingPunct="1"/>
            <a:r>
              <a:rPr lang="ru-RU" altLang="ru-RU"/>
              <a:t>культуры</a:t>
            </a:r>
          </a:p>
          <a:p>
            <a:pPr algn="ctr" eaLnBrk="1" hangingPunct="1"/>
            <a:r>
              <a:rPr lang="ru-RU" altLang="ru-RU"/>
              <a:t>РГИАХ музей – </a:t>
            </a:r>
          </a:p>
          <a:p>
            <a:pPr algn="ctr" eaLnBrk="1" hangingPunct="1"/>
            <a:r>
              <a:rPr lang="ru-RU" altLang="ru-RU"/>
              <a:t>заповедник,</a:t>
            </a:r>
          </a:p>
          <a:p>
            <a:pPr algn="ctr" eaLnBrk="1" hangingPunct="1"/>
            <a:r>
              <a:rPr lang="ru-RU" altLang="ru-RU"/>
              <a:t>Дом – музей </a:t>
            </a:r>
          </a:p>
          <a:p>
            <a:pPr algn="ctr" eaLnBrk="1" hangingPunct="1"/>
            <a:r>
              <a:rPr lang="ru-RU" altLang="ru-RU"/>
              <a:t>ак. А.А. </a:t>
            </a:r>
            <a:br>
              <a:rPr lang="ru-RU" altLang="ru-RU"/>
            </a:br>
            <a:r>
              <a:rPr lang="ru-RU" altLang="ru-RU"/>
              <a:t>Ухтомского</a:t>
            </a:r>
          </a:p>
          <a:p>
            <a:pPr algn="ctr"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38100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			</a:t>
            </a:r>
            <a:r>
              <a:rPr lang="ru-RU" smtClean="0"/>
              <a:t>Семейные реликвии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			</a:t>
            </a:r>
            <a:r>
              <a:rPr lang="ru-RU" smtClean="0"/>
              <a:t>Я и моя родословная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676400" y="2362200"/>
            <a:ext cx="53340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Содержательные линии </a:t>
            </a:r>
          </a:p>
          <a:p>
            <a:pPr algn="ctr"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изучения истории своей семьи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733800" y="1600200"/>
            <a:ext cx="1371600" cy="533400"/>
          </a:xfrm>
          <a:prstGeom prst="curvedUpArrow">
            <a:avLst>
              <a:gd name="adj1" fmla="val 51429"/>
              <a:gd name="adj2" fmla="val 10285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733800" y="3657600"/>
            <a:ext cx="1443038" cy="609600"/>
          </a:xfrm>
          <a:prstGeom prst="curvedDownArrow">
            <a:avLst>
              <a:gd name="adj1" fmla="val 47344"/>
              <a:gd name="adj2" fmla="val 9468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Семейные реликвии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изучение истории появления в семье</a:t>
            </a:r>
          </a:p>
          <a:p>
            <a:pPr eaLnBrk="1" hangingPunct="1">
              <a:defRPr/>
            </a:pPr>
            <a:r>
              <a:rPr lang="ru-RU" dirty="0" smtClean="0"/>
              <a:t>определение ценности реликвии</a:t>
            </a:r>
          </a:p>
          <a:p>
            <a:pPr eaLnBrk="1" hangingPunct="1">
              <a:defRPr/>
            </a:pPr>
            <a:r>
              <a:rPr lang="ru-RU" dirty="0" smtClean="0"/>
              <a:t>описание внешнего вида</a:t>
            </a:r>
          </a:p>
          <a:p>
            <a:pPr eaLnBrk="1" hangingPunct="1">
              <a:defRPr/>
            </a:pPr>
            <a:r>
              <a:rPr lang="ru-RU" dirty="0" smtClean="0"/>
              <a:t>изучение особых знаков, используя ресурсы музеев, специальной литературы и интернет - источников</a:t>
            </a:r>
          </a:p>
          <a:p>
            <a:pPr eaLnBrk="1" hangingPunct="1">
              <a:defRPr/>
            </a:pPr>
            <a:r>
              <a:rPr lang="ru-RU" dirty="0" smtClean="0"/>
              <a:t>определение места реликвии в семье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Я и моя родословная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изучение истории возникновения имени, фамилии, отчества</a:t>
            </a:r>
          </a:p>
          <a:p>
            <a:pPr eaLnBrk="1" hangingPunct="1">
              <a:defRPr/>
            </a:pPr>
            <a:r>
              <a:rPr lang="ru-RU" dirty="0" smtClean="0"/>
              <a:t>изучение фотографий членов семьи</a:t>
            </a:r>
          </a:p>
          <a:p>
            <a:pPr eaLnBrk="1" hangingPunct="1">
              <a:defRPr/>
            </a:pPr>
            <a:r>
              <a:rPr lang="ru-RU" dirty="0" smtClean="0"/>
              <a:t>составление схемы родословной</a:t>
            </a:r>
          </a:p>
          <a:p>
            <a:pPr eaLnBrk="1" hangingPunct="1">
              <a:defRPr/>
            </a:pPr>
            <a:r>
              <a:rPr lang="ru-RU" dirty="0" smtClean="0"/>
              <a:t>изучение исторических событий, очевидцами которых были члены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364</TotalTime>
  <Words>617</Words>
  <Application>Microsoft Office PowerPoint</Application>
  <PresentationFormat>Экран (4:3)</PresentationFormat>
  <Paragraphs>243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Tahoma</vt:lpstr>
      <vt:lpstr>Arial</vt:lpstr>
      <vt:lpstr>Wingdings</vt:lpstr>
      <vt:lpstr>Calibri</vt:lpstr>
      <vt:lpstr>Times New Roman</vt:lpstr>
      <vt:lpstr>Текстура</vt:lpstr>
      <vt:lpstr>Нравственное становление личности школьника  через включение  в исследовательскую деятельность на примере изучения истории своей семьи</vt:lpstr>
      <vt:lpstr>Патриотическое воспитание</vt:lpstr>
      <vt:lpstr>Цель:</vt:lpstr>
      <vt:lpstr>Задачи: </vt:lpstr>
      <vt:lpstr>Направления исследовательской деятельности учащихся</vt:lpstr>
      <vt:lpstr>Ресурсные возможности лицея для организации исследовательской деятельности  школьников</vt:lpstr>
      <vt:lpstr>Презентация PowerPoint</vt:lpstr>
      <vt:lpstr>Семейные реликвии</vt:lpstr>
      <vt:lpstr>Я и моя родословная</vt:lpstr>
      <vt:lpstr>   </vt:lpstr>
      <vt:lpstr>Выход на результаты ФГОС в рамках исследовательской деятельности</vt:lpstr>
      <vt:lpstr>Перечень исследовательских работ учащихся лицея №2</vt:lpstr>
      <vt:lpstr>«Великая Отечественная война в судьбе нашей семьи» автор: Круглова Валерия 2в класс</vt:lpstr>
      <vt:lpstr>Эффект деятельности</vt:lpstr>
      <vt:lpstr>ученик</vt:lpstr>
      <vt:lpstr>ученик</vt:lpstr>
      <vt:lpstr>педагог</vt:lpstr>
      <vt:lpstr>родители</vt:lpstr>
      <vt:lpstr>Библиографический список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Юрьевна Белянчева</dc:creator>
  <cp:lastModifiedBy>Светлана Юрьевна Белянчева</cp:lastModifiedBy>
  <cp:revision>31</cp:revision>
  <cp:lastPrinted>1601-01-01T00:00:00Z</cp:lastPrinted>
  <dcterms:created xsi:type="dcterms:W3CDTF">1601-01-01T00:00:00Z</dcterms:created>
  <dcterms:modified xsi:type="dcterms:W3CDTF">2015-05-13T10:10:14Z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