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77" r:id="rId10"/>
    <p:sldId id="264" r:id="rId11"/>
    <p:sldId id="267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>
        <p:scale>
          <a:sx n="114" d="100"/>
          <a:sy n="114" d="100"/>
        </p:scale>
        <p:origin x="-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производительность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Лист1!$A$2:$A$8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numCache>
            </c:numRef>
          </c:xVal>
          <c:y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1.2</c:v>
                </c:pt>
                <c:pt idx="2">
                  <c:v>1.3</c:v>
                </c:pt>
                <c:pt idx="3">
                  <c:v>1.5</c:v>
                </c:pt>
                <c:pt idx="4">
                  <c:v>3</c:v>
                </c:pt>
                <c:pt idx="5">
                  <c:v>3.5</c:v>
                </c:pt>
                <c:pt idx="6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60416"/>
        <c:axId val="149662336"/>
      </c:scatterChart>
      <c:valAx>
        <c:axId val="14966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2336"/>
        <c:crosses val="autoZero"/>
        <c:crossBetween val="midCat"/>
      </c:valAx>
      <c:valAx>
        <c:axId val="1496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72FF-1372-47D5-BE6F-DECE2DE3568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4D37-DB5B-4A32-A363-5FF52067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29F77-689E-4E94-8290-BFA60C8C2B9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54FB-D5D3-441A-B654-D3AADE02C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6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Рабочее место инженера Калашникова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54FB-D5D3-441A-B654-D3AADE02C5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Глоссарий терминов в области PLM и ERP</a:t>
            </a:r>
          </a:p>
          <a:p>
            <a:r>
              <a:rPr lang="en-US" dirty="0" smtClean="0"/>
              <a:t>http://isicad.ru/ru/2006/glossary.php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54FB-D5D3-441A-B654-D3AADE02C5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7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Материалы победителей конкурса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«Информационные технологии на моих уроках черчения»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54FB-D5D3-441A-B654-D3AADE02C5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9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0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9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1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99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5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5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259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07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rtytr, ghnedy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617200" y="6375401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800" b="1">
                <a:solidFill>
                  <a:srgbClr val="5EC902"/>
                </a:solidFill>
              </a:rPr>
              <a:t>Page </a:t>
            </a:r>
            <a:fld id="{49F5D5B6-8E84-4778-9781-8AE9D0B46A52}" type="slidenum">
              <a:rPr lang="fr-FR" altLang="ru-RU" sz="1800" b="1">
                <a:solidFill>
                  <a:srgbClr val="5EC902"/>
                </a:solidFill>
              </a:rPr>
              <a:pPr/>
              <a:t>‹#›</a:t>
            </a:fld>
            <a:endParaRPr lang="fr-FR" altLang="ru-RU" sz="1800" b="1">
              <a:solidFill>
                <a:srgbClr val="5EC9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u.ascon.ru/main/schools/" TargetMode="External"/><Relationship Id="rId2" Type="http://schemas.openxmlformats.org/officeDocument/2006/relationships/hyperlink" Target="http://edu.ascon.ru/main/new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.ascon.ru/main/download/freewar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du.ascon.ru/main/competition/gallery/items/?bm_id=62098" TargetMode="External"/><Relationship Id="rId3" Type="http://schemas.openxmlformats.org/officeDocument/2006/relationships/hyperlink" Target="http://bestmodels.ascon.ru/" TargetMode="External"/><Relationship Id="rId7" Type="http://schemas.openxmlformats.org/officeDocument/2006/relationships/hyperlink" Target="http://edu.ascon.ru/main/competition/gallery/items/?bm_id=62133" TargetMode="External"/><Relationship Id="rId2" Type="http://schemas.openxmlformats.org/officeDocument/2006/relationships/hyperlink" Target="http://machinatorgame.com/ru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stmodels.ascon.ru/yearlist/items/?bm_id=22019" TargetMode="External"/><Relationship Id="rId5" Type="http://schemas.openxmlformats.org/officeDocument/2006/relationships/hyperlink" Target="http://bestmodels.ascon.ru/yearlist/items/?bm_id=21030" TargetMode="External"/><Relationship Id="rId4" Type="http://schemas.openxmlformats.org/officeDocument/2006/relationships/hyperlink" Target="http://bestmodels.ascon.ru/yearlist/items/?bm_id=2206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2;&#1073;&#1086;&#1090;&#1099;.pptx" TargetMode="External"/><Relationship Id="rId2" Type="http://schemas.openxmlformats.org/officeDocument/2006/relationships/hyperlink" Target="&#1089;&#1077;&#1095;&#1077;&#1085;&#1080;&#1077;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img453chertezh-stula.jpg" TargetMode="External"/><Relationship Id="rId2" Type="http://schemas.openxmlformats.org/officeDocument/2006/relationships/hyperlink" Target="mal-m-karkas-krovati-vysokij__AA-740446-1_pu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hertezh.png" TargetMode="External"/><Relationship Id="rId4" Type="http://schemas.openxmlformats.org/officeDocument/2006/relationships/hyperlink" Target="96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Применение ИКТ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уроках черчения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PLM </a:t>
            </a:r>
            <a:r>
              <a:rPr lang="en-US" dirty="0" smtClean="0"/>
              <a:t>- </a:t>
            </a:r>
            <a:r>
              <a:rPr lang="ru-RU" dirty="0" smtClean="0"/>
              <a:t>управление </a:t>
            </a:r>
            <a:r>
              <a:rPr lang="ru-RU" dirty="0"/>
              <a:t>жизненным циклом </a:t>
            </a:r>
            <a:r>
              <a:rPr lang="ru-RU" dirty="0" smtClean="0"/>
              <a:t>изделий</a:t>
            </a:r>
            <a:endParaRPr lang="en-US" dirty="0" smtClean="0"/>
          </a:p>
          <a:p>
            <a:r>
              <a:rPr lang="ru-RU" dirty="0" smtClean="0"/>
              <a:t>ERP </a:t>
            </a:r>
            <a:r>
              <a:rPr lang="en-US" dirty="0" smtClean="0"/>
              <a:t>- </a:t>
            </a:r>
            <a:r>
              <a:rPr lang="ru-RU" dirty="0" smtClean="0"/>
              <a:t>управление </a:t>
            </a:r>
            <a:r>
              <a:rPr lang="ru-RU" dirty="0"/>
              <a:t>ресурсами </a:t>
            </a:r>
            <a:r>
              <a:rPr lang="ru-RU" dirty="0" smtClean="0"/>
              <a:t>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756" y="1171284"/>
            <a:ext cx="11082556" cy="5497964"/>
          </a:xfrm>
        </p:spPr>
        <p:txBody>
          <a:bodyPr/>
          <a:lstStyle/>
          <a:p>
            <a:r>
              <a:rPr lang="ru-RU" sz="2200" b="1" dirty="0"/>
              <a:t>CAE</a:t>
            </a:r>
            <a:r>
              <a:rPr lang="ru-RU" sz="2200" dirty="0"/>
              <a:t>, </a:t>
            </a:r>
            <a:r>
              <a:rPr lang="ru-RU" sz="2200" dirty="0" err="1"/>
              <a:t>Computer-Aided</a:t>
            </a:r>
            <a:r>
              <a:rPr lang="ru-RU" sz="2200" dirty="0"/>
              <a:t> </a:t>
            </a:r>
            <a:r>
              <a:rPr lang="ru-RU" sz="2200" dirty="0" err="1" smtClean="0"/>
              <a:t>Engineering</a:t>
            </a:r>
            <a:r>
              <a:rPr lang="ru-RU" sz="2200" dirty="0" smtClean="0"/>
              <a:t> - Автоматизированное </a:t>
            </a:r>
            <a:r>
              <a:rPr lang="ru-RU" sz="2200" dirty="0"/>
              <a:t>конструирование. </a:t>
            </a:r>
            <a:endParaRPr lang="ru-RU" sz="2200" dirty="0" smtClean="0"/>
          </a:p>
          <a:p>
            <a:r>
              <a:rPr lang="ru-RU" sz="2200" dirty="0" smtClean="0"/>
              <a:t>Использование </a:t>
            </a:r>
            <a:r>
              <a:rPr lang="ru-RU" sz="2200" dirty="0"/>
              <a:t>специального программного обеспечения для проведения инженерного анализа прочности и других технических характеристик компонент и сборок, выполненных в системах автоматизированного проектирования (см. CAD). </a:t>
            </a:r>
            <a:endParaRPr lang="ru-RU" sz="2200" dirty="0" smtClean="0"/>
          </a:p>
          <a:p>
            <a:r>
              <a:rPr lang="ru-RU" sz="2200" dirty="0" smtClean="0"/>
              <a:t>Программы </a:t>
            </a:r>
            <a:r>
              <a:rPr lang="ru-RU" sz="2200" dirty="0"/>
              <a:t>автоматизированного конструирования позволяют осуществлять динамическое моделирование, проверку и оптимизацию изделий и средств их производства. Традиционные области анализа включают в себя: </a:t>
            </a:r>
          </a:p>
          <a:p>
            <a:r>
              <a:rPr lang="ru-RU" sz="2200" dirty="0"/>
              <a:t>анализ напряжений деталей и сборок методом конечных элементов,</a:t>
            </a:r>
          </a:p>
          <a:p>
            <a:r>
              <a:rPr lang="ru-RU" sz="2200" dirty="0"/>
              <a:t>анализ тепловых и жидкостных потоков методами вычислительной гидродинамики,</a:t>
            </a:r>
          </a:p>
          <a:p>
            <a:r>
              <a:rPr lang="ru-RU" sz="2200" dirty="0"/>
              <a:t>анализ кинематики,</a:t>
            </a:r>
          </a:p>
          <a:p>
            <a:r>
              <a:rPr lang="ru-RU" sz="2200" dirty="0"/>
              <a:t>моделирование динамических механических взаимодействий,</a:t>
            </a:r>
          </a:p>
          <a:p>
            <a:r>
              <a:rPr lang="ru-RU" sz="2200" dirty="0"/>
              <a:t>моделирование производственных операций (литье, прессование и проч.).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347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756" y="1171284"/>
            <a:ext cx="11082556" cy="5497964"/>
          </a:xfrm>
        </p:spPr>
        <p:txBody>
          <a:bodyPr/>
          <a:lstStyle/>
          <a:p>
            <a:r>
              <a:rPr lang="ru-RU" sz="2400" b="1" dirty="0"/>
              <a:t>CAM</a:t>
            </a:r>
            <a:r>
              <a:rPr lang="ru-RU" sz="2400" dirty="0"/>
              <a:t>, </a:t>
            </a:r>
            <a:r>
              <a:rPr lang="ru-RU" sz="2400" dirty="0" err="1"/>
              <a:t>Computer-Aided</a:t>
            </a:r>
            <a:r>
              <a:rPr lang="ru-RU" sz="2400" dirty="0"/>
              <a:t> </a:t>
            </a:r>
            <a:r>
              <a:rPr lang="ru-RU" sz="2400" dirty="0" err="1" smtClean="0"/>
              <a:t>Manufacturing</a:t>
            </a:r>
            <a:r>
              <a:rPr lang="ru-RU" sz="2400" dirty="0" smtClean="0"/>
              <a:t> - Автоматизированное </a:t>
            </a:r>
            <a:r>
              <a:rPr lang="ru-RU" sz="2400" dirty="0"/>
              <a:t>производство. </a:t>
            </a:r>
            <a:endParaRPr lang="ru-RU" sz="2400" dirty="0" smtClean="0"/>
          </a:p>
          <a:p>
            <a:r>
              <a:rPr lang="ru-RU" sz="2400" dirty="0" smtClean="0"/>
              <a:t>Программное обеспечение, </a:t>
            </a:r>
            <a:r>
              <a:rPr lang="ru-RU" sz="2400" dirty="0"/>
              <a:t>основной целью которого является создание программ для управления станками с ЧПУ (см. CNC). </a:t>
            </a:r>
            <a:endParaRPr lang="ru-RU" sz="2400" dirty="0" smtClean="0"/>
          </a:p>
          <a:p>
            <a:r>
              <a:rPr lang="ru-RU" sz="2400" dirty="0" smtClean="0"/>
              <a:t>Входные данные - является </a:t>
            </a:r>
            <a:r>
              <a:rPr lang="ru-RU" sz="2400" dirty="0"/>
              <a:t>геометрическая модель изделия, разработанная в системе автоматизированного проектирования (см. CAD).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процессе интерактивной работы с трехмерной моделью в CAM системе инженер определяет траектории движения режущего инструмента по заготовке </a:t>
            </a:r>
            <a:r>
              <a:rPr lang="ru-RU" sz="2400" dirty="0" smtClean="0"/>
              <a:t>изделия, </a:t>
            </a:r>
            <a:r>
              <a:rPr lang="ru-RU" sz="2400" dirty="0"/>
              <a:t>которые затем автоматически верифицируются, визуализируются </a:t>
            </a:r>
            <a:r>
              <a:rPr lang="ru-RU" sz="2400" dirty="0" smtClean="0"/>
              <a:t>и </a:t>
            </a:r>
            <a:r>
              <a:rPr lang="ru-RU" sz="2400" dirty="0"/>
              <a:t>обрабатываются </a:t>
            </a:r>
            <a:r>
              <a:rPr lang="ru-RU" sz="2400" dirty="0" smtClean="0"/>
              <a:t>для </a:t>
            </a:r>
            <a:r>
              <a:rPr lang="ru-RU" sz="2400" dirty="0"/>
              <a:t>получения программы управления конкретным </a:t>
            </a:r>
            <a:r>
              <a:rPr lang="ru-RU" sz="2400" dirty="0" smtClean="0"/>
              <a:t>станком. </a:t>
            </a:r>
            <a:endParaRPr lang="ru-RU" sz="24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231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589" y="1515232"/>
            <a:ext cx="10515600" cy="4818456"/>
          </a:xfrm>
        </p:spPr>
        <p:txBody>
          <a:bodyPr/>
          <a:lstStyle/>
          <a:p>
            <a:r>
              <a:rPr lang="ru-RU" sz="2400" b="1" dirty="0"/>
              <a:t>CAD</a:t>
            </a:r>
            <a:r>
              <a:rPr lang="ru-RU" sz="2400" dirty="0"/>
              <a:t>, </a:t>
            </a:r>
            <a:r>
              <a:rPr lang="ru-RU" sz="2400" dirty="0" err="1"/>
              <a:t>Computer-Aided</a:t>
            </a:r>
            <a:r>
              <a:rPr lang="ru-RU" sz="2400" dirty="0"/>
              <a:t> </a:t>
            </a:r>
            <a:r>
              <a:rPr lang="ru-RU" sz="2400" dirty="0" err="1"/>
              <a:t>Design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Автоматизированное проектирование. </a:t>
            </a:r>
            <a:endParaRPr lang="ru-RU" sz="2400" dirty="0" smtClean="0"/>
          </a:p>
          <a:p>
            <a:r>
              <a:rPr lang="ru-RU" sz="2400" dirty="0" smtClean="0"/>
              <a:t>Термин </a:t>
            </a:r>
            <a:r>
              <a:rPr lang="ru-RU" sz="2400" dirty="0"/>
              <a:t>используется для обозначения широкого спектра компьютерных инструментов, которые помогают инженерам, архитекторам и другим профессионалам в осуществлении проектирования. </a:t>
            </a:r>
            <a:endParaRPr lang="ru-RU" sz="2400" dirty="0" smtClean="0"/>
          </a:p>
          <a:p>
            <a:r>
              <a:rPr lang="ru-RU" sz="2400" dirty="0" smtClean="0"/>
              <a:t>Ключевой инструмент </a:t>
            </a:r>
            <a:r>
              <a:rPr lang="ru-RU" sz="2400" dirty="0"/>
              <a:t>в рамках концепции управления жизненным циклом изделия, системы автоматизированного проектирования (САПР) включают в себя множество программных и аппаратных средств - от систем двумерного черчения до трехмерного параметрического моделирования поверхностей и объемных тел. По областям применения САПР традиционно разделяются на: </a:t>
            </a:r>
          </a:p>
        </p:txBody>
      </p:sp>
    </p:spTree>
    <p:extLst>
      <p:ext uri="{BB962C8B-B14F-4D97-AF65-F5344CB8AC3E}">
        <p14:creationId xmlns:p14="http://schemas.microsoft.com/office/powerpoint/2010/main" val="555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45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AEC CAD</a:t>
            </a:r>
            <a:r>
              <a:rPr lang="ru-RU" sz="2800" dirty="0"/>
              <a:t>, </a:t>
            </a:r>
            <a:r>
              <a:rPr lang="ru-RU" sz="2800" dirty="0" err="1"/>
              <a:t>Architecture</a:t>
            </a:r>
            <a:r>
              <a:rPr lang="ru-RU" sz="2800" dirty="0"/>
              <a:t> </a:t>
            </a:r>
            <a:r>
              <a:rPr lang="ru-RU" sz="2800" dirty="0" err="1"/>
              <a:t>Engineering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Construction</a:t>
            </a:r>
            <a:r>
              <a:rPr lang="ru-RU" sz="2800" dirty="0"/>
              <a:t> CAD</a:t>
            </a:r>
            <a:br>
              <a:rPr lang="ru-RU" sz="2800" dirty="0"/>
            </a:br>
            <a:r>
              <a:rPr lang="ru-RU" sz="2800" dirty="0"/>
              <a:t>САПР для архитектуры и строительства. </a:t>
            </a:r>
            <a:endParaRPr lang="ru-RU" sz="2800" dirty="0" smtClean="0"/>
          </a:p>
          <a:p>
            <a:r>
              <a:rPr lang="ru-RU" sz="2800" dirty="0" smtClean="0"/>
              <a:t>Проектирование </a:t>
            </a:r>
            <a:r>
              <a:rPr lang="ru-RU" sz="2800" dirty="0"/>
              <a:t>не самих изделий, а средств их производства, включая целые производственные цеха или промышленные зоны. </a:t>
            </a:r>
            <a:endParaRPr lang="ru-RU" sz="2800" dirty="0" smtClean="0"/>
          </a:p>
          <a:p>
            <a:r>
              <a:rPr lang="ru-RU" sz="2800" dirty="0" smtClean="0"/>
              <a:t>Используются </a:t>
            </a:r>
            <a:r>
              <a:rPr lang="ru-RU" sz="2800" dirty="0"/>
              <a:t>также для проектирования зданий и дизайна интерьеров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59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45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MCAD</a:t>
            </a:r>
            <a:r>
              <a:rPr lang="ru-RU" sz="2400" dirty="0"/>
              <a:t>, </a:t>
            </a:r>
            <a:r>
              <a:rPr lang="ru-RU" sz="2400" dirty="0" err="1"/>
              <a:t>Mechanical</a:t>
            </a:r>
            <a:r>
              <a:rPr lang="ru-RU" sz="2400" dirty="0"/>
              <a:t> </a:t>
            </a:r>
            <a:r>
              <a:rPr lang="ru-RU" sz="2400" dirty="0" smtClean="0"/>
              <a:t>CAD Автоматизация </a:t>
            </a:r>
            <a:r>
              <a:rPr lang="ru-RU" sz="2400" dirty="0"/>
              <a:t>механического проектирования.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Области приложения</a:t>
            </a:r>
            <a:r>
              <a:rPr lang="ru-RU" sz="2400" dirty="0" smtClean="0"/>
              <a:t>: </a:t>
            </a:r>
            <a:endParaRPr lang="ru-RU" sz="2400" dirty="0"/>
          </a:p>
          <a:p>
            <a:r>
              <a:rPr lang="ru-RU" sz="2400" dirty="0" smtClean="0"/>
              <a:t>автомобильная </a:t>
            </a:r>
            <a:r>
              <a:rPr lang="ru-RU" sz="2400" dirty="0"/>
              <a:t>промышленность,</a:t>
            </a:r>
          </a:p>
          <a:p>
            <a:r>
              <a:rPr lang="ru-RU" sz="2400" dirty="0" smtClean="0"/>
              <a:t>авиакосмическая </a:t>
            </a:r>
            <a:r>
              <a:rPr lang="ru-RU" sz="2400" dirty="0"/>
              <a:t>промышленность,</a:t>
            </a:r>
          </a:p>
          <a:p>
            <a:r>
              <a:rPr lang="ru-RU" sz="2400" dirty="0"/>
              <a:t>производство товаров народного потребления,</a:t>
            </a:r>
          </a:p>
          <a:p>
            <a:r>
              <a:rPr lang="ru-RU" sz="2400" dirty="0"/>
              <a:t>машиностроение,</a:t>
            </a:r>
          </a:p>
          <a:p>
            <a:r>
              <a:rPr lang="ru-RU" sz="2400" dirty="0"/>
              <a:t>судостроение.</a:t>
            </a:r>
          </a:p>
          <a:p>
            <a:pPr marL="0" indent="0">
              <a:buNone/>
            </a:pPr>
            <a:r>
              <a:rPr lang="ru-RU" sz="2400" i="1" dirty="0" smtClean="0"/>
              <a:t>Функциональность</a:t>
            </a:r>
            <a:r>
              <a:rPr lang="ru-RU" sz="2400" dirty="0" smtClean="0"/>
              <a:t>: разработка </a:t>
            </a:r>
            <a:r>
              <a:rPr lang="ru-RU" sz="2400" dirty="0"/>
              <a:t>деталей и сборок (механизмов) с использованием параметрического проектирования на основе конструктивных элементов, технологий поверхностного и объемного моделирования.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40069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4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ECAD </a:t>
            </a:r>
            <a:r>
              <a:rPr lang="en-US" sz="2400" dirty="0"/>
              <a:t>Electronic </a:t>
            </a:r>
            <a:r>
              <a:rPr lang="en-US" sz="2400" dirty="0" smtClean="0"/>
              <a:t>CAD - </a:t>
            </a:r>
            <a:r>
              <a:rPr lang="ru-RU" sz="2400" dirty="0"/>
              <a:t>САПР электроники.</a:t>
            </a:r>
            <a:endParaRPr lang="en-US" sz="2400" b="1" dirty="0" smtClean="0"/>
          </a:p>
          <a:p>
            <a:pPr marL="0" indent="0">
              <a:buNone/>
            </a:pPr>
            <a:r>
              <a:rPr lang="ru-RU" sz="2400" b="1" dirty="0" smtClean="0"/>
              <a:t>EDA</a:t>
            </a:r>
            <a:r>
              <a:rPr lang="ru-RU" sz="2400" dirty="0"/>
              <a:t>, </a:t>
            </a:r>
            <a:r>
              <a:rPr lang="ru-RU" sz="2400" dirty="0" err="1"/>
              <a:t>Electronic</a:t>
            </a:r>
            <a:r>
              <a:rPr lang="ru-RU" sz="2400" dirty="0"/>
              <a:t> </a:t>
            </a:r>
            <a:r>
              <a:rPr lang="ru-RU" sz="2400" dirty="0" err="1"/>
              <a:t>Design</a:t>
            </a:r>
            <a:r>
              <a:rPr lang="ru-RU" sz="2400" dirty="0"/>
              <a:t> </a:t>
            </a:r>
            <a:r>
              <a:rPr lang="ru-RU" sz="2400" dirty="0" err="1" smtClean="0"/>
              <a:t>Automation</a:t>
            </a:r>
            <a:r>
              <a:rPr lang="en-US" sz="2400" dirty="0" smtClean="0"/>
              <a:t> - </a:t>
            </a:r>
            <a:r>
              <a:rPr lang="ru-RU" sz="2400" dirty="0" smtClean="0"/>
              <a:t>Автоматизированное </a:t>
            </a:r>
            <a:r>
              <a:rPr lang="ru-RU" sz="2400" dirty="0"/>
              <a:t>проектирование электронных приборов и устройств.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Категория </a:t>
            </a:r>
            <a:r>
              <a:rPr lang="ru-RU" sz="2400" dirty="0"/>
              <a:t>программных инструментов для проектирования и производства электронных систем - от печатных плат до интегральных микросхем. </a:t>
            </a:r>
          </a:p>
        </p:txBody>
      </p:sp>
    </p:spTree>
    <p:extLst>
      <p:ext uri="{BB962C8B-B14F-4D97-AF65-F5344CB8AC3E}">
        <p14:creationId xmlns:p14="http://schemas.microsoft.com/office/powerpoint/2010/main" val="22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кто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978" y="1397786"/>
            <a:ext cx="10515600" cy="481845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CAPP</a:t>
            </a:r>
            <a:r>
              <a:rPr lang="ru-RU" sz="2400" dirty="0"/>
              <a:t>, </a:t>
            </a:r>
            <a:r>
              <a:rPr lang="ru-RU" sz="2400" dirty="0" err="1"/>
              <a:t>Computer-Aided</a:t>
            </a:r>
            <a:r>
              <a:rPr lang="ru-RU" sz="2400" dirty="0"/>
              <a:t> </a:t>
            </a:r>
            <a:r>
              <a:rPr lang="ru-RU" sz="2400" dirty="0" err="1"/>
              <a:t>Process</a:t>
            </a:r>
            <a:r>
              <a:rPr lang="ru-RU" sz="2400" dirty="0"/>
              <a:t> </a:t>
            </a:r>
            <a:r>
              <a:rPr lang="ru-RU" sz="2400" dirty="0" err="1" smtClean="0"/>
              <a:t>Planning</a:t>
            </a:r>
            <a:r>
              <a:rPr lang="en-US" sz="2400" dirty="0" smtClean="0"/>
              <a:t> - </a:t>
            </a:r>
            <a:r>
              <a:rPr lang="ru-RU" sz="2400" dirty="0" smtClean="0"/>
              <a:t>Автоматизированное </a:t>
            </a:r>
            <a:r>
              <a:rPr lang="ru-RU" sz="2400" dirty="0"/>
              <a:t>технологическая подготовка производства (планирование технологических процессов).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</a:t>
            </a:r>
            <a:r>
              <a:rPr lang="ru-RU" sz="2400" dirty="0" smtClean="0"/>
              <a:t>тык </a:t>
            </a:r>
            <a:r>
              <a:rPr lang="ru-RU" sz="2400" dirty="0"/>
              <a:t>систем автоматизированного проектирования (см. CAD) и производства (см. CAM).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Задача - </a:t>
            </a:r>
            <a:r>
              <a:rPr lang="ru-RU" sz="2400" dirty="0"/>
              <a:t>по заданной CAD-модели изделия составить план его производства, называемый операционной или маршрутной картой. Данный план содержит указания о последовательности технологических и сборочных операций, используемых станках и инструментах и проч.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Технологическая </a:t>
            </a:r>
            <a:r>
              <a:rPr lang="ru-RU" sz="2400" dirty="0"/>
              <a:t>подготовка производства всегда осуществляется по имеющейся базе данных типовых техпроцессов, применяемых на конкретном </a:t>
            </a:r>
            <a:r>
              <a:rPr lang="ru-RU" sz="2400" dirty="0" smtClean="0"/>
              <a:t>предприятии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25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Преподавание черчения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САПР для моделирования объектов, построения чертежей</a:t>
            </a:r>
          </a:p>
          <a:p>
            <a:r>
              <a:rPr lang="ru-RU" dirty="0" smtClean="0"/>
              <a:t>Проектная деятельность, направленная на разработку 3</a:t>
            </a:r>
            <a:r>
              <a:rPr lang="en-US" dirty="0" smtClean="0"/>
              <a:t>D</a:t>
            </a:r>
            <a:r>
              <a:rPr lang="ru-RU" dirty="0" smtClean="0"/>
              <a:t>-моделей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АСКОН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Компас 3</a:t>
            </a:r>
            <a:r>
              <a:rPr lang="en-US" dirty="0" smtClean="0">
                <a:hlinkClick r:id="rId2"/>
              </a:rPr>
              <a:t>D</a:t>
            </a:r>
            <a:r>
              <a:rPr lang="ru-RU" dirty="0" smtClean="0">
                <a:hlinkClick r:id="rId2"/>
              </a:rPr>
              <a:t> – САПР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Аскон школам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Компас 3</a:t>
            </a:r>
            <a:r>
              <a:rPr lang="en-US" dirty="0" smtClean="0">
                <a:hlinkClick r:id="rId4"/>
              </a:rPr>
              <a:t>D</a:t>
            </a:r>
            <a:r>
              <a:rPr lang="ru-RU" dirty="0" smtClean="0">
                <a:hlinkClick r:id="rId4"/>
              </a:rPr>
              <a:t>-</a:t>
            </a:r>
            <a:r>
              <a:rPr lang="en-US" dirty="0" smtClean="0">
                <a:hlinkClick r:id="rId4"/>
              </a:rPr>
              <a:t>LT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31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учебного предмета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пространственных представлений</a:t>
            </a:r>
          </a:p>
          <a:p>
            <a:r>
              <a:rPr lang="ru-RU" dirty="0" smtClean="0"/>
              <a:t>Чтение и выполнение несложных графических документов по стандарту</a:t>
            </a:r>
          </a:p>
          <a:p>
            <a:r>
              <a:rPr lang="ru-RU" dirty="0" smtClean="0"/>
              <a:t>Знание о графических средствах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АСКОН?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8349"/>
            <a:ext cx="10515600" cy="4918614"/>
          </a:xfrm>
        </p:spPr>
        <p:txBody>
          <a:bodyPr/>
          <a:lstStyle/>
          <a:p>
            <a:r>
              <a:rPr lang="ru-RU" sz="2800" dirty="0" smtClean="0"/>
              <a:t>Бесплатный продукт для учебных целей</a:t>
            </a:r>
          </a:p>
          <a:p>
            <a:r>
              <a:rPr lang="ru-RU" sz="2800" dirty="0" smtClean="0"/>
              <a:t>Информационная поддержка</a:t>
            </a:r>
          </a:p>
          <a:p>
            <a:r>
              <a:rPr lang="ru-RU" sz="2800" dirty="0" smtClean="0"/>
              <a:t>Конкурс для учителей</a:t>
            </a:r>
          </a:p>
          <a:p>
            <a:r>
              <a:rPr lang="ru-RU" sz="2800" dirty="0" smtClean="0">
                <a:hlinkClick r:id="rId2"/>
              </a:rPr>
              <a:t>Мобильное приложение </a:t>
            </a:r>
            <a:r>
              <a:rPr lang="en-US" sz="2800" dirty="0" err="1" smtClean="0">
                <a:hlinkClick r:id="rId2"/>
              </a:rPr>
              <a:t>Machinator</a:t>
            </a:r>
            <a:endParaRPr lang="ru-RU" sz="2800" dirty="0" smtClean="0"/>
          </a:p>
          <a:p>
            <a:r>
              <a:rPr lang="ru-RU" sz="2800" dirty="0" smtClean="0">
                <a:hlinkClick r:id="rId3"/>
              </a:rPr>
              <a:t>Конкурс </a:t>
            </a:r>
            <a:r>
              <a:rPr lang="ru-RU" sz="2800" b="1" dirty="0" err="1" smtClean="0">
                <a:hlinkClick r:id="rId3"/>
              </a:rPr>
              <a:t>АСов</a:t>
            </a:r>
            <a:r>
              <a:rPr lang="ru-RU" sz="2800" b="1" dirty="0" smtClean="0">
                <a:hlinkClick r:id="rId3"/>
              </a:rPr>
              <a:t> </a:t>
            </a:r>
            <a:r>
              <a:rPr lang="ru-RU" sz="2800" b="1" dirty="0" err="1">
                <a:hlinkClick r:id="rId3"/>
              </a:rPr>
              <a:t>КОМПьютерного</a:t>
            </a:r>
            <a:r>
              <a:rPr lang="ru-RU" sz="2800" b="1" dirty="0">
                <a:hlinkClick r:id="rId3"/>
              </a:rPr>
              <a:t> 3</a:t>
            </a:r>
            <a:r>
              <a:rPr lang="en-US" sz="2800" b="1" dirty="0" smtClean="0">
                <a:hlinkClick r:id="rId3"/>
              </a:rPr>
              <a:t>D-</a:t>
            </a:r>
            <a:r>
              <a:rPr lang="ru-RU" sz="2800" b="1" dirty="0" smtClean="0">
                <a:hlinkClick r:id="rId3"/>
              </a:rPr>
              <a:t>моделирования</a:t>
            </a:r>
            <a:endParaRPr lang="ru-RU" sz="2800" b="1" dirty="0" smtClean="0"/>
          </a:p>
          <a:p>
            <a:r>
              <a:rPr lang="ru-RU" sz="2800" b="1" dirty="0" smtClean="0">
                <a:hlinkClick r:id="rId4"/>
              </a:rPr>
              <a:t>Планета Земля</a:t>
            </a:r>
            <a:endParaRPr lang="ru-RU" sz="2800" b="1" dirty="0" smtClean="0"/>
          </a:p>
          <a:p>
            <a:r>
              <a:rPr lang="ru-RU" sz="2800" b="1" dirty="0" smtClean="0">
                <a:hlinkClick r:id="rId5"/>
              </a:rPr>
              <a:t>Юрта</a:t>
            </a:r>
            <a:endParaRPr lang="ru-RU" sz="2800" b="1" dirty="0" smtClean="0"/>
          </a:p>
          <a:p>
            <a:r>
              <a:rPr lang="ru-RU" sz="2800" b="1" dirty="0" smtClean="0">
                <a:hlinkClick r:id="rId6"/>
              </a:rPr>
              <a:t>Велосипед</a:t>
            </a:r>
            <a:endParaRPr lang="ru-RU" sz="2800" b="1" dirty="0" smtClean="0"/>
          </a:p>
          <a:p>
            <a:r>
              <a:rPr lang="ru-RU" sz="2800" b="1" dirty="0">
                <a:hlinkClick r:id="rId7"/>
              </a:rPr>
              <a:t>Крепость </a:t>
            </a:r>
            <a:r>
              <a:rPr lang="ru-RU" sz="2800" b="1" dirty="0" err="1" smtClean="0">
                <a:hlinkClick r:id="rId7"/>
              </a:rPr>
              <a:t>Ингербург</a:t>
            </a:r>
            <a:endParaRPr lang="ru-RU" sz="2800" b="1" dirty="0" smtClean="0"/>
          </a:p>
          <a:p>
            <a:r>
              <a:rPr lang="ru-RU" sz="2800" b="1" dirty="0" smtClean="0">
                <a:hlinkClick r:id="rId8"/>
              </a:rPr>
              <a:t>Русь белокаменная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704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Материалы победителя конкурса </a:t>
            </a:r>
            <a:r>
              <a:rPr lang="ru-RU" dirty="0"/>
              <a:t>«Информационные технологии на моих уроках черчения» </a:t>
            </a:r>
          </a:p>
          <a:p>
            <a:r>
              <a:rPr lang="ru-RU" dirty="0" err="1" smtClean="0"/>
              <a:t>Мясниковой</a:t>
            </a:r>
            <a:r>
              <a:rPr lang="ru-RU" dirty="0" smtClean="0"/>
              <a:t> И.В. </a:t>
            </a:r>
          </a:p>
          <a:p>
            <a:r>
              <a:rPr lang="ru-RU" dirty="0" smtClean="0"/>
              <a:t>Г. Москва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12" y="2963644"/>
            <a:ext cx="2405625" cy="33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Урок</a:t>
            </a:r>
            <a:endParaRPr lang="ru-RU" dirty="0" smtClean="0"/>
          </a:p>
          <a:p>
            <a:r>
              <a:rPr lang="ru-RU" dirty="0" smtClean="0">
                <a:hlinkClick r:id="rId3" action="ppaction://hlinkpres?slideindex=1&amp;slidetitle="/>
              </a:rPr>
              <a:t>Модели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2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Рабочее место проектировщика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600456"/>
          </a:xfrm>
        </p:spPr>
        <p:txBody>
          <a:bodyPr/>
          <a:lstStyle/>
          <a:p>
            <a:r>
              <a:rPr lang="ru-RU" sz="3200" dirty="0" smtClean="0"/>
              <a:t>Недавнее прошлое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5" y="2657856"/>
            <a:ext cx="5384609" cy="3987261"/>
          </a:xfrm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16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Рабочее место проектировщика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600456"/>
          </a:xfrm>
        </p:spPr>
        <p:txBody>
          <a:bodyPr/>
          <a:lstStyle/>
          <a:p>
            <a:r>
              <a:rPr lang="ru-RU" sz="3200" dirty="0" smtClean="0"/>
              <a:t>Сегодня</a:t>
            </a:r>
            <a:endParaRPr lang="ru-RU" sz="32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8207"/>
          <a:stretch>
            <a:fillRect/>
          </a:stretch>
        </p:blipFill>
        <p:spPr>
          <a:xfrm>
            <a:off x="6134099" y="457201"/>
            <a:ext cx="5616025" cy="4434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2817043"/>
            <a:ext cx="5103813" cy="40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Рабочее место проектировщика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1028700"/>
          </a:xfrm>
        </p:spPr>
        <p:txBody>
          <a:bodyPr/>
          <a:lstStyle/>
          <a:p>
            <a:r>
              <a:rPr lang="ru-RU" sz="3200" dirty="0" smtClean="0"/>
              <a:t>Не очень далекое будущее</a:t>
            </a:r>
            <a:endParaRPr lang="ru-RU" sz="32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292"/>
          <a:stretch>
            <a:fillRect/>
          </a:stretch>
        </p:blipFill>
        <p:spPr>
          <a:xfrm>
            <a:off x="6362699" y="555627"/>
            <a:ext cx="5171017" cy="40830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2" y="3029707"/>
            <a:ext cx="5602215" cy="38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труда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516911"/>
              </p:ext>
            </p:extLst>
          </p:nvPr>
        </p:nvGraphicFramePr>
        <p:xfrm>
          <a:off x="838200" y="181438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6326264" y="3011647"/>
            <a:ext cx="484632" cy="978408"/>
          </a:xfrm>
          <a:prstGeom prst="down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8941698" y="2074168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06676" y="1454492"/>
            <a:ext cx="2339829" cy="5976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 smtClean="0"/>
              <a:t>MES, BIM</a:t>
            </a:r>
            <a:endParaRPr lang="ru-RU" sz="3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55608" y="2074168"/>
            <a:ext cx="2187429" cy="72792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600" dirty="0" smtClean="0"/>
              <a:t>САПР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17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69" y="134144"/>
            <a:ext cx="4010025" cy="3771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504"/>
            <a:ext cx="6096000" cy="3133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94" y="419100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89" y="356737"/>
            <a:ext cx="10515600" cy="1325563"/>
          </a:xfrm>
        </p:spPr>
        <p:txBody>
          <a:bodyPr/>
          <a:lstStyle/>
          <a:p>
            <a:r>
              <a:rPr lang="ru-RU" dirty="0" smtClean="0"/>
              <a:t>Продукт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67" y="1358766"/>
            <a:ext cx="6259455" cy="4544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65" y="1349140"/>
            <a:ext cx="6742700" cy="4504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31" y="1378501"/>
            <a:ext cx="6659834" cy="4757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17" y="1349140"/>
            <a:ext cx="6239357" cy="4991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31" y="1135020"/>
            <a:ext cx="77628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Чертежи вокруг нас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Мебель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Еще мебель 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И еще мебель</a:t>
            </a:r>
            <a:endParaRPr lang="ru-RU" dirty="0" smtClean="0"/>
          </a:p>
          <a:p>
            <a:r>
              <a:rPr lang="ru-RU" dirty="0" smtClean="0"/>
              <a:t>Компьютеры</a:t>
            </a:r>
          </a:p>
          <a:p>
            <a:r>
              <a:rPr lang="ru-RU" dirty="0" smtClean="0">
                <a:hlinkClick r:id="rId5" action="ppaction://hlinkfile"/>
              </a:rPr>
              <a:t>Машины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архитектурный план</Template>
  <TotalTime>178</TotalTime>
  <Words>564</Words>
  <Application>Microsoft Office PowerPoint</Application>
  <PresentationFormat>Произвольный</PresentationFormat>
  <Paragraphs>98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Modèle par défaut</vt:lpstr>
      <vt:lpstr>Применение ИКТ</vt:lpstr>
      <vt:lpstr>Цели учебного предмета</vt:lpstr>
      <vt:lpstr>Рабочее место проектировщика</vt:lpstr>
      <vt:lpstr>Рабочее место проектировщика</vt:lpstr>
      <vt:lpstr>Рабочее место проектировщика</vt:lpstr>
      <vt:lpstr>Производительность труда</vt:lpstr>
      <vt:lpstr>Продукт</vt:lpstr>
      <vt:lpstr>Продукт</vt:lpstr>
      <vt:lpstr>Чертежи вокруг нас</vt:lpstr>
      <vt:lpstr>Кто есть кто</vt:lpstr>
      <vt:lpstr>Кто есть кто</vt:lpstr>
      <vt:lpstr>Кто есть кто</vt:lpstr>
      <vt:lpstr>Кто есть кто</vt:lpstr>
      <vt:lpstr>Кто есть кто</vt:lpstr>
      <vt:lpstr>Кто есть кто</vt:lpstr>
      <vt:lpstr>Кто есть кто</vt:lpstr>
      <vt:lpstr>Кто есть кто</vt:lpstr>
      <vt:lpstr>Преподавание черчения</vt:lpstr>
      <vt:lpstr>АСКОН</vt:lpstr>
      <vt:lpstr>Почему АСКОН?</vt:lpstr>
      <vt:lpstr>На уроках</vt:lpstr>
      <vt:lpstr>Материалы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</dc:creator>
  <cp:lastModifiedBy>Светлана Михайловна Головлева</cp:lastModifiedBy>
  <cp:revision>13</cp:revision>
  <cp:lastPrinted>2014-10-22T07:06:15Z</cp:lastPrinted>
  <dcterms:created xsi:type="dcterms:W3CDTF">2014-10-21T19:52:26Z</dcterms:created>
  <dcterms:modified xsi:type="dcterms:W3CDTF">2014-10-22T07:27:22Z</dcterms:modified>
</cp:coreProperties>
</file>