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0" r:id="rId4"/>
    <p:sldId id="265" r:id="rId5"/>
    <p:sldId id="270" r:id="rId6"/>
    <p:sldId id="267" r:id="rId7"/>
    <p:sldId id="268" r:id="rId8"/>
    <p:sldId id="269" r:id="rId9"/>
    <p:sldId id="272" r:id="rId10"/>
    <p:sldId id="271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4" d="100"/>
          <a:sy n="104" d="100"/>
        </p:scale>
        <p:origin x="-9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8E83C-F993-4B2B-897A-E047B02AAE98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512CE-AA98-4D79-8654-29CF51546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7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512CE-AA98-4D79-8654-29CF51546A10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885" y="620688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54868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 профессиональное образовательное учреждение  Ярославской области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Переславский колледж им. А. Невского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0957" y="2205543"/>
            <a:ext cx="39604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626" y="1760042"/>
            <a:ext cx="4483398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272612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672" y="1124744"/>
            <a:ext cx="741682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5941060" algn="r"/>
              </a:tabLst>
            </a:pPr>
            <a:r>
              <a:rPr lang="ru-RU" sz="1400" b="1" kern="1600" dirty="0">
                <a:latin typeface="Times New Roman"/>
                <a:ea typeface="Times New Roman"/>
              </a:rPr>
              <a:t>РАЗДЕЛ 4. </a:t>
            </a:r>
            <a:endParaRPr lang="ru-RU" sz="1400" b="1" kern="1600" dirty="0" smtClean="0">
              <a:latin typeface="Times New Roman"/>
              <a:ea typeface="Times New Roman"/>
            </a:endParaRPr>
          </a:p>
          <a:p>
            <a:pPr algn="ctr">
              <a:tabLst>
                <a:tab pos="5941060" algn="r"/>
              </a:tabLst>
            </a:pPr>
            <a:r>
              <a:rPr lang="ru-RU" sz="1400" b="1" kern="1600" dirty="0" smtClean="0">
                <a:latin typeface="Times New Roman"/>
                <a:ea typeface="Times New Roman"/>
              </a:rPr>
              <a:t>Структурные </a:t>
            </a:r>
            <a:r>
              <a:rPr lang="ru-RU" sz="1400" b="1" kern="1600" dirty="0">
                <a:latin typeface="Times New Roman"/>
                <a:ea typeface="Times New Roman"/>
              </a:rPr>
              <a:t>компоненты рабочей программы воспитания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552" y="116632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00436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03648" y="1988840"/>
            <a:ext cx="2664296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Инвариантные модули</a:t>
            </a:r>
            <a:endParaRPr lang="ru-RU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2636912"/>
            <a:ext cx="3528392" cy="234282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«Ключевые дела ПОО»</a:t>
            </a:r>
          </a:p>
          <a:p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«Кураторство и поддержка»</a:t>
            </a:r>
          </a:p>
          <a:p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«Студенческое самоуправление»</a:t>
            </a:r>
          </a:p>
          <a:p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«Профессиональный выбор»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«Организация предметно-эстетической среды»  </a:t>
            </a:r>
            <a:endParaRPr lang="ru-RU" sz="16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«Взаимодействие с родителями»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«Цифровая среда» </a:t>
            </a: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«Правовое сознание»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1988840"/>
            <a:ext cx="2664296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модули</a:t>
            </a:r>
            <a:endParaRPr lang="ru-RU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591780" y="2360556"/>
            <a:ext cx="288032" cy="27635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4048" y="2636912"/>
            <a:ext cx="3528392" cy="23083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«Молодежные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объединения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588224" y="2348880"/>
            <a:ext cx="288032" cy="27635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0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1976" y="300436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00436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9552" y="2636912"/>
            <a:ext cx="8136904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2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1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628800"/>
            <a:ext cx="1548172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рабочей группы</a:t>
            </a:r>
          </a:p>
          <a:p>
            <a:pPr lvl="0"/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60648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87824" y="1628800"/>
            <a:ext cx="5472608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учебной работе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воспитательной работе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Заведующие кафедрами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17032"/>
            <a:ext cx="1548172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материалов</a:t>
            </a:r>
          </a:p>
          <a:p>
            <a:pPr lvl="0" algn="ctr"/>
            <a:endParaRPr lang="ru-RU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3717032"/>
            <a:ext cx="5472608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макета программы воспитания и социализации  на основании примерных программ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195736" y="1916832"/>
            <a:ext cx="720080" cy="6480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195736" y="3717032"/>
            <a:ext cx="720080" cy="6480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971600" y="2996952"/>
            <a:ext cx="576064" cy="6480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0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50896"/>
            <a:ext cx="1872208" cy="20005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МАКЕТ</a:t>
            </a:r>
          </a:p>
          <a:p>
            <a:pPr lvl="0" algn="ctr"/>
            <a:r>
              <a:rPr lang="ru-RU" sz="2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программы воспитания</a:t>
            </a:r>
          </a:p>
          <a:p>
            <a:pPr lvl="0"/>
            <a:endParaRPr lang="ru-RU" sz="2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60648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55792" y="1124744"/>
            <a:ext cx="575152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kern="1600" dirty="0" smtClean="0">
                <a:latin typeface="Times New Roman"/>
                <a:ea typeface="Times New Roman"/>
              </a:rPr>
              <a:t>РАЗДЕЛ 1. Паспорт рабочей программы воспитания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320344" y="2432358"/>
            <a:ext cx="720080" cy="64807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155792" y="1628800"/>
            <a:ext cx="5751520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kern="1600" dirty="0" smtClean="0">
                <a:latin typeface="Times New Roman"/>
                <a:ea typeface="Times New Roman"/>
              </a:rPr>
              <a:t>РАЗДЕЛ 2. Оценка освоения обучающимися основной образовательной программы в части достижения личностных результатов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0960" y="2708920"/>
            <a:ext cx="576635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tabLst>
                <a:tab pos="5941060" algn="r"/>
              </a:tabLst>
            </a:pPr>
            <a:r>
              <a:rPr lang="ru-RU" b="1" kern="1600" dirty="0" smtClean="0">
                <a:latin typeface="Times New Roman"/>
                <a:ea typeface="Times New Roman"/>
              </a:rPr>
              <a:t>РАЗДЕЛ 3. </a:t>
            </a:r>
            <a:r>
              <a:rPr lang="ru-RU" b="1" kern="1600" dirty="0" smtClean="0">
                <a:latin typeface="Times New Roman"/>
                <a:ea typeface="Times New Roman"/>
                <a:cs typeface="Times New Roman"/>
              </a:rPr>
              <a:t>Требования к ресурсному обеспечению воспитательной работы</a:t>
            </a:r>
            <a:endParaRPr lang="ru-RU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8940" y="3501008"/>
            <a:ext cx="5765224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tabLst>
                <a:tab pos="5941060" algn="r"/>
              </a:tabLst>
            </a:pPr>
            <a:r>
              <a:rPr lang="ru-RU" b="1" kern="1600" dirty="0" smtClean="0">
                <a:latin typeface="Times New Roman"/>
                <a:ea typeface="Times New Roman"/>
              </a:rPr>
              <a:t>РАЗДЕЛ 4. Структурные компоненты рабочей программы воспитания</a:t>
            </a:r>
            <a:endParaRPr lang="ru-RU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2088" y="4293096"/>
            <a:ext cx="5765224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tabLst>
                <a:tab pos="5941060" algn="r"/>
              </a:tabLst>
            </a:pPr>
            <a:r>
              <a:rPr lang="ru-RU" b="1" kern="1600" dirty="0" smtClean="0">
                <a:latin typeface="Times New Roman"/>
                <a:ea typeface="Times New Roman"/>
              </a:rPr>
              <a:t>РАЗДЕЛ 5. </a:t>
            </a:r>
            <a:r>
              <a:rPr lang="ru-RU" b="1" kern="1600" dirty="0" smtClean="0">
                <a:latin typeface="Times New Roman"/>
                <a:ea typeface="Times New Roman"/>
                <a:cs typeface="Times New Roman"/>
              </a:rPr>
              <a:t>Календарный план воспитательной работы</a:t>
            </a:r>
            <a:endParaRPr lang="ru-RU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226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56266"/>
            <a:ext cx="1996816" cy="16312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kern="1600" dirty="0">
                <a:solidFill>
                  <a:srgbClr val="FFFFFF"/>
                </a:solidFill>
                <a:latin typeface="Times New Roman"/>
                <a:ea typeface="Times New Roman"/>
              </a:rPr>
              <a:t>РАЗДЕЛ 1. Паспорт рабочей программы </a:t>
            </a:r>
            <a:r>
              <a:rPr lang="ru-RU" sz="2000" b="1" kern="1600" dirty="0" smtClean="0">
                <a:solidFill>
                  <a:srgbClr val="FFFFFF"/>
                </a:solidFill>
                <a:latin typeface="Times New Roman"/>
                <a:ea typeface="Times New Roman"/>
              </a:rPr>
              <a:t>воспитания</a:t>
            </a:r>
            <a:endParaRPr lang="ru-RU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60648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трелка вправо 10"/>
          <p:cNvSpPr/>
          <p:nvPr/>
        </p:nvSpPr>
        <p:spPr>
          <a:xfrm>
            <a:off x="2555776" y="2276872"/>
            <a:ext cx="720080" cy="648072"/>
          </a:xfrm>
          <a:prstGeom prst="rightArrow">
            <a:avLst>
              <a:gd name="adj1" fmla="val 50000"/>
              <a:gd name="adj2" fmla="val 5564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491880" y="1340768"/>
            <a:ext cx="5112568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Паспорт рабочей программы воспитания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2420888"/>
            <a:ext cx="5112568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ea typeface="Times New Roman"/>
              </a:rPr>
              <a:t>Личностный результаты реализации программы выпускника – портрет выпускника СПО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672" y="1124744"/>
            <a:ext cx="7416824" cy="7386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400" b="1" kern="1600" dirty="0">
                <a:solidFill>
                  <a:srgbClr val="FFFFFF"/>
                </a:solidFill>
                <a:latin typeface="Times New Roman"/>
                <a:ea typeface="Times New Roman"/>
              </a:rPr>
              <a:t>РАЗДЕЛ 2</a:t>
            </a:r>
            <a:r>
              <a:rPr lang="ru-RU" sz="1400" b="1" kern="1600" dirty="0" smtClean="0">
                <a:solidFill>
                  <a:srgbClr val="FFFFFF"/>
                </a:solidFill>
                <a:latin typeface="Times New Roman"/>
                <a:ea typeface="Times New Roman"/>
              </a:rPr>
              <a:t>.</a:t>
            </a:r>
          </a:p>
          <a:p>
            <a:pPr lvl="0" algn="ctr"/>
            <a:r>
              <a:rPr lang="ru-RU" sz="1400" b="1" kern="1600" dirty="0" smtClean="0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rPr lang="ru-RU" sz="1400" b="1" kern="1600" dirty="0">
                <a:solidFill>
                  <a:srgbClr val="FFFFFF"/>
                </a:solidFill>
                <a:latin typeface="Times New Roman"/>
                <a:ea typeface="Times New Roman"/>
              </a:rPr>
              <a:t>Оценка освоения обучающимися основной образовательной программы в части достижения личностных результатов</a:t>
            </a:r>
            <a:endParaRPr lang="ru-RU" sz="1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552" y="188640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00436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512" y="1988147"/>
            <a:ext cx="173190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Форма </a:t>
            </a:r>
            <a:r>
              <a:rPr lang="ru-RU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контроля и оценки достижений </a:t>
            </a:r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обучающихся</a:t>
            </a:r>
          </a:p>
          <a:p>
            <a:pPr algn="ctr"/>
            <a:endParaRPr lang="ru-RU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2388" y="2463279"/>
            <a:ext cx="1656184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СТРУКТУРА</a:t>
            </a:r>
          </a:p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</a:rPr>
              <a:t>ПОРТФОЛИО</a:t>
            </a:r>
          </a:p>
          <a:p>
            <a:pPr algn="ctr"/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2204864"/>
            <a:ext cx="4784536" cy="267765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Сведения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 владельце портфолио: ФИО, место и год рождения, адрес фактического проживания и регистрации, специальность. Этот раздел также может включать в себя информацию о жизненных, профессиональных целях, интересах и увлечениях.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Опыт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студента: характеристики от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куратора, мастера производственного обучения,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 прохождении военных сборов, с мест прохождения практик, отзывы и т.д.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Достижения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студента: сертификаты об участии в конференциях, выставках, конкурсах, дипломы о победах, публикации, выписки из решений педсовета о поощрениях и т.д.</a:t>
            </a:r>
            <a:endParaRPr lang="ru-RU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903364" y="2636912"/>
            <a:ext cx="364380" cy="348364"/>
          </a:xfrm>
          <a:prstGeom prst="rightArrow">
            <a:avLst>
              <a:gd name="adj1" fmla="val 50000"/>
              <a:gd name="adj2" fmla="val 6089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908572" y="2924944"/>
            <a:ext cx="303388" cy="348364"/>
          </a:xfrm>
          <a:prstGeom prst="rightArrow">
            <a:avLst>
              <a:gd name="adj1" fmla="val 50000"/>
              <a:gd name="adj2" fmla="val 5564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75172" y="3197294"/>
            <a:ext cx="1728192" cy="181588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</a:rPr>
              <a:t>Диагностика личностного роста:</a:t>
            </a:r>
          </a:p>
          <a:p>
            <a:r>
              <a:rPr lang="ru-RU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</a:rPr>
              <a:t>- </a:t>
            </a:r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</a:rPr>
              <a:t>контроль </a:t>
            </a:r>
            <a:r>
              <a:rPr lang="ru-RU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</a:rPr>
              <a:t>куратора, мастера производственного обучения </a:t>
            </a:r>
            <a:endParaRPr lang="ru-RU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r>
              <a:rPr lang="ru-RU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</a:rPr>
              <a:t>- самоанализ обучающимся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827584" y="2924944"/>
            <a:ext cx="288032" cy="27635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672" y="870346"/>
            <a:ext cx="7416824" cy="7386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400" b="1" kern="1600" dirty="0">
                <a:solidFill>
                  <a:srgbClr val="FFFFFF"/>
                </a:solidFill>
                <a:latin typeface="Times New Roman"/>
                <a:ea typeface="Times New Roman"/>
              </a:rPr>
              <a:t>РАЗДЕЛ 2</a:t>
            </a:r>
            <a:r>
              <a:rPr lang="ru-RU" sz="1400" b="1" kern="1600" dirty="0" smtClean="0">
                <a:solidFill>
                  <a:srgbClr val="FFFFFF"/>
                </a:solidFill>
                <a:latin typeface="Times New Roman"/>
                <a:ea typeface="Times New Roman"/>
              </a:rPr>
              <a:t>.</a:t>
            </a:r>
          </a:p>
          <a:p>
            <a:pPr lvl="0" algn="ctr"/>
            <a:r>
              <a:rPr lang="ru-RU" sz="1400" b="1" kern="1600" dirty="0" smtClean="0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rPr lang="ru-RU" sz="1400" b="1" kern="1600" dirty="0">
                <a:solidFill>
                  <a:srgbClr val="FFFFFF"/>
                </a:solidFill>
                <a:latin typeface="Times New Roman"/>
                <a:ea typeface="Times New Roman"/>
              </a:rPr>
              <a:t>Оценка освоения обучающимися основной образовательной программы в части достижения личностных результатов</a:t>
            </a:r>
            <a:endParaRPr lang="ru-RU" sz="1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552" y="116632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31501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5424" y="2292896"/>
            <a:ext cx="1268224" cy="15542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latin typeface="Times New Roman"/>
                <a:ea typeface="Times New Roman"/>
              </a:rPr>
              <a:t>Комплекс критериев оценки личностных результатов </a:t>
            </a:r>
            <a:r>
              <a:rPr lang="ru-RU" sz="1350" b="1" dirty="0" smtClean="0">
                <a:latin typeface="Times New Roman"/>
                <a:ea typeface="Times New Roman"/>
              </a:rPr>
              <a:t>обучающихся</a:t>
            </a:r>
          </a:p>
          <a:p>
            <a:pPr algn="ctr"/>
            <a:endParaRPr lang="ru-RU" sz="1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700808"/>
            <a:ext cx="7128792" cy="333572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КО.1 демонстрация интереса к будущей профессии;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 2. оценка собственного продвижения, личностного развития;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 3.положительная динамика в организации собственной учебной деятельности по результатам самооценки, самоанализа и коррекции ее результатов;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 4. ответственность за результат учебной деятельности и подготовки к профессиональной деятельности;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 5. проявление высокопрофессиональной трудовой активности;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 6.участие в исследовательской и проектной работе;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КО.7 участие в конкурсах профессионального мастерства, олимпиадах по профессии, викторинах, в предметных неделях;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КО.8.соблюдение этических норм общения при взаимодействии с обучающимися, преподавателями, мастерами и руководителями практики;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 9. конструктивное взаимодействие в учебном коллективе/бригаде;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 10. демонстрация навыков межличностного делового общения, социального имиджа;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50" b="1" dirty="0">
                <a:latin typeface="Times New Roman"/>
                <a:ea typeface="Times New Roman"/>
                <a:cs typeface="Times New Roman"/>
              </a:rPr>
              <a:t>КО 11. готовность к общению и взаимодействию с людьми самого разного статуса, этнической, религиозной принадлежности и в многообразных обстоятельствах</a:t>
            </a:r>
            <a:r>
              <a:rPr lang="ru-RU" sz="1150" b="1" dirty="0" smtClean="0">
                <a:latin typeface="Times New Roman"/>
                <a:ea typeface="Times New Roman"/>
                <a:cs typeface="Times New Roman"/>
              </a:rPr>
              <a:t>;</a:t>
            </a:r>
            <a:endParaRPr lang="ru-RU" sz="115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471316" y="2936620"/>
            <a:ext cx="364380" cy="348364"/>
          </a:xfrm>
          <a:prstGeom prst="rightArrow">
            <a:avLst>
              <a:gd name="adj1" fmla="val 50000"/>
              <a:gd name="adj2" fmla="val 5564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74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672" y="870346"/>
            <a:ext cx="7416824" cy="7386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400" b="1" kern="1600" dirty="0">
                <a:solidFill>
                  <a:srgbClr val="FFFFFF"/>
                </a:solidFill>
                <a:latin typeface="Times New Roman"/>
                <a:ea typeface="Times New Roman"/>
              </a:rPr>
              <a:t>РАЗДЕЛ 2</a:t>
            </a:r>
            <a:r>
              <a:rPr lang="ru-RU" sz="1400" b="1" kern="1600" dirty="0" smtClean="0">
                <a:solidFill>
                  <a:srgbClr val="FFFFFF"/>
                </a:solidFill>
                <a:latin typeface="Times New Roman"/>
                <a:ea typeface="Times New Roman"/>
              </a:rPr>
              <a:t>.</a:t>
            </a:r>
          </a:p>
          <a:p>
            <a:pPr lvl="0" algn="ctr"/>
            <a:r>
              <a:rPr lang="ru-RU" sz="1400" b="1" kern="1600" dirty="0" smtClean="0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rPr lang="ru-RU" sz="1400" b="1" kern="1600" dirty="0">
                <a:solidFill>
                  <a:srgbClr val="FFFFFF"/>
                </a:solidFill>
                <a:latin typeface="Times New Roman"/>
                <a:ea typeface="Times New Roman"/>
              </a:rPr>
              <a:t>Оценка освоения обучающимися основной образовательной программы в части достижения личностных результатов</a:t>
            </a:r>
            <a:endParaRPr lang="ru-RU" sz="1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552" y="116632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31501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5424" y="2292896"/>
            <a:ext cx="1268224" cy="15542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50" b="1" dirty="0">
                <a:latin typeface="Times New Roman"/>
                <a:ea typeface="Times New Roman"/>
              </a:rPr>
              <a:t>Комплекс критериев оценки личностных результатов </a:t>
            </a:r>
            <a:r>
              <a:rPr lang="ru-RU" sz="1350" b="1" dirty="0" smtClean="0">
                <a:latin typeface="Times New Roman"/>
                <a:ea typeface="Times New Roman"/>
              </a:rPr>
              <a:t>обучающихся</a:t>
            </a:r>
          </a:p>
          <a:p>
            <a:pPr algn="ctr"/>
            <a:endParaRPr lang="ru-RU" sz="1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700808"/>
            <a:ext cx="7128792" cy="34435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12. сформированность гражданской позиции; участие в волонтерском движении;  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13. проявление мировоззренческих установок на готовность молодых людей к работе  на благо Отечества;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spc="-30" dirty="0">
                <a:latin typeface="Times New Roman"/>
                <a:ea typeface="Times New Roman"/>
                <a:cs typeface="Times New Roman"/>
              </a:rPr>
              <a:t>КО 14. проявление правовой активности и навыков правомерного поведения, уважения к Закону;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15. отсутствие фактов проявления идеологии терроризма и экстремизма среди обучающихся;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16. отсутствие социальных конфликтов среди обучающихся, основанных  на межнациональной, межрелигиозной почве;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17. участие в реализации просветительских программ, поисковых, археологических, военно-исторических, краеведческих отрядах и молодежных объединениях; 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18. добровольческие инициативы по поддержки инвалидов и престарелых граждан;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19. проявление экологической культуры, бережного отношения к родной земле, природным богатствам России и мира;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20. демонстрация умений и навыков разумного природопользования, нетерпимого отношения к действиям, приносящим вред экологии;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21. демонстрация навыков здорового образа жизни и высокий уровень культуры здоровья обучающихся;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22. проявление культуры потребления информации, умений и навыков пользования компьютерной техникой, навыков отбора и критического анализа информации, умения ориентироваться в информационном пространстве;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latin typeface="Times New Roman"/>
                <a:ea typeface="Times New Roman"/>
                <a:cs typeface="Times New Roman"/>
              </a:rPr>
              <a:t>КО 23. участие в конкурсах профессионального мастерства и в командных проектах; </a:t>
            </a:r>
            <a:endParaRPr lang="ru-RU" sz="1000" b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spc="-30" dirty="0">
                <a:latin typeface="Times New Roman"/>
                <a:ea typeface="Times New Roman"/>
                <a:cs typeface="Times New Roman"/>
              </a:rPr>
              <a:t>КО 24. проявление экономической и финансовой культуры, экономической грамотности, а также собственной адекватной позиции по отношению к социально-экономической действительности.</a:t>
            </a:r>
            <a:endParaRPr lang="ru-RU" sz="10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471316" y="2936620"/>
            <a:ext cx="364380" cy="348364"/>
          </a:xfrm>
          <a:prstGeom prst="rightArrow">
            <a:avLst>
              <a:gd name="adj1" fmla="val 50000"/>
              <a:gd name="adj2" fmla="val 5564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6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672" y="836712"/>
            <a:ext cx="741682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400" b="1" kern="1600" dirty="0">
                <a:solidFill>
                  <a:srgbClr val="FFFFFF"/>
                </a:solidFill>
                <a:latin typeface="Times New Roman"/>
                <a:ea typeface="Times New Roman"/>
              </a:rPr>
              <a:t>РАЗДЕЛ 2</a:t>
            </a:r>
            <a:r>
              <a:rPr lang="ru-RU" sz="1400" b="1" kern="1600" dirty="0" smtClean="0">
                <a:solidFill>
                  <a:srgbClr val="FFFFFF"/>
                </a:solidFill>
                <a:latin typeface="Times New Roman"/>
                <a:ea typeface="Times New Roman"/>
              </a:rPr>
              <a:t>.  </a:t>
            </a:r>
            <a:r>
              <a:rPr lang="ru-RU" sz="1400" b="1" kern="1600" dirty="0">
                <a:solidFill>
                  <a:srgbClr val="FFFFFF"/>
                </a:solidFill>
                <a:latin typeface="Times New Roman"/>
                <a:ea typeface="Times New Roman"/>
              </a:rPr>
              <a:t>Оценка освоения обучающимися основной образовательной программы в части достижения личностных результатов</a:t>
            </a:r>
            <a:endParaRPr lang="ru-RU" sz="1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552" y="116632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00436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551595"/>
              </p:ext>
            </p:extLst>
          </p:nvPr>
        </p:nvGraphicFramePr>
        <p:xfrm>
          <a:off x="356672" y="1484784"/>
          <a:ext cx="8672968" cy="1872207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967816"/>
                <a:gridCol w="2405109"/>
                <a:gridCol w="1457642"/>
                <a:gridCol w="2842401"/>
              </a:tblGrid>
              <a:tr h="5943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и наименование личностных результатов реализации программы воспитания ЛР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оценивания КО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оценки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62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ЛР 1 Осознающий себя гражданином и защитником великой страны.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 12. сформированность гражданской позиции; участие в волонтерском движении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 13. проявление мировоззренческих установок на готовность молодых людей к работе  на благо Отечества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Сформированность чувства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патриотизма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8900" lvl="0" indent="142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Личностное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к гражданско-патриотическим  ценностям, к обязанностям гражданина и патриота</a:t>
                      </a:r>
                    </a:p>
                    <a:p>
                      <a:pPr marL="88900" lvl="0" indent="142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Представление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образа гражданина и патриота (на примере исторических личностей)</a:t>
                      </a:r>
                    </a:p>
                    <a:p>
                      <a:pPr marL="88900" lvl="0" indent="142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Дисциплинированность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0" lvl="0" indent="142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Организованность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0" lvl="0" indent="1428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Толерантность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61400" y="3429000"/>
            <a:ext cx="7416824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личностные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реализации образовательной программы</a:t>
            </a:r>
            <a:endParaRPr lang="ru-RU" sz="14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096366"/>
              </p:ext>
            </p:extLst>
          </p:nvPr>
        </p:nvGraphicFramePr>
        <p:xfrm>
          <a:off x="395536" y="3861048"/>
          <a:ext cx="8640960" cy="106680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6696744"/>
                <a:gridCol w="1944216"/>
              </a:tblGrid>
              <a:tr h="4269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Наименование профессионального модуля, </a:t>
                      </a:r>
                      <a:b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учебной дисциплины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Код личностных результатов реализации программы воспитания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0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ОДБ.01, ОДБ.02, ОДБ.03, ОДБ.04, ОДБ.05, ОДБ.06, ОДБ.07, ОДБ.08, ОДБ.09, ОДБ.10, ОДБ.11, ОДБ.12, </a:t>
                      </a:r>
                      <a:endParaRPr lang="ru-RU" sz="9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1" dirty="0" smtClean="0">
                          <a:effectLst/>
                          <a:latin typeface="Times New Roman"/>
                          <a:ea typeface="Times New Roman"/>
                        </a:rPr>
                        <a:t>ОДП.11, ОДП.12, ОДП.13, ОДП.14, ОПД.01, ОПД.02, ОПД.03, ОПД.04, ОПД.05, ОПД.06, ОПД.07, ОПД.08, ПМ.01, МДК.01.01, УП.01, ПП.01, ПМ.02, МДК.02.01, УП.02, ПП.02, ПМ.03, МДК.03.01, УП.03, ПП.03, ПМ.04, МДК.04.01, УП.04, ПП.04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ЛР 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010" marR="5701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672" y="1242338"/>
            <a:ext cx="7416824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tabLst>
                <a:tab pos="5941060" algn="r"/>
              </a:tabLst>
            </a:pPr>
            <a:r>
              <a:rPr lang="ru-RU" sz="1400" b="1" kern="1600" dirty="0">
                <a:latin typeface="Times New Roman"/>
                <a:ea typeface="Times New Roman"/>
              </a:rPr>
              <a:t>РАЗДЕЛ 3. </a:t>
            </a:r>
            <a:endParaRPr lang="ru-RU" sz="1400" b="1" kern="1600" dirty="0" smtClean="0">
              <a:latin typeface="Times New Roman"/>
              <a:ea typeface="Times New Roman"/>
            </a:endParaRPr>
          </a:p>
          <a:p>
            <a:pPr algn="ctr">
              <a:tabLst>
                <a:tab pos="5941060" algn="r"/>
              </a:tabLst>
            </a:pPr>
            <a:r>
              <a:rPr lang="ru-RU" sz="1400" b="1" kern="1600" dirty="0" smtClean="0">
                <a:latin typeface="Times New Roman"/>
                <a:ea typeface="Times New Roman"/>
                <a:cs typeface="Times New Roman"/>
              </a:rPr>
              <a:t>Требования </a:t>
            </a:r>
            <a:r>
              <a:rPr lang="ru-RU" sz="1400" b="1" kern="1600" dirty="0">
                <a:latin typeface="Times New Roman"/>
                <a:ea typeface="Times New Roman"/>
                <a:cs typeface="Times New Roman"/>
              </a:rPr>
              <a:t>к ресурсному обеспечению воспитательной работы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0552" y="116632"/>
            <a:ext cx="7098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программы воспитания в условиях многопрофильности образовательной организации</a:t>
            </a:r>
          </a:p>
        </p:txBody>
      </p:sp>
      <p:pic>
        <p:nvPicPr>
          <p:cNvPr id="7" name="Picture 2" descr="C:\Users\venecia15\Desktop\эблема\Им.А.2pn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00436"/>
            <a:ext cx="931764" cy="93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26476" y="2525995"/>
            <a:ext cx="162930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Нормативно  - правовое обеспечение</a:t>
            </a:r>
            <a:endParaRPr lang="ru-RU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2525995"/>
            <a:ext cx="1368152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Кадровое обеспечение</a:t>
            </a:r>
          </a:p>
          <a:p>
            <a:pPr algn="ctr"/>
            <a:endParaRPr lang="ru-RU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61796" y="2525995"/>
            <a:ext cx="1412240" cy="83099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/>
                <a:ea typeface="Times New Roman"/>
              </a:rPr>
              <a:t>Материально – техническое обеспечение</a:t>
            </a:r>
          </a:p>
          <a:p>
            <a:pPr algn="ctr"/>
            <a:endParaRPr lang="ru-RU" sz="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24216" y="2495218"/>
            <a:ext cx="1772280" cy="86177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/>
                <a:ea typeface="Times New Roman"/>
              </a:rPr>
              <a:t>Информационное обеспечение</a:t>
            </a:r>
          </a:p>
          <a:p>
            <a:pPr algn="ctr"/>
            <a:endParaRPr lang="ru-RU" sz="1400" b="1" dirty="0">
              <a:solidFill>
                <a:srgbClr val="FFFFFF"/>
              </a:solidFill>
              <a:latin typeface="Times New Roman"/>
              <a:cs typeface="Times New Roman" panose="02020603050405020304" pitchFamily="18" charset="0"/>
            </a:endParaRPr>
          </a:p>
          <a:p>
            <a:pPr algn="ctr"/>
            <a:endParaRPr lang="ru-RU" sz="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359</TotalTime>
  <Words>1024</Words>
  <Application>Microsoft Office PowerPoint</Application>
  <PresentationFormat>Экран (4:3)</PresentationFormat>
  <Paragraphs>129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Климова Светлана Вяч.</dc:creator>
  <cp:lastModifiedBy>Ольга Владимировна Чиркун</cp:lastModifiedBy>
  <cp:revision>32</cp:revision>
  <dcterms:created xsi:type="dcterms:W3CDTF">2021-10-20T13:53:53Z</dcterms:created>
  <dcterms:modified xsi:type="dcterms:W3CDTF">2021-10-29T10:12:33Z</dcterms:modified>
</cp:coreProperties>
</file>