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3" r:id="rId3"/>
    <p:sldId id="258" r:id="rId4"/>
    <p:sldId id="259" r:id="rId5"/>
    <p:sldId id="261" r:id="rId6"/>
    <p:sldId id="262" r:id="rId7"/>
    <p:sldId id="279" r:id="rId8"/>
    <p:sldId id="277" r:id="rId9"/>
    <p:sldId id="264" r:id="rId10"/>
    <p:sldId id="265" r:id="rId11"/>
    <p:sldId id="266" r:id="rId12"/>
    <p:sldId id="275" r:id="rId13"/>
    <p:sldId id="269" r:id="rId14"/>
    <p:sldId id="27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76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2" autoAdjust="0"/>
    <p:restoredTop sz="94660"/>
  </p:normalViewPr>
  <p:slideViewPr>
    <p:cSldViewPr>
      <p:cViewPr varScale="1">
        <p:scale>
          <a:sx n="102" d="100"/>
          <a:sy n="102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&#1094;&#1080;&#1092;&#1077;%20-%20&#1088;&#1077;&#1083;&#1072;&#1082;&#1089;&#1080;&#1088;&#1091;&#1102;&#1097;&#1072;&#1103;%20&#1084;&#1091;&#1079;&#1099;&#1082;&#1072;%20(www.mixmuz.ru).mp3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8.gif"/><Relationship Id="rId18" Type="http://schemas.openxmlformats.org/officeDocument/2006/relationships/hyperlink" Target="Fonovaya_muzyka-Shine_as_Bright,_fonovaya_detskaya.mp3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5.gif"/><Relationship Id="rId12" Type="http://schemas.openxmlformats.org/officeDocument/2006/relationships/slide" Target="slide10.xml"/><Relationship Id="rId17" Type="http://schemas.openxmlformats.org/officeDocument/2006/relationships/image" Target="../media/image10.gif"/><Relationship Id="rId2" Type="http://schemas.openxmlformats.org/officeDocument/2006/relationships/image" Target="../media/image2.png"/><Relationship Id="rId16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7.gif"/><Relationship Id="rId5" Type="http://schemas.openxmlformats.org/officeDocument/2006/relationships/image" Target="../media/image4.gif"/><Relationship Id="rId15" Type="http://schemas.openxmlformats.org/officeDocument/2006/relationships/image" Target="../media/image9.gif"/><Relationship Id="rId10" Type="http://schemas.openxmlformats.org/officeDocument/2006/relationships/slide" Target="slide7.xml"/><Relationship Id="rId4" Type="http://schemas.openxmlformats.org/officeDocument/2006/relationships/slide" Target="slide9.xml"/><Relationship Id="rId9" Type="http://schemas.openxmlformats.org/officeDocument/2006/relationships/image" Target="../media/image6.gif"/><Relationship Id="rId14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slide" Target="slide2.xml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556792"/>
            <a:ext cx="7772400" cy="424847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Муниципальное бюджетное дошкольное образовательное учреждение                         детский сад №1 «Сказка»                                         г. Данилова, Ярославской области</a:t>
            </a:r>
            <a:b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1800" dirty="0" smtClean="0">
                <a:latin typeface="Comic Sans MS" pitchFamily="66" charset="0"/>
              </a:rPr>
              <a:t/>
            </a:r>
            <a:br>
              <a:rPr lang="ru-RU" sz="1800" dirty="0" smtClean="0">
                <a:latin typeface="Comic Sans MS" pitchFamily="66" charset="0"/>
              </a:rPr>
            </a:br>
            <a:r>
              <a:rPr lang="ru-RU" sz="1800" dirty="0" smtClean="0">
                <a:latin typeface="Comic Sans MS" pitchFamily="66" charset="0"/>
              </a:rPr>
              <a:t/>
            </a:r>
            <a:br>
              <a:rPr lang="ru-RU" sz="1800" dirty="0" smtClean="0">
                <a:latin typeface="Comic Sans MS" pitchFamily="66" charset="0"/>
              </a:rPr>
            </a:br>
            <a:r>
              <a:rPr lang="ru-RU" sz="1800" dirty="0" smtClean="0">
                <a:latin typeface="Comic Sans MS" pitchFamily="66" charset="0"/>
              </a:rPr>
              <a:t/>
            </a:r>
            <a:br>
              <a:rPr lang="ru-RU" sz="1800" dirty="0" smtClean="0"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Программа </a:t>
            </a:r>
            <a: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  <a:t>«Одаренный ребенок»</a:t>
            </a:r>
            <a:b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  <a:t> Выявление и развитие предпосылок одаренности у детей дошкольного возраста    в условиях детского сада</a:t>
            </a: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.</a:t>
            </a:r>
            <a:b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2019 г.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42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274638"/>
            <a:ext cx="5915000" cy="1786210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Comic Sans MS" pitchFamily="66" charset="0"/>
              </a:rPr>
              <a:t>В нашем дошкольном учреждении предоставлены дополнительные образовательные услуги в виде кружковой работы в целях активизации развивающих видов деятельности.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39248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latin typeface="Comic Sans MS" pitchFamily="66" charset="0"/>
              </a:rPr>
              <a:t>Программа «Одаренные дети» </a:t>
            </a:r>
            <a:r>
              <a:rPr lang="ru-RU" b="1" dirty="0">
                <a:latin typeface="Comic Sans MS" pitchFamily="66" charset="0"/>
              </a:rPr>
              <a:t>направлена на развитие:</a:t>
            </a:r>
          </a:p>
          <a:p>
            <a:r>
              <a:rPr lang="ru-RU" b="1" dirty="0" smtClean="0">
                <a:latin typeface="Comic Sans MS" pitchFamily="66" charset="0"/>
              </a:rPr>
              <a:t>познавательных </a:t>
            </a:r>
            <a:r>
              <a:rPr lang="ru-RU" b="1" dirty="0">
                <a:latin typeface="Comic Sans MS" pitchFamily="66" charset="0"/>
              </a:rPr>
              <a:t>способностей дошкольников на основе соответствующих кружков дополнительного образования познавательно-речевого, познавательно-исследовательского направления «Будущий первоклассник», «Живая лаборатория под открытым небом»</a:t>
            </a:r>
          </a:p>
          <a:p>
            <a:r>
              <a:rPr lang="ru-RU" b="1" dirty="0" smtClean="0">
                <a:latin typeface="Comic Sans MS" pitchFamily="66" charset="0"/>
              </a:rPr>
              <a:t>социально-коммуникативное </a:t>
            </a:r>
            <a:r>
              <a:rPr lang="ru-RU" b="1" dirty="0">
                <a:latin typeface="Comic Sans MS" pitchFamily="66" charset="0"/>
              </a:rPr>
              <a:t>и личностное на основание соответствующего кружка дополнительного образования «Волшебные сказки-раскраски»</a:t>
            </a:r>
          </a:p>
          <a:p>
            <a:r>
              <a:rPr lang="ru-RU" b="1" dirty="0" smtClean="0">
                <a:latin typeface="Comic Sans MS" pitchFamily="66" charset="0"/>
              </a:rPr>
              <a:t>музыкальных </a:t>
            </a:r>
            <a:r>
              <a:rPr lang="ru-RU" b="1" dirty="0">
                <a:latin typeface="Comic Sans MS" pitchFamily="66" charset="0"/>
              </a:rPr>
              <a:t>и артистических  способностей детей на основе соответствующего кружка по театрализованной деятельности «Веселый балаганчик</a:t>
            </a:r>
            <a:r>
              <a:rPr lang="ru-RU" b="1" dirty="0" smtClean="0">
                <a:latin typeface="Comic Sans MS" pitchFamily="66" charset="0"/>
              </a:rPr>
              <a:t>»</a:t>
            </a:r>
            <a:endParaRPr lang="ru-RU" b="1" dirty="0"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72982"/>
            <a:ext cx="2322802" cy="1883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7956376" y="6237312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22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xfrm>
            <a:off x="3131840" y="1034886"/>
            <a:ext cx="5839995" cy="259228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000" b="1" dirty="0">
                <a:solidFill>
                  <a:schemeClr val="tx1"/>
                </a:solidFill>
                <a:latin typeface="Monotype Corsiva" pitchFamily="66" charset="0"/>
              </a:rPr>
              <a:t>Психолого-педагогический мониторинг</a:t>
            </a:r>
          </a:p>
          <a:p>
            <a:r>
              <a:rPr lang="ru-RU" sz="1600" b="1" dirty="0">
                <a:solidFill>
                  <a:schemeClr val="tx1"/>
                </a:solidFill>
                <a:latin typeface="Comic Sans MS" pitchFamily="66" charset="0"/>
              </a:rPr>
              <a:t>Цель: </a:t>
            </a:r>
            <a:r>
              <a:rPr lang="ru-RU" sz="1600" dirty="0">
                <a:solidFill>
                  <a:schemeClr val="tx1"/>
                </a:solidFill>
                <a:latin typeface="Comic Sans MS" pitchFamily="66" charset="0"/>
              </a:rPr>
              <a:t>получение  информации о характере и направленности интересов, склонностей и способностей детей и динамики их развития.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tx1"/>
                </a:solidFill>
                <a:latin typeface="Comic Sans MS" pitchFamily="66" charset="0"/>
              </a:rPr>
              <a:t>Направления работы:</a:t>
            </a:r>
          </a:p>
          <a:p>
            <a:r>
              <a:rPr lang="ru-RU" sz="1600" i="1" dirty="0" smtClean="0">
                <a:solidFill>
                  <a:schemeClr val="tx1"/>
                </a:solidFill>
                <a:latin typeface="Comic Sans MS" pitchFamily="66" charset="0"/>
              </a:rPr>
              <a:t>Работа </a:t>
            </a:r>
            <a:r>
              <a:rPr lang="ru-RU" sz="1600" i="1" dirty="0">
                <a:solidFill>
                  <a:schemeClr val="tx1"/>
                </a:solidFill>
                <a:latin typeface="Comic Sans MS" pitchFamily="66" charset="0"/>
              </a:rPr>
              <a:t>с педагогами </a:t>
            </a:r>
            <a:r>
              <a:rPr lang="ru-RU" sz="1600" dirty="0">
                <a:solidFill>
                  <a:schemeClr val="tx1"/>
                </a:solidFill>
                <a:latin typeface="Comic Sans MS" pitchFamily="66" charset="0"/>
              </a:rPr>
              <a:t>(беседы, анкетирование, анализ результатов педагогического мониторинга и индивидуальных карт развития).</a:t>
            </a:r>
          </a:p>
          <a:p>
            <a:r>
              <a:rPr lang="ru-RU" sz="1600" i="1" dirty="0" smtClean="0">
                <a:solidFill>
                  <a:schemeClr val="tx1"/>
                </a:solidFill>
                <a:latin typeface="Comic Sans MS" pitchFamily="66" charset="0"/>
              </a:rPr>
              <a:t>Работа </a:t>
            </a:r>
            <a:r>
              <a:rPr lang="ru-RU" sz="1600" i="1" dirty="0">
                <a:solidFill>
                  <a:schemeClr val="tx1"/>
                </a:solidFill>
                <a:latin typeface="Comic Sans MS" pitchFamily="66" charset="0"/>
              </a:rPr>
              <a:t>с детьми </a:t>
            </a:r>
            <a:r>
              <a:rPr lang="ru-RU" sz="1600" dirty="0">
                <a:solidFill>
                  <a:schemeClr val="tx1"/>
                </a:solidFill>
                <a:latin typeface="Comic Sans MS" pitchFamily="66" charset="0"/>
              </a:rPr>
              <a:t>(наблюдение, тестирование, анализ продуктов детского творчества)</a:t>
            </a:r>
          </a:p>
          <a:p>
            <a:r>
              <a:rPr lang="ru-RU" sz="1600" i="1" dirty="0" smtClean="0">
                <a:solidFill>
                  <a:schemeClr val="tx1"/>
                </a:solidFill>
                <a:latin typeface="Comic Sans MS" pitchFamily="66" charset="0"/>
              </a:rPr>
              <a:t>Работа </a:t>
            </a:r>
            <a:r>
              <a:rPr lang="ru-RU" sz="1600" i="1" dirty="0">
                <a:solidFill>
                  <a:schemeClr val="tx1"/>
                </a:solidFill>
                <a:latin typeface="Comic Sans MS" pitchFamily="66" charset="0"/>
              </a:rPr>
              <a:t>с родителями </a:t>
            </a:r>
            <a:r>
              <a:rPr lang="ru-RU" sz="1600" dirty="0">
                <a:solidFill>
                  <a:schemeClr val="tx1"/>
                </a:solidFill>
                <a:latin typeface="Comic Sans MS" pitchFamily="66" charset="0"/>
              </a:rPr>
              <a:t>(беседы, анкетирование</a:t>
            </a:r>
            <a:r>
              <a:rPr lang="ru-RU" sz="1600" dirty="0" smtClean="0">
                <a:solidFill>
                  <a:schemeClr val="tx1"/>
                </a:solidFill>
                <a:latin typeface="Comic Sans MS" pitchFamily="66" charset="0"/>
              </a:rPr>
              <a:t>).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2995172" cy="168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2636912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Педагогическая </a:t>
            </a:r>
            <a:r>
              <a:rPr lang="ru-RU" sz="2400" b="1" dirty="0">
                <a:latin typeface="Monotype Corsiva" pitchFamily="66" charset="0"/>
              </a:rPr>
              <a:t>диагностика одаренности </a:t>
            </a:r>
            <a:r>
              <a:rPr lang="ru-RU" sz="2400" b="1" dirty="0" smtClean="0">
                <a:latin typeface="Monotype Corsiva" pitchFamily="66" charset="0"/>
              </a:rPr>
              <a:t>дошкольника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latin typeface="Comic Sans MS" pitchFamily="66" charset="0"/>
              </a:rPr>
              <a:t>Лист адаптации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latin typeface="Comic Sans MS" pitchFamily="66" charset="0"/>
              </a:rPr>
              <a:t>Карта </a:t>
            </a:r>
            <a:r>
              <a:rPr lang="ru-RU" sz="1600" dirty="0">
                <a:latin typeface="Comic Sans MS" pitchFamily="66" charset="0"/>
              </a:rPr>
              <a:t>наблюдений за деятельностью детей (по М.В. Ильиной)</a:t>
            </a:r>
            <a:br>
              <a:rPr lang="ru-RU" sz="1600" dirty="0">
                <a:latin typeface="Comic Sans MS" pitchFamily="66" charset="0"/>
              </a:rPr>
            </a:br>
            <a:r>
              <a:rPr lang="ru-RU" sz="1600" dirty="0">
                <a:latin typeface="Comic Sans MS" pitchFamily="66" charset="0"/>
              </a:rPr>
              <a:t>Цель: изучить проявления одаренности в разных видах детской деятельности</a:t>
            </a:r>
            <a:r>
              <a:rPr lang="ru-RU" sz="1600" dirty="0" smtClean="0">
                <a:latin typeface="Comic Sans MS" pitchFamily="66" charset="0"/>
              </a:rPr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latin typeface="Comic Sans MS" pitchFamily="66" charset="0"/>
              </a:rPr>
              <a:t>Педагогический </a:t>
            </a:r>
            <a:r>
              <a:rPr lang="ru-RU" sz="1600" dirty="0">
                <a:latin typeface="Comic Sans MS" pitchFamily="66" charset="0"/>
              </a:rPr>
              <a:t>мониторинг в новом контексте образовательной деятельности. Изучение индивидуального развития детей. (по Ю.А. </a:t>
            </a:r>
            <a:r>
              <a:rPr lang="ru-RU" sz="1600" dirty="0" err="1">
                <a:latin typeface="Comic Sans MS" pitchFamily="66" charset="0"/>
              </a:rPr>
              <a:t>Афонькиной</a:t>
            </a:r>
            <a:r>
              <a:rPr lang="ru-RU" sz="1600" dirty="0" smtClean="0">
                <a:latin typeface="Comic Sans MS" pitchFamily="66" charset="0"/>
              </a:rPr>
              <a:t>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latin typeface="Comic Sans MS" pitchFamily="66" charset="0"/>
              </a:rPr>
              <a:t>Анкета </a:t>
            </a:r>
            <a:r>
              <a:rPr lang="ru-RU" sz="1600" dirty="0">
                <a:latin typeface="Comic Sans MS" pitchFamily="66" charset="0"/>
              </a:rPr>
              <a:t>для родителей (модифицированный вариант анкеты М.В. Ильиной)</a:t>
            </a:r>
            <a:br>
              <a:rPr lang="ru-RU" sz="1600" dirty="0">
                <a:latin typeface="Comic Sans MS" pitchFamily="66" charset="0"/>
              </a:rPr>
            </a:br>
            <a:r>
              <a:rPr lang="ru-RU" sz="1600" dirty="0">
                <a:latin typeface="Comic Sans MS" pitchFamily="66" charset="0"/>
              </a:rPr>
              <a:t>Цель: изучить проявления </a:t>
            </a:r>
            <a:r>
              <a:rPr lang="ru-RU" sz="1600" dirty="0" smtClean="0">
                <a:latin typeface="Comic Sans MS" pitchFamily="66" charset="0"/>
              </a:rPr>
              <a:t>одаренности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latin typeface="Comic Sans MS" pitchFamily="66" charset="0"/>
              </a:rPr>
              <a:t>Опросник </a:t>
            </a:r>
            <a:r>
              <a:rPr lang="ru-RU" sz="1600" dirty="0">
                <a:latin typeface="Comic Sans MS" pitchFamily="66" charset="0"/>
              </a:rPr>
              <a:t>для родителей (Е.С. Белова)</a:t>
            </a:r>
            <a:br>
              <a:rPr lang="ru-RU" sz="1600" dirty="0">
                <a:latin typeface="Comic Sans MS" pitchFamily="66" charset="0"/>
              </a:rPr>
            </a:br>
            <a:r>
              <a:rPr lang="ru-RU" sz="1600" dirty="0">
                <a:latin typeface="Comic Sans MS" pitchFamily="66" charset="0"/>
              </a:rPr>
              <a:t>Цель: изучить индивидуальную структуру одаренности на основе фактов ее проявлений.</a:t>
            </a:r>
            <a:br>
              <a:rPr lang="ru-RU" sz="1600" dirty="0">
                <a:latin typeface="Comic Sans MS" pitchFamily="66" charset="0"/>
              </a:rPr>
            </a:br>
            <a:r>
              <a:rPr lang="ru-RU" sz="1600" dirty="0">
                <a:latin typeface="Comic Sans MS" pitchFamily="66" charset="0"/>
              </a:rPr>
              <a:t/>
            </a:r>
            <a:br>
              <a:rPr lang="ru-RU" sz="1600" dirty="0">
                <a:latin typeface="Comic Sans MS" pitchFamily="66" charset="0"/>
              </a:rPr>
            </a:br>
            <a:endParaRPr lang="ru-RU" sz="1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11093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2995172" cy="168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512" y="1844824"/>
            <a:ext cx="842493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Comic Sans MS" pitchFamily="66" charset="0"/>
              </a:rPr>
              <a:t>Цель</a:t>
            </a:r>
            <a:r>
              <a:rPr lang="ru-RU" sz="1400" dirty="0">
                <a:latin typeface="Comic Sans MS" pitchFamily="66" charset="0"/>
              </a:rPr>
              <a:t>: вывить детей с высоким уровнем способностей, для дальнейшего психолого-педагогического сопровождения</a:t>
            </a:r>
          </a:p>
          <a:p>
            <a:r>
              <a:rPr lang="ru-RU" sz="1400" dirty="0">
                <a:latin typeface="Comic Sans MS" pitchFamily="66" charset="0"/>
              </a:rPr>
              <a:t>Задачи: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1400" dirty="0" smtClean="0">
                <a:latin typeface="Comic Sans MS" pitchFamily="66" charset="0"/>
              </a:rPr>
              <a:t>исследовать </a:t>
            </a:r>
            <a:r>
              <a:rPr lang="ru-RU" sz="1400" dirty="0">
                <a:latin typeface="Comic Sans MS" pitchFamily="66" charset="0"/>
              </a:rPr>
              <a:t>познавательную сферу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1400" dirty="0" smtClean="0">
                <a:latin typeface="Comic Sans MS" pitchFamily="66" charset="0"/>
              </a:rPr>
              <a:t>определить </a:t>
            </a:r>
            <a:r>
              <a:rPr lang="ru-RU" sz="1400" dirty="0">
                <a:latin typeface="Comic Sans MS" pitchFamily="66" charset="0"/>
              </a:rPr>
              <a:t>уровень развития творческих способностей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1400" dirty="0" smtClean="0">
                <a:latin typeface="Comic Sans MS" pitchFamily="66" charset="0"/>
              </a:rPr>
              <a:t>определить </a:t>
            </a:r>
            <a:r>
              <a:rPr lang="ru-RU" sz="1400" dirty="0">
                <a:latin typeface="Comic Sans MS" pitchFamily="66" charset="0"/>
              </a:rPr>
              <a:t>эмоциональное состояние ребенка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1400" dirty="0" smtClean="0">
                <a:latin typeface="Comic Sans MS" pitchFamily="66" charset="0"/>
              </a:rPr>
              <a:t>исследовать </a:t>
            </a:r>
            <a:r>
              <a:rPr lang="ru-RU" sz="1400" dirty="0">
                <a:latin typeface="Comic Sans MS" pitchFamily="66" charset="0"/>
              </a:rPr>
              <a:t>развитие личностных характеристик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1400" dirty="0" smtClean="0">
                <a:latin typeface="Comic Sans MS" pitchFamily="66" charset="0"/>
              </a:rPr>
              <a:t>определить </a:t>
            </a:r>
            <a:r>
              <a:rPr lang="ru-RU" sz="1400" dirty="0">
                <a:latin typeface="Comic Sans MS" pitchFamily="66" charset="0"/>
              </a:rPr>
              <a:t>уровень </a:t>
            </a:r>
            <a:r>
              <a:rPr lang="ru-RU" sz="1400" dirty="0" err="1">
                <a:latin typeface="Comic Sans MS" pitchFamily="66" charset="0"/>
              </a:rPr>
              <a:t>сформированности</a:t>
            </a:r>
            <a:r>
              <a:rPr lang="ru-RU" sz="1400" dirty="0">
                <a:latin typeface="Comic Sans MS" pitchFamily="66" charset="0"/>
              </a:rPr>
              <a:t> взаимоотношений в семье и в коллективе сверстников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Comic Sans MS" pitchFamily="66" charset="0"/>
              </a:rPr>
              <a:t>Павлова </a:t>
            </a:r>
            <a:r>
              <a:rPr lang="ru-RU" sz="1400" dirty="0">
                <a:latin typeface="Comic Sans MS" pitchFamily="66" charset="0"/>
              </a:rPr>
              <a:t>Н.Н. Руденко Л .Г. П  Экспресс-диагностика в детском саду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Comic Sans MS" pitchFamily="66" charset="0"/>
              </a:rPr>
              <a:t>Методика </a:t>
            </a:r>
            <a:r>
              <a:rPr lang="ru-RU" sz="1400" dirty="0">
                <a:latin typeface="Comic Sans MS" pitchFamily="66" charset="0"/>
              </a:rPr>
              <a:t>«Лесенка» В.Г. Щур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Comic Sans MS" pitchFamily="66" charset="0"/>
              </a:rPr>
              <a:t>Тест </a:t>
            </a:r>
            <a:r>
              <a:rPr lang="ru-RU" sz="1400" dirty="0">
                <a:latin typeface="Comic Sans MS" pitchFamily="66" charset="0"/>
              </a:rPr>
              <a:t>«</a:t>
            </a:r>
            <a:r>
              <a:rPr lang="ru-RU" sz="1400" dirty="0" err="1">
                <a:latin typeface="Comic Sans MS" pitchFamily="66" charset="0"/>
              </a:rPr>
              <a:t>Торренса</a:t>
            </a:r>
            <a:r>
              <a:rPr lang="ru-RU" sz="1400" dirty="0">
                <a:latin typeface="Comic Sans MS" pitchFamily="66" charset="0"/>
              </a:rPr>
              <a:t>» Тест уровня развития творческого мышления (фигурная форма)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Comic Sans MS" pitchFamily="66" charset="0"/>
              </a:rPr>
              <a:t>Методика </a:t>
            </a:r>
            <a:r>
              <a:rPr lang="ru-RU" sz="1400" dirty="0">
                <a:latin typeface="Comic Sans MS" pitchFamily="66" charset="0"/>
              </a:rPr>
              <a:t>«Паровозик» </a:t>
            </a:r>
            <a:r>
              <a:rPr lang="ru-RU" sz="1400" dirty="0" err="1">
                <a:latin typeface="Comic Sans MS" pitchFamily="66" charset="0"/>
              </a:rPr>
              <a:t>Велиева</a:t>
            </a:r>
            <a:r>
              <a:rPr lang="ru-RU" sz="1400" dirty="0">
                <a:latin typeface="Comic Sans MS" pitchFamily="66" charset="0"/>
              </a:rPr>
              <a:t> П.С.;  Цветовая методика </a:t>
            </a:r>
            <a:r>
              <a:rPr lang="ru-RU" sz="1400" dirty="0" err="1">
                <a:latin typeface="Comic Sans MS" pitchFamily="66" charset="0"/>
              </a:rPr>
              <a:t>Люшера</a:t>
            </a:r>
            <a:endParaRPr lang="ru-RU" sz="1400" dirty="0">
              <a:latin typeface="Comic Sans MS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Comic Sans MS" pitchFamily="66" charset="0"/>
              </a:rPr>
              <a:t>Методика </a:t>
            </a:r>
            <a:r>
              <a:rPr lang="ru-RU" sz="1400" dirty="0">
                <a:latin typeface="Comic Sans MS" pitchFamily="66" charset="0"/>
              </a:rPr>
              <a:t>«Страхи в домиках». Захаров А. И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Comic Sans MS" pitchFamily="66" charset="0"/>
              </a:rPr>
              <a:t>Проективные </a:t>
            </a:r>
            <a:r>
              <a:rPr lang="ru-RU" sz="1400" dirty="0">
                <a:latin typeface="Comic Sans MS" pitchFamily="66" charset="0"/>
              </a:rPr>
              <a:t>методика: «Несуществующее животное</a:t>
            </a:r>
            <a:r>
              <a:rPr lang="ru-RU" sz="1400" dirty="0" smtClean="0">
                <a:latin typeface="Comic Sans MS" pitchFamily="66" charset="0"/>
              </a:rPr>
              <a:t>»</a:t>
            </a:r>
            <a:endParaRPr lang="ru-RU" sz="1400" dirty="0">
              <a:latin typeface="Comic Sans MS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Comic Sans MS" pitchFamily="66" charset="0"/>
              </a:rPr>
              <a:t>Проективная </a:t>
            </a:r>
            <a:r>
              <a:rPr lang="ru-RU" sz="1400" dirty="0">
                <a:latin typeface="Comic Sans MS" pitchFamily="66" charset="0"/>
              </a:rPr>
              <a:t>методика Марцинковской «Два дома»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Comic Sans MS" pitchFamily="66" charset="0"/>
              </a:rPr>
              <a:t>Проективная </a:t>
            </a:r>
            <a:r>
              <a:rPr lang="ru-RU" sz="1400" dirty="0">
                <a:latin typeface="Comic Sans MS" pitchFamily="66" charset="0"/>
              </a:rPr>
              <a:t>методика: «Рисунок семьи</a:t>
            </a:r>
            <a:r>
              <a:rPr lang="ru-RU" sz="1400" dirty="0" smtClean="0">
                <a:latin typeface="Comic Sans MS" pitchFamily="66" charset="0"/>
              </a:rPr>
              <a:t>»</a:t>
            </a:r>
            <a:endParaRPr lang="ru-RU" sz="1400" dirty="0"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91880" y="40996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latin typeface="Monotype Corsiva" pitchFamily="66" charset="0"/>
              </a:rPr>
              <a:t>Психологическая диагностика одаренности дошкольника</a:t>
            </a:r>
          </a:p>
        </p:txBody>
      </p:sp>
      <p:sp>
        <p:nvSpPr>
          <p:cNvPr id="7" name="Управляющая кнопка: возврат 6">
            <a:hlinkClick r:id="rId3" action="ppaction://hlinksldjump" highlightClick="1"/>
          </p:cNvPr>
          <p:cNvSpPr/>
          <p:nvPr/>
        </p:nvSpPr>
        <p:spPr>
          <a:xfrm>
            <a:off x="8316416" y="6453336"/>
            <a:ext cx="576064" cy="28803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8888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2639963"/>
              </p:ext>
            </p:extLst>
          </p:nvPr>
        </p:nvGraphicFramePr>
        <p:xfrm>
          <a:off x="2273627" y="1844824"/>
          <a:ext cx="6710209" cy="4800560"/>
        </p:xfrm>
        <a:graphic>
          <a:graphicData uri="http://schemas.openxmlformats.org/drawingml/2006/table">
            <a:tbl>
              <a:tblPr/>
              <a:tblGrid>
                <a:gridCol w="1944215"/>
                <a:gridCol w="2701211"/>
                <a:gridCol w="2064783"/>
              </a:tblGrid>
              <a:tr h="28803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Этапы</a:t>
                      </a:r>
                      <a:endParaRPr lang="ru-RU" sz="14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Цель</a:t>
                      </a:r>
                      <a:endParaRPr lang="ru-RU" sz="140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Срок</a:t>
                      </a:r>
                      <a:endParaRPr lang="ru-RU" sz="14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I</a:t>
                      </a:r>
                      <a:endParaRPr lang="ru-RU" sz="14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Организационный</a:t>
                      </a:r>
                      <a:endParaRPr lang="ru-RU" sz="14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Создание методической базы</a:t>
                      </a:r>
                      <a:endParaRPr lang="ru-RU" sz="1400" b="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Январь </a:t>
                      </a:r>
                      <a:r>
                        <a:rPr lang="ru-RU" sz="1400" b="0" smtClean="0"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2019 </a:t>
                      </a:r>
                      <a:r>
                        <a:rPr lang="ru-RU" sz="1400" b="0" dirty="0"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года – август 2019 года</a:t>
                      </a:r>
                      <a:endParaRPr lang="ru-RU" sz="1400" b="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II</a:t>
                      </a:r>
                      <a:endParaRPr lang="ru-RU" sz="140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Практический</a:t>
                      </a:r>
                      <a:endParaRPr lang="ru-RU" sz="140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Запуск программы, стартовая диагностика</a:t>
                      </a:r>
                      <a:r>
                        <a:rPr lang="ru-RU" sz="1400" dirty="0" smtClean="0"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Сентябрь 2019 года – май 2020 года</a:t>
                      </a:r>
                      <a:endParaRPr lang="ru-RU" sz="140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128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III</a:t>
                      </a:r>
                      <a:endParaRPr lang="ru-RU" sz="14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Корректирующий</a:t>
                      </a:r>
                      <a:endParaRPr lang="ru-RU" sz="14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Корректировка программы, карт индивидуального развития</a:t>
                      </a:r>
                      <a:r>
                        <a:rPr lang="ru-RU" sz="1400" dirty="0" smtClean="0"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Июнь 2020 года – август 2020 года</a:t>
                      </a:r>
                      <a:endParaRPr lang="ru-RU" sz="14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Работа по корректированным программам</a:t>
                      </a:r>
                      <a:endParaRPr lang="ru-RU" sz="140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Сентябрь 2020 года – май 2021 года</a:t>
                      </a:r>
                      <a:endParaRPr lang="ru-RU" sz="14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IV</a:t>
                      </a:r>
                      <a:endParaRPr lang="ru-RU" sz="140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Аналитический</a:t>
                      </a:r>
                      <a:endParaRPr lang="ru-RU" sz="140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Анализ и оценка результативности реализации программы</a:t>
                      </a:r>
                      <a:endParaRPr lang="ru-RU" sz="140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Сентябрь 2021 года – декабрь 2021 года</a:t>
                      </a:r>
                      <a:endParaRPr lang="ru-RU" sz="14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11560" y="116632"/>
            <a:ext cx="83663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Этапы и сроки реализации программы «Одаренные дети» 2019-2021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гг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40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484784"/>
            <a:ext cx="5688632" cy="40324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Таланты трудно распознать,</a:t>
            </a:r>
            <a:endParaRPr lang="ru-RU" sz="1200" b="1" dirty="0">
              <a:latin typeface="Comic Sans MS" pitchFamily="66" charset="0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C000"/>
                </a:solidFill>
                <a:latin typeface="Comic Sans MS" pitchFamily="66" charset="0"/>
              </a:rPr>
              <a:t>Не всякий может в них поверить.</a:t>
            </a:r>
            <a:endParaRPr lang="ru-RU" sz="1200" b="1" dirty="0">
              <a:latin typeface="Comic Sans MS" pitchFamily="66" charset="0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sz="2400" b="1" dirty="0">
                <a:solidFill>
                  <a:srgbClr val="E46C0A"/>
                </a:solidFill>
                <a:latin typeface="Comic Sans MS" pitchFamily="66" charset="0"/>
              </a:rPr>
              <a:t>Таланты надо воспитать,</a:t>
            </a:r>
            <a:endParaRPr lang="ru-RU" sz="1200" b="1" dirty="0">
              <a:latin typeface="Comic Sans MS" pitchFamily="66" charset="0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sz="2400" b="1" dirty="0">
                <a:solidFill>
                  <a:srgbClr val="558ED5"/>
                </a:solidFill>
                <a:latin typeface="Comic Sans MS" pitchFamily="66" charset="0"/>
              </a:rPr>
              <a:t>Их надо развивать, в них верить.</a:t>
            </a:r>
            <a:endParaRPr lang="ru-RU" sz="1200" b="1" dirty="0">
              <a:latin typeface="Comic Sans MS" pitchFamily="66" charset="0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Простую истину признать</a:t>
            </a:r>
            <a:endParaRPr lang="ru-RU" sz="1200" b="1" dirty="0">
              <a:latin typeface="Comic Sans MS" pitchFamily="66" charset="0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sz="2400" b="1" dirty="0">
                <a:solidFill>
                  <a:srgbClr val="7030A0"/>
                </a:solidFill>
                <a:latin typeface="Comic Sans MS" pitchFamily="66" charset="0"/>
              </a:rPr>
              <a:t>Сумеет всякий…, кто понятлив:</a:t>
            </a:r>
            <a:endParaRPr lang="ru-RU" sz="1200" b="1" dirty="0">
              <a:latin typeface="Comic Sans MS" pitchFamily="66" charset="0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Таланты может воспитать</a:t>
            </a:r>
            <a:endParaRPr lang="ru-RU" sz="1200" b="1" dirty="0">
              <a:latin typeface="Comic Sans MS" pitchFamily="66" charset="0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C000"/>
                </a:solidFill>
                <a:latin typeface="Comic Sans MS" pitchFamily="66" charset="0"/>
              </a:rPr>
              <a:t>Наставник, если сам талантлив</a:t>
            </a:r>
            <a:endParaRPr lang="ru-RU" sz="1200" b="1" dirty="0">
              <a:latin typeface="Comic Sans MS" pitchFamily="66" charset="0"/>
              <a:ea typeface="Times New Roman"/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ru-RU" sz="2400" b="1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sp>
        <p:nvSpPr>
          <p:cNvPr id="2" name="Стрелка вправо 1">
            <a:hlinkClick r:id="rId3" action="ppaction://hlinkfile"/>
          </p:cNvPr>
          <p:cNvSpPr/>
          <p:nvPr/>
        </p:nvSpPr>
        <p:spPr>
          <a:xfrm>
            <a:off x="8244408" y="6304704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19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.pinimg.com/originals/72/9f/6b/729f6b3b87cefb354b26aefb680ee565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237587">
            <a:off x="2843808" y="260648"/>
            <a:ext cx="2196916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21260037">
            <a:off x="2884835" y="507580"/>
            <a:ext cx="21579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Программа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«Одаренный ребенок»</a:t>
            </a:r>
          </a:p>
          <a:p>
            <a:r>
              <a:rPr lang="ru-RU" dirty="0"/>
              <a:t> </a:t>
            </a:r>
          </a:p>
        </p:txBody>
      </p:sp>
      <p:pic>
        <p:nvPicPr>
          <p:cNvPr id="7173" name="Picture 5" descr="C:\Users\8282~1\AppData\Local\Temp\Rar$DIa0.600\86700377_large_SHkolasemignomov2320.gi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9557" y="1280037"/>
            <a:ext cx="137972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9" descr="C:\Users\8282~1\AppData\Local\Temp\Rar$DIa0.460\87690900_large_p0024%D1%8B%D0%B2%D0%B0%D0%BF%D0%BC%D0%B8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1" descr="C:\Users\8282~1\AppData\Local\Temp\Rar$DIa0.460\87690900_large_p0024%D1%8B%D0%B2%D0%B0%D0%BF%D0%BC%D0%B8.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3" descr="C:\Users\8282~1\AppData\Local\Temp\Rar$DIa0.776\87690900_large_p0024%D1%8B%D0%B2%D0%B0%D0%BF%D0%BC%D0%B8.gif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87" name="Picture 19" descr="C:\Users\Методкабинет\Desktop\Жибарева\разное\87690900_large_p0024ывапми.gif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2419991"/>
            <a:ext cx="1437181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9" name="Picture 21" descr="C:\Users\8282~1\AppData\Local\Temp\Rar$DIa0.141\144059379322.gif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7093" y="2190375"/>
            <a:ext cx="1487511" cy="295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23" descr="C:\Users\8282~1\AppData\Local\Temp\Rar$DIa0.250\144059379322%D0%B0%D0%BF%D1%80%D0%B8.gif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92" name="Picture 24" descr="C:\Users\Методкабинет\Desktop\Жибарева\разное\144059379322апри.gif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2069" y="2094745"/>
            <a:ext cx="1370459" cy="271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26" descr="C:\Users\8282~1\AppData\Local\Temp\Rar$DIa0.309\144059379322%D0%B0%D0%BF%D1%80%D0%B8%D0%B2%D1%8B%D0%B0%D0%BF%D0%B8%D1%82.gif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95" name="Picture 27" descr="C:\Users\Методкабинет\Desktop\Жибарева\разное\144059379322апривыапит.gif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75" y="1271193"/>
            <a:ext cx="1375365" cy="272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29" descr="C:\Users\8282~1\AppData\Local\Temp\Rar$DIa0.307\144059379322%D0%B0%D0%BF%D1%80%D0%B8%D0%B2%D1%8B%D0%B0%D0%BF%D0%B8%D1%82%D1%8B%D0%B2%D0%B0%D0%BF.gif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98" name="Picture 30" descr="C:\Users\Методкабинет\Desktop\Жибарева\разное\144059379322апривыапитывап.gif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5" y="1651376"/>
            <a:ext cx="1512168" cy="299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8282~1\AppData\Local\Temp\Rar$DIa0.973\87690900_large_p0024.gif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4134" y="3789040"/>
            <a:ext cx="1438813" cy="291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право 1">
            <a:hlinkClick r:id="rId18" action="ppaction://hlinkfile"/>
          </p:cNvPr>
          <p:cNvSpPr/>
          <p:nvPr/>
        </p:nvSpPr>
        <p:spPr>
          <a:xfrm>
            <a:off x="307975" y="6381328"/>
            <a:ext cx="609600" cy="3273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96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0000">
            <a:alpha val="7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88640"/>
            <a:ext cx="5328592" cy="633670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  <a:latin typeface="Comic Sans MS" pitchFamily="66" charset="0"/>
              </a:rPr>
              <a:t>Одаренность – это системное, развивающееся в течение жизни качество психики, которое определяет возможность достижения человеком более высоких, незаурядных результатов в одном или нескольких видах деятельности по сравнению с другими людьми.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  <a:latin typeface="Comic Sans MS" pitchFamily="66" charset="0"/>
              </a:rPr>
              <a:t>Одаренный ребенок выделяется яркими, очевидными, иногда выдающимися достижениями в том или ином виде деятельности.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  <a:latin typeface="Comic Sans MS" pitchFamily="66" charset="0"/>
              </a:rPr>
              <a:t>Проблема работы с одаренными детьми чрезвычайно актуальна для современного российского общества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  <a:latin typeface="Comic Sans MS" pitchFamily="66" charset="0"/>
              </a:rPr>
              <a:t> Сегодня разработана и действует концепция общенациональной системы выявления и развития молодых талантов, утвержденная президентом РФ 03.04.2012. На государственном уровне выдвигаются задачи выявления и развития одаренных детей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188640"/>
            <a:ext cx="2448272" cy="1632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1884" y="4797152"/>
            <a:ext cx="2454258" cy="1589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4423" y="2348880"/>
            <a:ext cx="2172202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 descr="https://filed18-16.my.mail.ru/pic?url=http%3A%2F%2Fanimo2.ucoz.ru%2F_ph%2F14%2F2%2F770427918.gif&amp;mw=&amp;mh=&amp;sig=0b41fc3149c41c7db0f3702bf4df504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72" y="138940"/>
            <a:ext cx="952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Управляющая кнопка: возврат 1">
            <a:hlinkClick r:id="" action="ppaction://hlinkshowjump?jump=lastslideviewed" highlightClick="1"/>
          </p:cNvPr>
          <p:cNvSpPr/>
          <p:nvPr/>
        </p:nvSpPr>
        <p:spPr>
          <a:xfrm>
            <a:off x="8316416" y="6530856"/>
            <a:ext cx="648072" cy="282519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9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E77619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0" y="116632"/>
            <a:ext cx="6696744" cy="353059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800" b="1" dirty="0">
                <a:latin typeface="Comic Sans MS" pitchFamily="66" charset="0"/>
              </a:rPr>
              <a:t>Программа «Одаренные дети» нацелена на  максимальное раскрытие потенциальных возможностей  детей, в том числе совершенствование системы выявления одаренных детей со среднего дошкольного возраста, оказания адресной поддержки каждому ребенку, разработку индивидуальных карт развития с учетом специфики </a:t>
            </a:r>
            <a:r>
              <a:rPr lang="ru-RU" sz="2800" b="1" dirty="0" smtClean="0">
                <a:latin typeface="Comic Sans MS" pitchFamily="66" charset="0"/>
              </a:rPr>
              <a:t>одаренности </a:t>
            </a:r>
            <a:r>
              <a:rPr lang="ru-RU" sz="2800" b="1" dirty="0">
                <a:latin typeface="Comic Sans MS" pitchFamily="66" charset="0"/>
              </a:rPr>
              <a:t>ребенка.</a:t>
            </a:r>
          </a:p>
        </p:txBody>
      </p:sp>
      <p:pic>
        <p:nvPicPr>
          <p:cNvPr id="9220" name="Picture 4" descr="http://www.templatesvision.com/wp-content/uploads/2016/04/Home-Puzzle-PowerPoint-Template_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44623"/>
            <a:ext cx="2242268" cy="21866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image.jimcdn.com/app/cms/image/transf/none/path/sacb2bf9b9c810c90/image/i3a4a061c698fc44a/version/1544265979/imag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6258" y="5085184"/>
            <a:ext cx="3456383" cy="138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496" y="3647226"/>
            <a:ext cx="63904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Monotype Corsiva" pitchFamily="66" charset="0"/>
              </a:rPr>
              <a:t>Приказ </a:t>
            </a:r>
            <a:r>
              <a:rPr lang="ru-RU" sz="1400" b="1" dirty="0" err="1">
                <a:solidFill>
                  <a:srgbClr val="C00000"/>
                </a:solidFill>
                <a:latin typeface="Monotype Corsiva" pitchFamily="66" charset="0"/>
              </a:rPr>
              <a:t>Минобрнауки</a:t>
            </a:r>
            <a:r>
              <a:rPr lang="ru-RU" sz="1400" b="1" dirty="0">
                <a:solidFill>
                  <a:srgbClr val="C00000"/>
                </a:solidFill>
                <a:latin typeface="Monotype Corsiva" pitchFamily="66" charset="0"/>
              </a:rPr>
              <a:t> России «Об утверждении федерального образовательного стандарта дошкольного образования» от 17.10.2013г. №1155</a:t>
            </a:r>
          </a:p>
          <a:p>
            <a:r>
              <a:rPr lang="ru-RU" sz="1400" b="1" dirty="0">
                <a:solidFill>
                  <a:srgbClr val="C00000"/>
                </a:solidFill>
                <a:latin typeface="Monotype Corsiva" pitchFamily="66" charset="0"/>
              </a:rPr>
              <a:t>Основные положения “Декларации прав человека”, принятой генеральной Ассамблеей ООН 10 декабря 1948 г.;</a:t>
            </a:r>
          </a:p>
          <a:p>
            <a:r>
              <a:rPr lang="ru-RU" sz="1400" b="1" dirty="0">
                <a:solidFill>
                  <a:srgbClr val="C00000"/>
                </a:solidFill>
                <a:latin typeface="Monotype Corsiva" pitchFamily="66" charset="0"/>
              </a:rPr>
              <a:t>Основные положения “Конвенции о правах ребенка, принятой Генеральной Ассамблеей ООН 20 ноября 1989 г.;</a:t>
            </a:r>
          </a:p>
          <a:p>
            <a:r>
              <a:rPr lang="ru-RU" sz="1400" b="1" dirty="0">
                <a:solidFill>
                  <a:srgbClr val="C00000"/>
                </a:solidFill>
                <a:latin typeface="Monotype Corsiva" pitchFamily="66" charset="0"/>
              </a:rPr>
              <a:t>Федеральный закон РФ “Об образовании в Российской Федерации» от 29.12.2012 г. N 273-ФЗ</a:t>
            </a:r>
          </a:p>
          <a:p>
            <a:r>
              <a:rPr lang="ru-RU" sz="1400" b="1" dirty="0">
                <a:solidFill>
                  <a:srgbClr val="C00000"/>
                </a:solidFill>
                <a:latin typeface="Monotype Corsiva" pitchFamily="66" charset="0"/>
              </a:rPr>
              <a:t>Концепция модернизации российского образования на период до 2015 г., утвержденная распоряжением правительства РФ №1756-р от 29 декабря 2001 г.;</a:t>
            </a:r>
          </a:p>
          <a:p>
            <a:r>
              <a:rPr lang="ru-RU" sz="1400" b="1" dirty="0">
                <a:solidFill>
                  <a:srgbClr val="C00000"/>
                </a:solidFill>
                <a:latin typeface="Monotype Corsiva" pitchFamily="66" charset="0"/>
              </a:rPr>
              <a:t>Федеральная целевая программа “Одаренные дети”, в рамках президентской программы “Дети России”, утвержденной правительством РФ от 03.10.2002 г.;</a:t>
            </a:r>
          </a:p>
          <a:p>
            <a:r>
              <a:rPr lang="ru-RU" sz="1400" b="1" dirty="0">
                <a:solidFill>
                  <a:srgbClr val="C00000"/>
                </a:solidFill>
                <a:latin typeface="Monotype Corsiva" pitchFamily="66" charset="0"/>
              </a:rPr>
              <a:t>Программа развития МБДОУ детский сад №1 «Сказка»</a:t>
            </a:r>
          </a:p>
          <a:p>
            <a:r>
              <a:rPr lang="ru-RU" sz="1400" b="1" dirty="0">
                <a:solidFill>
                  <a:srgbClr val="C00000"/>
                </a:solidFill>
                <a:latin typeface="Monotype Corsiva" pitchFamily="66" charset="0"/>
              </a:rPr>
              <a:t>Устав МБДОУ детского сада №1 «Сказка»</a:t>
            </a:r>
          </a:p>
        </p:txBody>
      </p:sp>
      <p:sp>
        <p:nvSpPr>
          <p:cNvPr id="4" name="Управляющая кнопка: возврат 3">
            <a:hlinkClick r:id="" action="ppaction://hlinkshowjump?jump=lastslideviewed" highlightClick="1"/>
          </p:cNvPr>
          <p:cNvSpPr/>
          <p:nvPr/>
        </p:nvSpPr>
        <p:spPr>
          <a:xfrm>
            <a:off x="8316416" y="6561348"/>
            <a:ext cx="648072" cy="21602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9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432048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/>
              <a:t>	</a:t>
            </a:r>
          </a:p>
          <a:p>
            <a:pPr marL="0" indent="0">
              <a:buNone/>
            </a:pPr>
            <a:r>
              <a:rPr lang="ru-RU" b="1" dirty="0">
                <a:latin typeface="Comic Sans MS" pitchFamily="66" charset="0"/>
              </a:rPr>
              <a:t>Задачи:</a:t>
            </a:r>
          </a:p>
          <a:p>
            <a:pPr>
              <a:buFont typeface="Wingdings" pitchFamily="2" charset="2"/>
              <a:buChar char="Ø"/>
            </a:pPr>
            <a:r>
              <a:rPr lang="ru-RU" sz="3400" b="1" dirty="0" smtClean="0">
                <a:latin typeface="Comic Sans MS" pitchFamily="66" charset="0"/>
              </a:rPr>
              <a:t>Провести </a:t>
            </a:r>
            <a:r>
              <a:rPr lang="ru-RU" sz="3400" b="1" dirty="0">
                <a:latin typeface="Comic Sans MS" pitchFamily="66" charset="0"/>
              </a:rPr>
              <a:t>диагностику детей с целью выявления предпосылок одаренности, определения их творческого потенциала, интересов и способностей;</a:t>
            </a:r>
          </a:p>
          <a:p>
            <a:pPr>
              <a:buFont typeface="Wingdings" pitchFamily="2" charset="2"/>
              <a:buChar char="Ø"/>
            </a:pPr>
            <a:r>
              <a:rPr lang="ru-RU" sz="3400" b="1" dirty="0" smtClean="0">
                <a:latin typeface="Comic Sans MS" pitchFamily="66" charset="0"/>
              </a:rPr>
              <a:t>Организовать </a:t>
            </a:r>
            <a:r>
              <a:rPr lang="ru-RU" sz="3400" b="1" dirty="0">
                <a:latin typeface="Comic Sans MS" pitchFamily="66" charset="0"/>
              </a:rPr>
              <a:t>деятельность педагогов по реализации инварианта образовательной программы дошкольного образования по «карте развития» и вариативной части в соответствии с интересами ребёнка.</a:t>
            </a:r>
          </a:p>
          <a:p>
            <a:pPr>
              <a:buFont typeface="Wingdings" pitchFamily="2" charset="2"/>
              <a:buChar char="Ø"/>
            </a:pPr>
            <a:r>
              <a:rPr lang="ru-RU" sz="3400" b="1" dirty="0" smtClean="0">
                <a:latin typeface="Comic Sans MS" pitchFamily="66" charset="0"/>
              </a:rPr>
              <a:t>Развивать </a:t>
            </a:r>
            <a:r>
              <a:rPr lang="ru-RU" sz="3400" b="1" dirty="0">
                <a:latin typeface="Comic Sans MS" pitchFamily="66" charset="0"/>
              </a:rPr>
              <a:t>способности и творческий потенциал детей на основе дифференцированного обучения, совершенствования традиционных и внедрения в образовательный процесс новых педагогических технологий;</a:t>
            </a:r>
          </a:p>
          <a:p>
            <a:pPr>
              <a:buFont typeface="Wingdings" pitchFamily="2" charset="2"/>
              <a:buChar char="Ø"/>
            </a:pPr>
            <a:r>
              <a:rPr lang="ru-RU" sz="3400" b="1" dirty="0" smtClean="0">
                <a:latin typeface="Comic Sans MS" pitchFamily="66" charset="0"/>
              </a:rPr>
              <a:t>Повысить </a:t>
            </a:r>
            <a:r>
              <a:rPr lang="ru-RU" sz="3400" b="1" dirty="0">
                <a:latin typeface="Comic Sans MS" pitchFamily="66" charset="0"/>
              </a:rPr>
              <a:t>качество подготовки детей к школьному обучению и увеличение количества детей с   высокой степенью готовности к школьному обучению;</a:t>
            </a:r>
          </a:p>
          <a:p>
            <a:pPr>
              <a:buFont typeface="Wingdings" pitchFamily="2" charset="2"/>
              <a:buChar char="Ø"/>
            </a:pPr>
            <a:r>
              <a:rPr lang="ru-RU" sz="3400" b="1" dirty="0" smtClean="0">
                <a:latin typeface="Comic Sans MS" pitchFamily="66" charset="0"/>
              </a:rPr>
              <a:t>Использовать </a:t>
            </a:r>
            <a:r>
              <a:rPr lang="ru-RU" sz="3400" b="1" dirty="0">
                <a:latin typeface="Comic Sans MS" pitchFamily="66" charset="0"/>
              </a:rPr>
              <a:t>условия социума для разностороннего развития детей дошкольного возраста;</a:t>
            </a:r>
          </a:p>
          <a:p>
            <a:pPr>
              <a:buFont typeface="Wingdings" pitchFamily="2" charset="2"/>
              <a:buChar char="Ø"/>
            </a:pPr>
            <a:r>
              <a:rPr lang="ru-RU" sz="3400" b="1" dirty="0" smtClean="0">
                <a:latin typeface="Comic Sans MS" pitchFamily="66" charset="0"/>
              </a:rPr>
              <a:t>Повышение </a:t>
            </a:r>
            <a:r>
              <a:rPr lang="ru-RU" sz="3400" b="1" dirty="0">
                <a:latin typeface="Comic Sans MS" pitchFamily="66" charset="0"/>
              </a:rPr>
              <a:t>профессиональной компетентности педагогов дополнительного образования и родителей при введении системы работы с одарёнными детьми.</a:t>
            </a:r>
          </a:p>
          <a:p>
            <a:pPr>
              <a:buFont typeface="Wingdings" pitchFamily="2" charset="2"/>
              <a:buChar char="Ø"/>
            </a:pPr>
            <a:endParaRPr lang="ru-RU" sz="3400" b="1" dirty="0">
              <a:latin typeface="Comic Sans MS" pitchFamily="66" charset="0"/>
            </a:endParaRPr>
          </a:p>
        </p:txBody>
      </p:sp>
      <p:pic>
        <p:nvPicPr>
          <p:cNvPr id="11268" name="Picture 4" descr="http://www.chinanewtime.com/Upload/Article/201807/5b5047aa86be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96449"/>
            <a:ext cx="2874513" cy="23762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26033" y="382013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Comic Sans MS" pitchFamily="66" charset="0"/>
              </a:rPr>
              <a:t>Цель программы:</a:t>
            </a:r>
          </a:p>
          <a:p>
            <a:r>
              <a:rPr lang="ru-RU" b="1" dirty="0">
                <a:latin typeface="Comic Sans MS" pitchFamily="66" charset="0"/>
              </a:rPr>
              <a:t>Создание условий для проявления каждым ребенком своих творческих и познавательных способностей и интересов, обеспечение возможности творческой самореализации личности в различных видах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354777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00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692696"/>
            <a:ext cx="5554960" cy="92211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Ожидаемые 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результаты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 fontScale="4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sz="3400" b="1" dirty="0" smtClean="0">
                <a:latin typeface="Comic Sans MS" pitchFamily="66" charset="0"/>
              </a:rPr>
              <a:t>Внедрение </a:t>
            </a:r>
            <a:r>
              <a:rPr lang="ru-RU" sz="3400" b="1" dirty="0">
                <a:latin typeface="Comic Sans MS" pitchFamily="66" charset="0"/>
              </a:rPr>
              <a:t>в образовательный процесс дошкольных образовательных учреждений  инновационных форм работы с детьми</a:t>
            </a:r>
          </a:p>
          <a:p>
            <a:pPr>
              <a:buFont typeface="Wingdings" pitchFamily="2" charset="2"/>
              <a:buChar char="Ø"/>
            </a:pPr>
            <a:r>
              <a:rPr lang="ru-RU" sz="3400" b="1" dirty="0" smtClean="0">
                <a:latin typeface="Comic Sans MS" pitchFamily="66" charset="0"/>
              </a:rPr>
              <a:t>Совершенствование </a:t>
            </a:r>
            <a:r>
              <a:rPr lang="ru-RU" sz="3400" b="1" dirty="0">
                <a:latin typeface="Comic Sans MS" pitchFamily="66" charset="0"/>
              </a:rPr>
              <a:t>уровня профессионального мастерства педагогов по выявлению и развитию способностей  и предпосылок одаренности детей  дошкольного возраста;</a:t>
            </a:r>
          </a:p>
          <a:p>
            <a:pPr>
              <a:buFont typeface="Wingdings" pitchFamily="2" charset="2"/>
              <a:buChar char="Ø"/>
            </a:pPr>
            <a:r>
              <a:rPr lang="ru-RU" sz="3400" b="1" dirty="0" smtClean="0">
                <a:latin typeface="Comic Sans MS" pitchFamily="66" charset="0"/>
              </a:rPr>
              <a:t>Повышение </a:t>
            </a:r>
            <a:r>
              <a:rPr lang="ru-RU" sz="3400" b="1" dirty="0">
                <a:latin typeface="Comic Sans MS" pitchFamily="66" charset="0"/>
              </a:rPr>
              <a:t>уровня индивидуальных достижений детей в образовательных, творческих и других направлениях деятельности, к которым у них есть способности.</a:t>
            </a:r>
          </a:p>
          <a:p>
            <a:pPr>
              <a:buFont typeface="Wingdings" pitchFamily="2" charset="2"/>
              <a:buChar char="Ø"/>
            </a:pPr>
            <a:r>
              <a:rPr lang="ru-RU" sz="3400" b="1" dirty="0" smtClean="0">
                <a:latin typeface="Comic Sans MS" pitchFamily="66" charset="0"/>
              </a:rPr>
              <a:t>Создание </a:t>
            </a:r>
            <a:r>
              <a:rPr lang="ru-RU" sz="3400" b="1" dirty="0">
                <a:latin typeface="Comic Sans MS" pitchFamily="66" charset="0"/>
              </a:rPr>
              <a:t>банка данных детей с предпосылками различных видов одаренности.</a:t>
            </a:r>
          </a:p>
          <a:p>
            <a:pPr>
              <a:buFont typeface="Wingdings" pitchFamily="2" charset="2"/>
              <a:buChar char="Ø"/>
            </a:pPr>
            <a:r>
              <a:rPr lang="ru-RU" sz="3400" b="1" dirty="0" smtClean="0">
                <a:latin typeface="Comic Sans MS" pitchFamily="66" charset="0"/>
              </a:rPr>
              <a:t>Использование </a:t>
            </a:r>
            <a:r>
              <a:rPr lang="ru-RU" sz="3400" b="1" dirty="0">
                <a:latin typeface="Comic Sans MS" pitchFamily="66" charset="0"/>
              </a:rPr>
              <a:t>условий социума для разностороннего развития детей дошкольного возраста;</a:t>
            </a:r>
          </a:p>
          <a:p>
            <a:pPr>
              <a:buFont typeface="Wingdings" pitchFamily="2" charset="2"/>
              <a:buChar char="Ø"/>
            </a:pPr>
            <a:r>
              <a:rPr lang="ru-RU" sz="3400" b="1" dirty="0" smtClean="0">
                <a:latin typeface="Comic Sans MS" pitchFamily="66" charset="0"/>
              </a:rPr>
              <a:t>Повышение </a:t>
            </a:r>
            <a:r>
              <a:rPr lang="ru-RU" sz="3400" b="1" dirty="0">
                <a:latin typeface="Comic Sans MS" pitchFamily="66" charset="0"/>
              </a:rPr>
              <a:t>качества подготовки детей к школьному обучению и увеличение количества детей с высокой степенью готовности к школьному обучению;</a:t>
            </a:r>
          </a:p>
          <a:p>
            <a:pPr>
              <a:buFont typeface="Wingdings" pitchFamily="2" charset="2"/>
              <a:buChar char="Ø"/>
            </a:pPr>
            <a:r>
              <a:rPr lang="ru-RU" sz="3400" b="1" dirty="0" smtClean="0">
                <a:latin typeface="Comic Sans MS" pitchFamily="66" charset="0"/>
              </a:rPr>
              <a:t>Рост </a:t>
            </a:r>
            <a:r>
              <a:rPr lang="ru-RU" sz="3400" b="1" dirty="0">
                <a:latin typeface="Comic Sans MS" pitchFamily="66" charset="0"/>
              </a:rPr>
              <a:t>престижа дошкольных образовательных учреждений в муниципальной образовательной системе.</a:t>
            </a:r>
          </a:p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847" y="89776"/>
            <a:ext cx="2909203" cy="18965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8316416" y="6453336"/>
            <a:ext cx="648072" cy="28803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73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0B050">
            <a:alpha val="6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274638"/>
            <a:ext cx="5482952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prstClr val="black"/>
                </a:solidFill>
                <a:latin typeface="Monotype Corsiva" pitchFamily="66" charset="0"/>
              </a:rPr>
              <a:t>Условия реализации программы.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12913"/>
            <a:ext cx="8229600" cy="4525963"/>
          </a:xfrm>
        </p:spPr>
        <p:txBody>
          <a:bodyPr/>
          <a:lstStyle/>
          <a:p>
            <a:pPr lvl="0">
              <a:buFont typeface="Wingdings" pitchFamily="2" charset="2"/>
              <a:buChar char="Ø"/>
            </a:pPr>
            <a:r>
              <a:rPr lang="ru-RU" sz="1300" b="1" dirty="0">
                <a:solidFill>
                  <a:prstClr val="black"/>
                </a:solidFill>
                <a:latin typeface="Comic Sans MS" pitchFamily="66" charset="0"/>
              </a:rPr>
              <a:t>наличие  подготовленных высококвалифицированных педагогов дополнительного образования и воспитателей;</a:t>
            </a:r>
          </a:p>
          <a:p>
            <a:pPr lvl="0">
              <a:buFont typeface="Wingdings" pitchFamily="2" charset="2"/>
              <a:buChar char="Ø"/>
            </a:pPr>
            <a:r>
              <a:rPr lang="ru-RU" sz="1300" b="1" dirty="0">
                <a:solidFill>
                  <a:prstClr val="black"/>
                </a:solidFill>
                <a:latin typeface="Comic Sans MS" pitchFamily="66" charset="0"/>
              </a:rPr>
              <a:t>наличие богатой предметно-развивающей среды, стимулирующей самую разнообразную деятельность ребенка;</a:t>
            </a:r>
          </a:p>
          <a:p>
            <a:pPr lvl="0">
              <a:buFont typeface="Wingdings" pitchFamily="2" charset="2"/>
              <a:buChar char="Ø"/>
            </a:pPr>
            <a:r>
              <a:rPr lang="ru-RU" sz="1300" b="1" dirty="0">
                <a:solidFill>
                  <a:prstClr val="black"/>
                </a:solidFill>
                <a:latin typeface="Comic Sans MS" pitchFamily="66" charset="0"/>
              </a:rPr>
              <a:t>создание атмосферы доброжелательности и заботливости по отношению к ребенку, обстановки, формирующей у ребенка чувство собственной значимости, поощряющей проявление его индивидуальности;</a:t>
            </a:r>
          </a:p>
          <a:p>
            <a:pPr lvl="0">
              <a:buFont typeface="Wingdings" pitchFamily="2" charset="2"/>
              <a:buChar char="Ø"/>
            </a:pPr>
            <a:r>
              <a:rPr lang="ru-RU" sz="1300" b="1" dirty="0">
                <a:solidFill>
                  <a:prstClr val="black"/>
                </a:solidFill>
                <a:latin typeface="Comic Sans MS" pitchFamily="66" charset="0"/>
              </a:rPr>
              <a:t>наличие личностно-ориентированной </a:t>
            </a:r>
            <a:r>
              <a:rPr lang="ru-RU" sz="1300" b="1" dirty="0" err="1">
                <a:solidFill>
                  <a:prstClr val="black"/>
                </a:solidFill>
                <a:latin typeface="Comic Sans MS" pitchFamily="66" charset="0"/>
              </a:rPr>
              <a:t>воспитательно</a:t>
            </a:r>
            <a:r>
              <a:rPr lang="ru-RU" sz="1300" b="1" dirty="0">
                <a:solidFill>
                  <a:prstClr val="black"/>
                </a:solidFill>
                <a:latin typeface="Comic Sans MS" pitchFamily="66" charset="0"/>
              </a:rPr>
              <a:t>-образовательной системы, включающей в себя развивающие программы по различным направлениям детской одаренности, учитывающие как личностные, так и возрастные особенности ребенка;</a:t>
            </a:r>
          </a:p>
          <a:p>
            <a:pPr lvl="0">
              <a:buFont typeface="Wingdings" pitchFamily="2" charset="2"/>
              <a:buChar char="Ø"/>
            </a:pPr>
            <a:r>
              <a:rPr lang="ru-RU" sz="1300" b="1" dirty="0">
                <a:solidFill>
                  <a:prstClr val="black"/>
                </a:solidFill>
                <a:latin typeface="Comic Sans MS" pitchFamily="66" charset="0"/>
              </a:rPr>
              <a:t>введение системы психолого-педагогического мониторинга, направленного на выявление особых способностей детей и отслеживания их дальнейшего развития;</a:t>
            </a:r>
          </a:p>
          <a:p>
            <a:pPr lvl="0">
              <a:buFont typeface="Wingdings" pitchFamily="2" charset="2"/>
              <a:buChar char="Ø"/>
            </a:pPr>
            <a:r>
              <a:rPr lang="ru-RU" sz="1300" b="1" dirty="0">
                <a:solidFill>
                  <a:prstClr val="black"/>
                </a:solidFill>
                <a:latin typeface="Comic Sans MS" pitchFamily="66" charset="0"/>
              </a:rPr>
              <a:t>использование в работе педагогов различных нетрадиционных методов и приемов, игровых технологий,</a:t>
            </a:r>
          </a:p>
          <a:p>
            <a:pPr lvl="0">
              <a:buFont typeface="Wingdings" pitchFamily="2" charset="2"/>
              <a:buChar char="Ø"/>
            </a:pPr>
            <a:r>
              <a:rPr lang="ru-RU" sz="1300" b="1" dirty="0">
                <a:solidFill>
                  <a:prstClr val="black"/>
                </a:solidFill>
                <a:latin typeface="Comic Sans MS" pitchFamily="66" charset="0"/>
              </a:rPr>
              <a:t>занятие детей в свободной деятельности развивающими играми,</a:t>
            </a:r>
          </a:p>
          <a:p>
            <a:pPr lvl="0">
              <a:buFont typeface="Wingdings" pitchFamily="2" charset="2"/>
              <a:buChar char="Ø"/>
            </a:pPr>
            <a:r>
              <a:rPr lang="ru-RU" sz="1300" b="1" dirty="0">
                <a:solidFill>
                  <a:prstClr val="black"/>
                </a:solidFill>
                <a:latin typeface="Comic Sans MS" pitchFamily="66" charset="0"/>
              </a:rPr>
              <a:t>работа кружков развивающей направленность;</a:t>
            </a:r>
          </a:p>
          <a:p>
            <a:pPr lvl="0">
              <a:buFont typeface="Wingdings" pitchFamily="2" charset="2"/>
              <a:buChar char="Ø"/>
            </a:pPr>
            <a:r>
              <a:rPr lang="ru-RU" sz="1300" b="1" dirty="0">
                <a:solidFill>
                  <a:prstClr val="black"/>
                </a:solidFill>
                <a:latin typeface="Comic Sans MS" pitchFamily="66" charset="0"/>
              </a:rPr>
              <a:t>участие детей в различных праздниках, спортивных соревнованиях, интеллектуальных конкурсах, выставках детского творчества</a:t>
            </a:r>
          </a:p>
          <a:p>
            <a:pPr lvl="0">
              <a:buFont typeface="Wingdings" pitchFamily="2" charset="2"/>
              <a:buChar char="Ø"/>
            </a:pPr>
            <a:r>
              <a:rPr lang="ru-RU" sz="1300" b="1" dirty="0">
                <a:solidFill>
                  <a:prstClr val="black"/>
                </a:solidFill>
                <a:latin typeface="Comic Sans MS" pitchFamily="66" charset="0"/>
              </a:rPr>
              <a:t>тесное сотрудничество с семьей по вопросам развития одаренности их детей;</a:t>
            </a:r>
          </a:p>
          <a:p>
            <a:pPr lvl="0">
              <a:buFont typeface="Wingdings" pitchFamily="2" charset="2"/>
              <a:buChar char="Ø"/>
            </a:pPr>
            <a:r>
              <a:rPr lang="ru-RU" sz="1300" b="1" dirty="0">
                <a:solidFill>
                  <a:prstClr val="black"/>
                </a:solidFill>
                <a:latin typeface="Comic Sans MS" pitchFamily="66" charset="0"/>
              </a:rPr>
              <a:t>взаимодействие с социумом на муниципальном уровне</a:t>
            </a:r>
          </a:p>
          <a:p>
            <a:pPr lvl="0"/>
            <a:endParaRPr lang="ru-RU" sz="10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3097213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81902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6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Методкабинет\Desktop\Жибарева\одаренные дети\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500" y="498956"/>
            <a:ext cx="8330208" cy="520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Методкабинет\Desktop\Жибарева\одаренные дети\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281" y="506938"/>
            <a:ext cx="8330208" cy="520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Методкабинет\Desktop\Жибарева\одаренные дети\7(1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473" y="561459"/>
            <a:ext cx="8300246" cy="518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Методкабинет\Desktop\Жибарева\одаренные дети\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19" y="498956"/>
            <a:ext cx="8018970" cy="527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Методкабинет\Desktop\Жибарева\одаренные дети\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1062" y="498956"/>
            <a:ext cx="7507375" cy="555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Методкабинет\Desktop\Жибарева\одаренные дети\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58" y="506938"/>
            <a:ext cx="7766653" cy="555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Методкабинет\Desktop\Жибарева\одаренные дети\_SAM2379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062" y="522958"/>
            <a:ext cx="8294428" cy="552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Методкабинет\Desktop\Жибарева\одаренные дети\_SAM2376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175" y="506937"/>
            <a:ext cx="8330429" cy="555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возврат 5">
            <a:hlinkClick r:id="rId10" action="ppaction://hlinksldjump" highlightClick="1"/>
          </p:cNvPr>
          <p:cNvSpPr/>
          <p:nvPr/>
        </p:nvSpPr>
        <p:spPr>
          <a:xfrm>
            <a:off x="8460432" y="6525344"/>
            <a:ext cx="576064" cy="21602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36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2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7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4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25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274638"/>
            <a:ext cx="5915000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Monotype Corsiva" pitchFamily="66" charset="0"/>
              </a:rPr>
              <a:t>Организация </a:t>
            </a:r>
            <a:r>
              <a:rPr lang="ru-RU" sz="3200" b="1" dirty="0" err="1">
                <a:latin typeface="Monotype Corsiva" pitchFamily="66" charset="0"/>
              </a:rPr>
              <a:t>воспитательно</a:t>
            </a:r>
            <a:r>
              <a:rPr lang="ru-RU" sz="3200" b="1" dirty="0">
                <a:latin typeface="Monotype Corsiva" pitchFamily="66" charset="0"/>
              </a:rPr>
              <a:t>-образовательного процесса</a:t>
            </a:r>
            <a:br>
              <a:rPr lang="ru-RU" sz="3200" b="1" dirty="0">
                <a:latin typeface="Monotype Corsiva" pitchFamily="66" charset="0"/>
              </a:rPr>
            </a:br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3800" b="1" dirty="0" smtClean="0">
                <a:latin typeface="Comic Sans MS" pitchFamily="66" charset="0"/>
              </a:rPr>
              <a:t>Совершенствование </a:t>
            </a:r>
            <a:r>
              <a:rPr lang="ru-RU" sz="3800" b="1" dirty="0">
                <a:latin typeface="Comic Sans MS" pitchFamily="66" charset="0"/>
              </a:rPr>
              <a:t>педагогического процесса и повышение развивающего эффекта в образовательной работе с детьми с целью выявления и развития предпосылок одаренности предполагается проводить по следующим направлениям:</a:t>
            </a:r>
          </a:p>
          <a:p>
            <a:pPr>
              <a:buFont typeface="Wingdings" pitchFamily="2" charset="2"/>
              <a:buChar char="Ø"/>
            </a:pPr>
            <a:r>
              <a:rPr lang="ru-RU" sz="3800" b="1" dirty="0" smtClean="0">
                <a:latin typeface="Comic Sans MS" pitchFamily="66" charset="0"/>
              </a:rPr>
              <a:t>изменение </a:t>
            </a:r>
            <a:r>
              <a:rPr lang="ru-RU" sz="3800" b="1" dirty="0">
                <a:latin typeface="Comic Sans MS" pitchFamily="66" charset="0"/>
              </a:rPr>
              <a:t>форм общения с детьми (переход от авторитарных форм воздействия к общению, ориентированному на личностное своеобразие каждого ребенка, на установление доверительных, партнерских отношений воспитателя с детьми);</a:t>
            </a:r>
          </a:p>
          <a:p>
            <a:pPr>
              <a:buFont typeface="Wingdings" pitchFamily="2" charset="2"/>
              <a:buChar char="Ø"/>
            </a:pPr>
            <a:r>
              <a:rPr lang="ru-RU" sz="3800" b="1" dirty="0" smtClean="0">
                <a:latin typeface="Comic Sans MS" pitchFamily="66" charset="0"/>
              </a:rPr>
              <a:t>отказ </a:t>
            </a:r>
            <a:r>
              <a:rPr lang="ru-RU" sz="3800" b="1" dirty="0">
                <a:latin typeface="Comic Sans MS" pitchFamily="66" charset="0"/>
              </a:rPr>
              <a:t>от преподнесения детям политико-</a:t>
            </a:r>
            <a:r>
              <a:rPr lang="ru-RU" sz="3800" b="1" dirty="0" err="1">
                <a:latin typeface="Comic Sans MS" pitchFamily="66" charset="0"/>
              </a:rPr>
              <a:t>идеологизированных</a:t>
            </a:r>
            <a:r>
              <a:rPr lang="ru-RU" sz="3800" b="1" dirty="0">
                <a:latin typeface="Comic Sans MS" pitchFamily="66" charset="0"/>
              </a:rPr>
              <a:t> конкретных сведений при ознакомлении с окружающим;</a:t>
            </a:r>
          </a:p>
          <a:p>
            <a:pPr>
              <a:buFont typeface="Wingdings" pitchFamily="2" charset="2"/>
              <a:buChar char="Ø"/>
            </a:pPr>
            <a:r>
              <a:rPr lang="ru-RU" sz="3800" b="1" dirty="0" smtClean="0">
                <a:latin typeface="Comic Sans MS" pitchFamily="66" charset="0"/>
              </a:rPr>
              <a:t>изменение </a:t>
            </a:r>
            <a:r>
              <a:rPr lang="ru-RU" sz="3800" b="1" dirty="0">
                <a:latin typeface="Comic Sans MS" pitchFamily="66" charset="0"/>
              </a:rPr>
              <a:t>формы и содержания обучающих занятий,  (сокращение числа занятий за счет отбора наиболее эффективного для развития детей содержания);</a:t>
            </a:r>
          </a:p>
          <a:p>
            <a:pPr>
              <a:buFont typeface="Wingdings" pitchFamily="2" charset="2"/>
              <a:buChar char="Ø"/>
            </a:pPr>
            <a:r>
              <a:rPr lang="ru-RU" sz="3800" b="1" dirty="0" smtClean="0">
                <a:latin typeface="Comic Sans MS" pitchFamily="66" charset="0"/>
              </a:rPr>
              <a:t>насыщение </a:t>
            </a:r>
            <a:r>
              <a:rPr lang="ru-RU" sz="3800" b="1" dirty="0">
                <a:latin typeface="Comic Sans MS" pitchFamily="66" charset="0"/>
              </a:rPr>
              <a:t>жизни детей классической и современной музыкой, произведениями изобразительного искусства, использование лучших образцов детской литературы, ориентирующих на общечеловеческие нравственные ценности, расширяющих кругозор ребенка;</a:t>
            </a:r>
          </a:p>
          <a:p>
            <a:pPr>
              <a:buFont typeface="Wingdings" pitchFamily="2" charset="2"/>
              <a:buChar char="Ø"/>
            </a:pPr>
            <a:r>
              <a:rPr lang="ru-RU" sz="3800" b="1" dirty="0" smtClean="0">
                <a:latin typeface="Comic Sans MS" pitchFamily="66" charset="0"/>
              </a:rPr>
              <a:t>изменение </a:t>
            </a:r>
            <a:r>
              <a:rPr lang="ru-RU" sz="3800" b="1" dirty="0">
                <a:latin typeface="Comic Sans MS" pitchFamily="66" charset="0"/>
              </a:rPr>
              <a:t>организации предметной среды и жизненного пространства в групповой комнате с целью обеспечения свободной самостоятельной деятельности и творчества детей в соответствии с их желаниями и склонностями, выбора детьми вида деятельности и ее формы - совместной со сверстниками или индивидуальной.</a:t>
            </a:r>
          </a:p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089541" cy="130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8172400" y="6453336"/>
            <a:ext cx="648072" cy="28803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19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1127</Words>
  <Application>Microsoft Office PowerPoint</Application>
  <PresentationFormat>Экран (4:3)</PresentationFormat>
  <Paragraphs>121</Paragraphs>
  <Slides>14</Slides>
  <Notes>0</Notes>
  <HiddenSlides>5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Муниципальное бюджетное дошкольное образовательное учреждение                         детский сад №1 «Сказка»                                         г. Данилова, Ярославской области    Программа  «Одаренный ребенок»  Выявление и развитие предпосылок одаренности у детей дошкольного возраста    в условиях детского сада. 2019 г.</vt:lpstr>
      <vt:lpstr>Презентация PowerPoint</vt:lpstr>
      <vt:lpstr>Презентация PowerPoint</vt:lpstr>
      <vt:lpstr>Презентация PowerPoint</vt:lpstr>
      <vt:lpstr>Презентация PowerPoint</vt:lpstr>
      <vt:lpstr>Ожидаемые результаты </vt:lpstr>
      <vt:lpstr>Условия реализации программы.</vt:lpstr>
      <vt:lpstr>Презентация PowerPoint</vt:lpstr>
      <vt:lpstr>Организация воспитательно-образовательного процесса </vt:lpstr>
      <vt:lpstr>В нашем дошкольном учреждении предоставлены дополнительные образовательные услуги в виде кружковой работы в целях активизации развивающих видов деятельности.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Методкабинет</dc:creator>
  <cp:lastModifiedBy>Наталья Николаевна Новикова</cp:lastModifiedBy>
  <cp:revision>42</cp:revision>
  <dcterms:created xsi:type="dcterms:W3CDTF">2019-03-15T12:05:17Z</dcterms:created>
  <dcterms:modified xsi:type="dcterms:W3CDTF">2019-05-14T07:26:52Z</dcterms:modified>
</cp:coreProperties>
</file>