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57" r:id="rId4"/>
    <p:sldId id="282" r:id="rId5"/>
    <p:sldId id="300" r:id="rId6"/>
    <p:sldId id="298" r:id="rId7"/>
    <p:sldId id="265" r:id="rId8"/>
    <p:sldId id="287" r:id="rId9"/>
    <p:sldId id="301" r:id="rId10"/>
    <p:sldId id="272" r:id="rId11"/>
    <p:sldId id="297" r:id="rId12"/>
    <p:sldId id="29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E74141D-A846-44EA-A90B-D13EB699EF08}">
          <p14:sldIdLst>
            <p14:sldId id="257"/>
            <p14:sldId id="282"/>
            <p14:sldId id="300"/>
            <p14:sldId id="298"/>
            <p14:sldId id="265"/>
            <p14:sldId id="287"/>
            <p14:sldId id="301"/>
            <p14:sldId id="272"/>
            <p14:sldId id="297"/>
            <p14:sldId id="299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2D35"/>
    <a:srgbClr val="B9D4ED"/>
    <a:srgbClr val="A52C36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86400" autoAdjust="0"/>
  </p:normalViewPr>
  <p:slideViewPr>
    <p:cSldViewPr snapToGrid="0">
      <p:cViewPr>
        <p:scale>
          <a:sx n="81" d="100"/>
          <a:sy n="81" d="100"/>
        </p:scale>
        <p:origin x="-744" y="-2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95A77-F620-4864-8B77-D6B39480A155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0C6A6-2B29-43D8-8D5B-0B2DE57D3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187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0C6A6-2B29-43D8-8D5B-0B2DE57D38A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102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0C6A6-2B29-43D8-8D5B-0B2DE57D38A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102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0C6A6-2B29-43D8-8D5B-0B2DE57D38A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102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0C6A6-2B29-43D8-8D5B-0B2DE57D38A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10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19.12.2018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38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19.12.2018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48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19.12.2018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332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93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852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153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218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983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235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39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9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19.12.2018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291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809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10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97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EC0D-D84C-431D-970A-40F397ACA1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F876-C35F-4119-BED0-276AE8EBF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99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EC0D-D84C-431D-970A-40F397ACA1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F876-C35F-4119-BED0-276AE8EBF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38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EC0D-D84C-431D-970A-40F397ACA1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F876-C35F-4119-BED0-276AE8EBF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452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EC0D-D84C-431D-970A-40F397ACA1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F876-C35F-4119-BED0-276AE8EBF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910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EC0D-D84C-431D-970A-40F397ACA1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F876-C35F-4119-BED0-276AE8EBF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116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EC0D-D84C-431D-970A-40F397ACA1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F876-C35F-4119-BED0-276AE8EBF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33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EC0D-D84C-431D-970A-40F397ACA1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F876-C35F-4119-BED0-276AE8EBF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347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19.12.2018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0524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EC0D-D84C-431D-970A-40F397ACA1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F876-C35F-4119-BED0-276AE8EBF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10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EC0D-D84C-431D-970A-40F397ACA1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F876-C35F-4119-BED0-276AE8EBF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496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EC0D-D84C-431D-970A-40F397ACA1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F876-C35F-4119-BED0-276AE8EBF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281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EC0D-D84C-431D-970A-40F397ACA1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F876-C35F-4119-BED0-276AE8EBF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3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19.12.2018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12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19.12.2018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90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19.12.2018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9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19.12.2018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36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19.12.2018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67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19.12.2018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29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/>
              <a:pPr/>
              <a:t>19.12.2018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33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81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EC0D-D84C-431D-970A-40F397ACA1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BF876-C35F-4119-BED0-276AE8EBF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29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injust.ru/ru/extremist-material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59.ru/text/gorod/442786700873729.html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59.ru/text/gorod/65617591/?utm_referrer=https://zen.yandex.co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injust.ru/ru/extremist-material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061" y="4"/>
            <a:ext cx="10238483" cy="1348353"/>
          </a:xfrm>
          <a:gradFill>
            <a:gsLst>
              <a:gs pos="0">
                <a:schemeClr val="bg1"/>
              </a:gs>
              <a:gs pos="62000">
                <a:schemeClr val="bg2"/>
              </a:gs>
              <a:gs pos="92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21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учреждение дополнительного профессионального образования Ярославской области</a:t>
            </a:r>
            <a: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A52C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</a:t>
            </a:r>
            <a:endParaRPr lang="ru-RU" sz="2800" b="1" dirty="0">
              <a:solidFill>
                <a:srgbClr val="A52C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"/>
            <a:ext cx="1857081" cy="1857081"/>
          </a:xfrm>
        </p:spPr>
      </p:pic>
      <p:sp>
        <p:nvSpPr>
          <p:cNvPr id="3" name="Прямоугольник 2"/>
          <p:cNvSpPr/>
          <p:nvPr/>
        </p:nvSpPr>
        <p:spPr>
          <a:xfrm>
            <a:off x="111072" y="5771217"/>
            <a:ext cx="4406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Старший преподаватель кафедры ФК и БЖ</a:t>
            </a:r>
          </a:p>
          <a:p>
            <a:pPr algn="ctr"/>
            <a:r>
              <a:rPr lang="ru-RU" dirty="0" err="1" smtClean="0"/>
              <a:t>Перфилов</a:t>
            </a:r>
            <a:r>
              <a:rPr lang="ru-RU" dirty="0" smtClean="0"/>
              <a:t> В.П.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32985" y="2449610"/>
            <a:ext cx="803636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«Безопасное общение в интернете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стать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экстремистом»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0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0" y="914402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3884" y="343244"/>
            <a:ext cx="1036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white">
                    <a:lumMod val="50000"/>
                  </a:prstClr>
                </a:solidFill>
                <a:latin typeface="Impact" panose="020B0806030902050204" pitchFamily="34" charset="0"/>
              </a:rPr>
              <a:t>Институт развития образования: Ваш профессиональный рост – наша работа</a:t>
            </a:r>
            <a:endParaRPr lang="ru-RU" dirty="0">
              <a:solidFill>
                <a:prstClr val="white">
                  <a:lumMod val="50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17097" y="1023636"/>
            <a:ext cx="71958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За ярославцами будут следить в социальных сетях</a:t>
            </a:r>
          </a:p>
          <a:p>
            <a:r>
              <a:rPr lang="ru-RU" sz="2000" dirty="0">
                <a:solidFill>
                  <a:srgbClr val="FF0000"/>
                </a:solidFill>
              </a:rPr>
              <a:t>В Ярославле с февраля этого года стартовал проект «</a:t>
            </a:r>
            <a:r>
              <a:rPr lang="ru-RU" sz="2000" dirty="0" err="1">
                <a:solidFill>
                  <a:srgbClr val="FF0000"/>
                </a:solidFill>
              </a:rPr>
              <a:t>Киберконтроль</a:t>
            </a:r>
            <a:r>
              <a:rPr lang="ru-RU" sz="2000" dirty="0">
                <a:solidFill>
                  <a:srgbClr val="FF0000"/>
                </a:solidFill>
              </a:rPr>
              <a:t>», в рамках которого будут выявлять людей, ведущих деятельность по публикации противоправного контента. </a:t>
            </a:r>
            <a:endParaRPr lang="ru-RU" sz="2000" dirty="0">
              <a:solidFill>
                <a:srgbClr val="FF000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74" y="1023636"/>
            <a:ext cx="4507123" cy="564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5678" y="2566702"/>
            <a:ext cx="725863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Рекомендованные действия при выявлении в Интернете материалов экстремистского </a:t>
            </a:r>
            <a:r>
              <a:rPr lang="ru-RU" b="1" dirty="0" smtClean="0"/>
              <a:t>толка</a:t>
            </a:r>
            <a:r>
              <a:rPr lang="ru-RU" dirty="0"/>
              <a:t> </a:t>
            </a:r>
          </a:p>
          <a:p>
            <a:r>
              <a:rPr lang="ru-RU" dirty="0"/>
              <a:t>При выявлении в сети Интернет информации, обладающей признаками экстремистских материалов, необходимо проинформировать об этом прокуратуру, с приложением скриншота страницы </a:t>
            </a:r>
            <a:r>
              <a:rPr lang="ru-RU" dirty="0" smtClean="0"/>
              <a:t>сайта, </a:t>
            </a:r>
            <a:r>
              <a:rPr lang="ru-RU" dirty="0"/>
              <a:t>либо диска с видеоматериалом </a:t>
            </a:r>
            <a:r>
              <a:rPr lang="ru-RU" dirty="0" smtClean="0"/>
              <a:t>и </a:t>
            </a:r>
            <a:r>
              <a:rPr lang="ru-RU" dirty="0"/>
              <a:t>указанием адреса сайта, по которому можно определить местонахождение ресурса в сети Интернет. Надзорным органом будет дана оценка поступившей информации, при необходимости – материал направлен для проведения психолого-лингвистического исследования, после чего – при наличии основании в суд направлено заявление о признании материала экстремистским и запрещенным к распространению на территории Российской Федерации.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11364" y="6260021"/>
            <a:ext cx="7280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Сайт Министерства Юстиции РФ </a:t>
            </a:r>
            <a:r>
              <a:rPr lang="en-US" dirty="0" smtClean="0">
                <a:solidFill>
                  <a:srgbClr val="00B0F0"/>
                </a:solidFill>
                <a:hlinkClick r:id="rId3"/>
              </a:rPr>
              <a:t>http</a:t>
            </a:r>
            <a:r>
              <a:rPr lang="en-US" dirty="0">
                <a:solidFill>
                  <a:srgbClr val="00B0F0"/>
                </a:solidFill>
                <a:hlinkClick r:id="rId3"/>
              </a:rPr>
              <a:t>://</a:t>
            </a:r>
            <a:r>
              <a:rPr lang="en-US" dirty="0" smtClean="0">
                <a:solidFill>
                  <a:srgbClr val="00B0F0"/>
                </a:solidFill>
                <a:hlinkClick r:id="rId3"/>
              </a:rPr>
              <a:t>minjust.ru/ru/extremist-materials</a:t>
            </a:r>
            <a:endParaRPr lang="ru-RU" dirty="0" smtClean="0">
              <a:solidFill>
                <a:srgbClr val="00B0F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2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0" y="689001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5362" y="343235"/>
            <a:ext cx="11468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white">
                    <a:lumMod val="50000"/>
                  </a:prstClr>
                </a:solidFill>
                <a:latin typeface="Impact" panose="020B0806030902050204" pitchFamily="34" charset="0"/>
              </a:rPr>
              <a:t>Институт развития образования: Ваш профессиональный рост – наша работа</a:t>
            </a:r>
            <a:endParaRPr lang="ru-RU" dirty="0">
              <a:solidFill>
                <a:prstClr val="white">
                  <a:lumMod val="50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893630" y="813265"/>
            <a:ext cx="43730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Правила поведения в сети интернет</a:t>
            </a:r>
            <a:endParaRPr lang="ru-RU" alt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3755" y="1512277"/>
            <a:ext cx="2883876" cy="8323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Технические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98983" y="1512277"/>
            <a:ext cx="8204948" cy="9026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Организационные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66687" y="2794440"/>
            <a:ext cx="1488832" cy="9026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Общие правила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823937" y="2794440"/>
            <a:ext cx="2028093" cy="9026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Рекомендации</a:t>
            </a:r>
            <a:endParaRPr lang="ru-RU" sz="2000" dirty="0">
              <a:solidFill>
                <a:srgbClr val="C00000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981795" y="2532184"/>
            <a:ext cx="2274277" cy="23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8" idx="0"/>
          </p:cNvCxnSpPr>
          <p:nvPr/>
        </p:nvCxnSpPr>
        <p:spPr>
          <a:xfrm rot="16200000" flipH="1">
            <a:off x="8879219" y="2662556"/>
            <a:ext cx="234460" cy="293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H="1">
            <a:off x="11124189" y="2623039"/>
            <a:ext cx="234460" cy="293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33755" y="2648635"/>
            <a:ext cx="28838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</a:t>
            </a:r>
            <a:r>
              <a:rPr lang="ru-RU" dirty="0" smtClean="0"/>
              <a:t>IP-адрес </a:t>
            </a:r>
            <a:r>
              <a:rPr lang="ru-RU" dirty="0" smtClean="0"/>
              <a:t>и MAC-адрес (от англ. </a:t>
            </a:r>
            <a:r>
              <a:rPr lang="ru-RU" dirty="0" err="1" smtClean="0"/>
              <a:t>Media</a:t>
            </a:r>
            <a:r>
              <a:rPr lang="ru-RU" dirty="0" smtClean="0"/>
              <a:t> </a:t>
            </a:r>
            <a:r>
              <a:rPr lang="ru-RU" dirty="0" err="1" smtClean="0"/>
              <a:t>Access</a:t>
            </a:r>
            <a:r>
              <a:rPr lang="ru-RU" dirty="0" smtClean="0"/>
              <a:t> </a:t>
            </a:r>
            <a:r>
              <a:rPr lang="ru-RU" dirty="0" err="1" smtClean="0"/>
              <a:t>Control</a:t>
            </a:r>
            <a:r>
              <a:rPr lang="ru-RU" dirty="0" smtClean="0"/>
              <a:t> — управление доступом к среде, также </a:t>
            </a:r>
            <a:r>
              <a:rPr lang="ru-RU" dirty="0" err="1" smtClean="0"/>
              <a:t>Hardware</a:t>
            </a:r>
            <a:r>
              <a:rPr lang="ru-RU" dirty="0" smtClean="0"/>
              <a:t> </a:t>
            </a:r>
            <a:r>
              <a:rPr lang="ru-RU" dirty="0" err="1" smtClean="0"/>
              <a:t>Address</a:t>
            </a:r>
            <a:r>
              <a:rPr lang="ru-RU" dirty="0" smtClean="0"/>
              <a:t>) 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Антивирусное ПО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</a:rPr>
              <a:t>поисковые </a:t>
            </a:r>
            <a:r>
              <a:rPr lang="ru-RU" dirty="0">
                <a:solidFill>
                  <a:prstClr val="black"/>
                </a:solidFill>
              </a:rPr>
              <a:t>системы, не собирающие персональные данные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127781" y="2606095"/>
            <a:ext cx="30742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Ограничение доступа к устройствам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</a:rPr>
              <a:t>Физические меры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</a:rPr>
              <a:t>Введением паролей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6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74656" y="147929"/>
            <a:ext cx="10586301" cy="5496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Организационные 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0035"/>
            <a:ext cx="4836443" cy="294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723" y="2829366"/>
            <a:ext cx="8369590" cy="394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45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0" y="689001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5362" y="343235"/>
            <a:ext cx="11468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white">
                    <a:lumMod val="50000"/>
                  </a:prstClr>
                </a:solidFill>
                <a:latin typeface="Impact" panose="020B0806030902050204" pitchFamily="34" charset="0"/>
              </a:rPr>
              <a:t>Институт развития образования: Ваш профессиональный рост – наша работа</a:t>
            </a:r>
            <a:endParaRPr lang="ru-RU" dirty="0">
              <a:solidFill>
                <a:prstClr val="white">
                  <a:lumMod val="50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98030" y="836712"/>
            <a:ext cx="101959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Официальная статистика </a:t>
            </a:r>
            <a:r>
              <a:rPr lang="ru-RU" altLang="ru-RU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правопримения</a:t>
            </a:r>
            <a:r>
              <a:rPr lang="ru-RU" alt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сфере борьбы с экстремизмом за 2017 год </a:t>
            </a:r>
            <a:endParaRPr lang="ru-RU" alt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5165" y="1236822"/>
            <a:ext cx="108925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662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человека,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осуждено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785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658 из них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разного сорта публичные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высказывания, еще 127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создание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продолжение деятельности экстремистских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террористических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3444" y="2254122"/>
            <a:ext cx="104053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приговоров за пропаганду была вынесена по ст. 282 УК (возбуждение ненависти). И число осужденных вновь выросло: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502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-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571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5115" y="2962008"/>
            <a:ext cx="10945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место традиционно занимает ст. 280 УК (призывы к экстремистской деятельности) –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143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осужденных,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 -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76465" y="5383858"/>
            <a:ext cx="1040532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Ярославская область: </a:t>
            </a:r>
            <a:r>
              <a:rPr lang="ru-RU" b="1" dirty="0" smtClean="0">
                <a:solidFill>
                  <a:srgbClr val="FF0000"/>
                </a:solidFill>
              </a:rPr>
              <a:t>2016 год </a:t>
            </a:r>
            <a:r>
              <a:rPr lang="ru-RU" b="1" dirty="0" smtClean="0"/>
              <a:t>– </a:t>
            </a:r>
            <a:r>
              <a:rPr lang="ru-RU" sz="2400" b="1" dirty="0" smtClean="0"/>
              <a:t>22</a:t>
            </a:r>
            <a:r>
              <a:rPr lang="ru-RU" b="1" dirty="0" smtClean="0"/>
              <a:t>, </a:t>
            </a:r>
            <a:r>
              <a:rPr lang="ru-RU" b="1" dirty="0" smtClean="0">
                <a:solidFill>
                  <a:srgbClr val="FF0000"/>
                </a:solidFill>
              </a:rPr>
              <a:t>2017 </a:t>
            </a:r>
            <a:r>
              <a:rPr lang="ru-RU" b="1" dirty="0">
                <a:solidFill>
                  <a:srgbClr val="FF0000"/>
                </a:solidFill>
              </a:rPr>
              <a:t>год</a:t>
            </a:r>
            <a:r>
              <a:rPr lang="ru-RU" b="1" dirty="0" smtClean="0"/>
              <a:t> – </a:t>
            </a:r>
            <a:r>
              <a:rPr lang="ru-RU" sz="2400" b="1" dirty="0" smtClean="0"/>
              <a:t>29</a:t>
            </a:r>
            <a:r>
              <a:rPr lang="ru-RU" b="1" dirty="0" smtClean="0"/>
              <a:t> преступлений </a:t>
            </a:r>
            <a:r>
              <a:rPr lang="ru-RU" b="1" dirty="0"/>
              <a:t>экстремистской направленности, ответственность за которые предусмотрена ч. 1 ст. 280 УК </a:t>
            </a:r>
            <a:r>
              <a:rPr lang="ru-RU" b="1" dirty="0" smtClean="0"/>
              <a:t>РФ</a:t>
            </a:r>
            <a:r>
              <a:rPr lang="en-US" b="1" dirty="0" smtClean="0"/>
              <a:t> </a:t>
            </a:r>
            <a:r>
              <a:rPr lang="en-US" i="1" dirty="0" smtClean="0"/>
              <a:t>(</a:t>
            </a:r>
            <a:r>
              <a:rPr lang="ru-RU" i="1" dirty="0" smtClean="0"/>
              <a:t>публичные призывы к экстремистской деятельности</a:t>
            </a:r>
            <a:r>
              <a:rPr lang="ru-RU" b="1" dirty="0" smtClean="0"/>
              <a:t>) </a:t>
            </a:r>
            <a:r>
              <a:rPr lang="ru-RU" b="1" dirty="0"/>
              <a:t>– 2, ч. 2 ст. 280 УК </a:t>
            </a:r>
            <a:r>
              <a:rPr lang="ru-RU" b="1" dirty="0" smtClean="0"/>
              <a:t>РФ (</a:t>
            </a:r>
            <a:r>
              <a:rPr lang="ru-RU" i="1" dirty="0" smtClean="0"/>
              <a:t>с использованием СМИ</a:t>
            </a:r>
            <a:r>
              <a:rPr lang="ru-RU" b="1" dirty="0" smtClean="0"/>
              <a:t>) </a:t>
            </a:r>
            <a:r>
              <a:rPr lang="ru-RU" b="1" dirty="0"/>
              <a:t>– 6, ч. 1 ст. 282 УК РФ </a:t>
            </a:r>
            <a:r>
              <a:rPr lang="ru-RU" b="1" dirty="0" smtClean="0"/>
              <a:t>(</a:t>
            </a:r>
            <a:r>
              <a:rPr lang="ru-RU" i="1" dirty="0" smtClean="0"/>
              <a:t>возбуждение ненависти</a:t>
            </a:r>
            <a:r>
              <a:rPr lang="ru-RU" b="1" dirty="0" smtClean="0"/>
              <a:t>)– </a:t>
            </a:r>
            <a:r>
              <a:rPr lang="ru-RU" b="1" dirty="0"/>
              <a:t>21.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7016" y="4152348"/>
            <a:ext cx="111990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репосты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лайки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были осуждены 604 человека, большая часть из которых получили реальные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</a:p>
          <a:p>
            <a:pPr algn="r"/>
            <a:r>
              <a:rPr lang="ru-RU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://www.kommersant.ru/doc/3607022 газета Коммерсантъ от 21 августа 2018 года</a:t>
            </a:r>
            <a:r>
              <a:rPr lang="ru-RU" dirty="0"/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7016" y="3669894"/>
            <a:ext cx="11614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(сайт 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Судебного департамента 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 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апреля 2018 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 Стат. данные 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состоянии судимости за 2017 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год)</a:t>
            </a:r>
            <a:endParaRPr lang="ru-RU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6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8868" y="269130"/>
            <a:ext cx="11247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экстремизма, которые могут быть отслежены в сети Интернет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9139" y="1109354"/>
            <a:ext cx="10576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Насильственное изменение основ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конституционного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строя и нарушение целостности Российской Федерации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60807" y="751520"/>
            <a:ext cx="102857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№114-ФЗ "О противодействии экстремистской деятельности"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1481" y="1452549"/>
            <a:ext cx="7574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Публичное оправдание терроризма и иная террористическая деятельность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08161" y="1826272"/>
            <a:ext cx="7254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Возбуждение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социальной, расовой,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религиозной розни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0253" y="2211718"/>
            <a:ext cx="10505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Пропаганда исключительности,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превосходства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неполноценности человека по признаку его социальной, расовой,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религиозной или языковой принадлежности или отношения к религии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60561" y="2831663"/>
            <a:ext cx="10377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Нарушение прав, свобод и законных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и гражданина в зависимости от его социальной, расовой, национальной,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религиозной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языковой принадлежности или от­ношения к религии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65540" y="3424011"/>
            <a:ext cx="97824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Пропаганда и публичное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демонстрирование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нацистской атрибутики или символики либо атрибутики или символики,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сходных с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нацистской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атрибутикой или символикой до степе­ни смешения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8868" y="4211814"/>
            <a:ext cx="11003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Публичные призывы к осуществлению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деяний либо массовое распространение заведомо экстремистских материалов, а равно их изготовление или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в целях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массового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распространения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21082" y="4796589"/>
            <a:ext cx="11170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Публичное, заведомо ложное обвинение лица, замещающего государственную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государствен­ную должность субъекта Российской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совершении им в период исполнения своих должностных обязанностей деяний, указанных в настоящей статье и являющихся преступлением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43445" y="5589884"/>
            <a:ext cx="96479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Организация и подготовка указанных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деяний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подстрекательство к их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осуществлению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6806" y="5909016"/>
            <a:ext cx="115377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Финансирование указанных деяний либо иное содействие в их организации, подготовке и осуществлении, в том числе путем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учебной, полиграфической 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базы, телефонной и иных видов связи или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информационных услуг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99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791" y="637642"/>
            <a:ext cx="110764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Пропаганда и публичное демонстрирование нацистской атрибутики или символики либо атрибутики или символики,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сходных с нацистской атрибутикой или символикой до степе­ни смешения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0463" y="302869"/>
            <a:ext cx="114227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№114-ФЗ "О противодействии экстремистской деятельности"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parfenov\Desktop\МОЕНОЕ\Учебник Истории 11 клас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05" y="1345084"/>
            <a:ext cx="3497344" cy="468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79235" y="4331616"/>
            <a:ext cx="522942" cy="593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25119" y="4458878"/>
            <a:ext cx="221776" cy="169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32495" y="37141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parfenov\Desktop\МОЕНОЕ\Фото с ледового шоу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749" y="1359433"/>
            <a:ext cx="3986048" cy="462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883085" y="4708688"/>
            <a:ext cx="631595" cy="433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01278" y="6035009"/>
            <a:ext cx="1045432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Где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проходит граница между гражданской позицией и запрещенным контентом, понять сложно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 законодательстве нет конкретного перечня.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44759" y="1219349"/>
            <a:ext cx="3698451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Житель Чайковского разместил на своей странице в социальной сети</a:t>
            </a:r>
            <a:r>
              <a:rPr lang="ru-RU" sz="1600" u="sng" dirty="0">
                <a:solidFill>
                  <a:srgbClr val="065D7D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5"/>
              </a:rPr>
              <a:t> кадр из сериала «17 мгновений весны»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на котором была изображена свастика. Местный суд счел мужчину виновным в публичной демонстрации нацистской символики и оштрафовал его на тысячу рублей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Это самые хрестоматийные примеры — статьи «Производство и распространение экстремистских материалов» и «Возбуждение ненависти либо вражды, а равно унижение человеческого </a:t>
            </a:r>
            <a:r>
              <a:rPr lang="ru-RU" sz="11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достоинства». Между </a:t>
            </a:r>
            <a:r>
              <a:rPr lang="ru-RU" sz="11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ними принципиальная разница и четкая граница: предполагается, что для распространения материалов не нужен умысел на совершение преступления — и это административное правонарушение и штраф. А за вторую статью, которая предполагает умысел, наказание — вплоть до реального лишения свободы. </a:t>
            </a:r>
            <a:endParaRPr lang="ru-RU" sz="1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1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61" y="111354"/>
            <a:ext cx="110764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Торопецкий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районный суд Тверской области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 2018 года дал два года условно 51-летнему электрику Владимиру Егорову, которого обвинили в публичных призывах к экстремизму после размещенного в сети "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сообщения в адрес президента России Владимира Путина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Испытательный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определен в три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0726" y="3190046"/>
            <a:ext cx="111424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B0F0"/>
                </a:solidFill>
                <a:latin typeface="Times New Roman"/>
                <a:ea typeface="Calibri"/>
              </a:rPr>
              <a:t>Группа молодых людей в интернете организовали референдум о власти в стране. Материалы референдума признаны экстремистскими. Участники группы задержаны. Вопрос о рассмотрении дела группы прозвучал на конференции президента РФ Путина В.В. 07.06.2018г.</a:t>
            </a:r>
            <a:endParaRPr lang="ru-RU" sz="2000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61" y="1404896"/>
            <a:ext cx="1187699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14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декабря 2017 года на пресс-конференции президента Владимира Путина прозвучал вопрос журналиста про то, почему у нас в стране сажают за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репосты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27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декабря 2017 года, студент Александр Крузе из Старого Оскола получил 2,5 года колонии-поселения за четыре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репоста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у себя на странице в социальной сети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ВКонтакте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.</a:t>
            </a:r>
            <a:r>
              <a:rPr lang="ru-RU" sz="1600" dirty="0">
                <a:ea typeface="Calibri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Студент, размещая их, проводил опрос в рамках написания дипломной работы (учится на пятом курсе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юрфака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).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8117" y="4111285"/>
            <a:ext cx="1093509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Заместитель главы Полтавского района Омской области Валерия Никитина обвинила жительницу поселка Полтавка Екатерину </a:t>
            </a:r>
            <a:r>
              <a:rPr lang="ru-RU" sz="20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Прец</a:t>
            </a:r>
            <a:r>
              <a:rPr lang="ru-RU" sz="20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в размещении экстремистских материалов в интернете из-за поста женщины в </a:t>
            </a:r>
            <a:r>
              <a:rPr lang="ru-RU" sz="20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соцсети</a:t>
            </a:r>
            <a:r>
              <a:rPr lang="ru-RU" sz="20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"Одноклассники" о плохом состоянии дорог в регионе 17 апреля 2018 года</a:t>
            </a:r>
            <a:r>
              <a:rPr lang="ru-RU" sz="16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16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pic>
        <p:nvPicPr>
          <p:cNvPr id="6146" name="Picture 2" descr="Пермячку арестовали за лайк и репост филь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186" y="5542084"/>
            <a:ext cx="1826846" cy="102539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309567" y="5282588"/>
            <a:ext cx="96128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Два года назад пермячка Татьяна </a:t>
            </a:r>
            <a:r>
              <a:rPr lang="ru-RU" dirty="0" err="1" smtClean="0"/>
              <a:t>Ладолей</a:t>
            </a:r>
            <a:r>
              <a:rPr lang="ru-RU" dirty="0" smtClean="0"/>
              <a:t> посмотрела фильм «Игры Богов» Сергея </a:t>
            </a:r>
            <a:r>
              <a:rPr lang="ru-RU" dirty="0" err="1" smtClean="0"/>
              <a:t>Стрижака</a:t>
            </a:r>
            <a:r>
              <a:rPr lang="ru-RU" dirty="0" smtClean="0"/>
              <a:t> на </a:t>
            </a:r>
            <a:r>
              <a:rPr lang="ru-RU" dirty="0" err="1" smtClean="0"/>
              <a:t>YouTube</a:t>
            </a:r>
            <a:r>
              <a:rPr lang="ru-RU" dirty="0" smtClean="0"/>
              <a:t> и добавила его себе на страничку «</a:t>
            </a:r>
            <a:r>
              <a:rPr lang="ru-RU" dirty="0" err="1" smtClean="0"/>
              <a:t>Вконтакте</a:t>
            </a:r>
            <a:r>
              <a:rPr lang="ru-RU" dirty="0" smtClean="0"/>
              <a:t>».  Фильм был признан экстремистским решением Кировского районного суда города Уфы от 29 апреля </a:t>
            </a:r>
            <a:r>
              <a:rPr lang="ru-RU" dirty="0" smtClean="0">
                <a:solidFill>
                  <a:srgbClr val="FF0000"/>
                </a:solidFill>
              </a:rPr>
              <a:t>2013</a:t>
            </a:r>
            <a:r>
              <a:rPr lang="ru-RU" dirty="0" smtClean="0"/>
              <a:t> года. 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smtClean="0">
                <a:solidFill>
                  <a:srgbClr val="FF0000"/>
                </a:solidFill>
              </a:rPr>
              <a:t>2018</a:t>
            </a:r>
            <a:r>
              <a:rPr lang="ru-RU" dirty="0" smtClean="0"/>
              <a:t> году женщину признали виновной, обязав выплатить штраф -тысячу рублей. </a:t>
            </a:r>
            <a:br>
              <a:rPr lang="ru-RU" dirty="0" smtClean="0"/>
            </a:br>
            <a:r>
              <a:rPr lang="ru-RU" dirty="0" smtClean="0">
                <a:hlinkClick r:id="rId4"/>
              </a:rPr>
              <a:t>https://59.ru/text/gorod/65617591/?utm_referrer=https%3A%2F%2Fzen.yandex.com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95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2078" y="235672"/>
            <a:ext cx="9387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использованию сети интернет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841" y="829980"/>
            <a:ext cx="1203802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 меньше выкладывать любую информацию в социальные сети. В большинстве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ответственности привлекаются совсем молодые люди, которые только достигли возраста ответственности. При размещении личной информации и использования жестов, символики, подписей под фотографией не используйте способы двоякого понимания, имеющие недвусмысленное значение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Во-вторых, внимательно изучать, что же вы собираетесь опубликовать, и если возникли какие-либо сомнения, то можно проверить, не внесен ли материал в категорию запрещенных на сайте Министерства Юстиции Российской Федерации. Или же попробовать поискать через поисковые системы, возможно, выложенный материал уже признан запрещенным каким-либо судом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В-третьих, нельзя публиковать материалы, призывающие к массовым беспорядкам, материалы о распространении наркотиков и порнографию, а также оскорблять чувства верующих. Если у вас есть сомнения в отношении размещаемой информации используйте простое правило «не уверен - не выкладывай и не публикуй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И не храни лишнего на своей страничке.</a:t>
            </a:r>
          </a:p>
          <a:p>
            <a:pPr indent="457200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В-четвертых, помни, что за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неосторожное высказывание собственного мнения в России предусмотрена как уголовная, так и административная ответственность.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подумай, прежде чем выставить свое мнение на всеобщее обозрение.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82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828" y="372889"/>
            <a:ext cx="1195318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u="sng" dirty="0" smtClean="0">
                <a:latin typeface="Times New Roman"/>
                <a:ea typeface="Times New Roman"/>
              </a:rPr>
              <a:t>Общие правила </a:t>
            </a:r>
            <a:r>
              <a:rPr lang="ru-RU" sz="2400" dirty="0" smtClean="0">
                <a:latin typeface="Times New Roman"/>
                <a:ea typeface="Times New Roman"/>
              </a:rPr>
              <a:t>поведения в Интернете: </a:t>
            </a:r>
          </a:p>
          <a:p>
            <a:pPr indent="360000" algn="just"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</a:rPr>
              <a:t>1. Не разглашать пароль от своего почтового ящика или аккаунта (учетной записи), страницы в социальных сетях. Не стоит сохранять пароли на компьютере, при вирусном заражении пароли могут быть похищены.</a:t>
            </a:r>
          </a:p>
          <a:p>
            <a:pPr indent="360000" algn="just"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</a:rPr>
              <a:t>2. Закрывать сессию (осуществлять выход) по завершению работы с аккаунтом </a:t>
            </a:r>
            <a:r>
              <a:rPr lang="ru-RU" sz="2000" dirty="0" err="1" smtClean="0">
                <a:latin typeface="Times New Roman"/>
                <a:ea typeface="Times New Roman"/>
              </a:rPr>
              <a:t>Google</a:t>
            </a:r>
            <a:r>
              <a:rPr lang="ru-RU" sz="2000" dirty="0" smtClean="0">
                <a:latin typeface="Times New Roman"/>
                <a:ea typeface="Times New Roman"/>
              </a:rPr>
              <a:t>, на странице в «Одноклассниках», «</a:t>
            </a:r>
            <a:r>
              <a:rPr lang="ru-RU" sz="2000" dirty="0" err="1" smtClean="0">
                <a:latin typeface="Times New Roman"/>
                <a:ea typeface="Times New Roman"/>
              </a:rPr>
              <a:t>Вконтакте</a:t>
            </a:r>
            <a:r>
              <a:rPr lang="ru-RU" sz="2000" dirty="0" smtClean="0">
                <a:latin typeface="Times New Roman"/>
                <a:ea typeface="Times New Roman"/>
              </a:rPr>
              <a:t>» и др. </a:t>
            </a:r>
          </a:p>
          <a:p>
            <a:pPr indent="360000" algn="just"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</a:rPr>
              <a:t>3. Не оставлять в публичном доступе или отправлять незнакомцам по почте, при общении в социальной сети или в чате контактную информацию – можно выследить человека по его адресу или номеру телефона. </a:t>
            </a:r>
          </a:p>
          <a:p>
            <a:pPr indent="360000" algn="just"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</a:rPr>
              <a:t>4. Не соглашаться на уговоры незнакомых людей о личной встрече. Подобные предложения лучше игнорировать, а общение со слишком настойчивым человеком прекратить. </a:t>
            </a:r>
          </a:p>
          <a:p>
            <a:pPr indent="360000" algn="just"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</a:rPr>
              <a:t>5. Не публиковать адрес своей электронной почты ни на каких форумах, сайтах сообществ и социальных сетей. Это может стать причиной спама. </a:t>
            </a:r>
          </a:p>
          <a:p>
            <a:pPr indent="360000" algn="just"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</a:rPr>
              <a:t>6. Не переходить по ссылкам в сообщениях от неизвестных адресатов. </a:t>
            </a:r>
          </a:p>
          <a:p>
            <a:pPr indent="360000" algn="just"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</a:rPr>
              <a:t>7. Не переходить по ссылкам в сообщениях с чрезмерно заманчивыми предложениями, например, поднять «рейтинг» учетной записи или получить «</a:t>
            </a:r>
            <a:r>
              <a:rPr lang="ru-RU" sz="2000" dirty="0" err="1" smtClean="0">
                <a:latin typeface="Times New Roman"/>
                <a:ea typeface="Times New Roman"/>
              </a:rPr>
              <a:t>супервозможности</a:t>
            </a:r>
            <a:r>
              <a:rPr lang="ru-RU" sz="2000" dirty="0" smtClean="0">
                <a:latin typeface="Times New Roman"/>
                <a:ea typeface="Times New Roman"/>
              </a:rPr>
              <a:t>» в социальной сети. </a:t>
            </a:r>
          </a:p>
          <a:p>
            <a:pPr indent="360000" algn="just"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</a:rPr>
              <a:t>8. Не обращать внимания на предложение бесплатных подарков, легкого заработка, сообщения о получении наследства и пр. </a:t>
            </a:r>
          </a:p>
          <a:p>
            <a:pPr indent="360000"/>
            <a:r>
              <a:rPr lang="ru-RU" sz="2000" dirty="0" smtClean="0">
                <a:latin typeface="Times New Roman"/>
                <a:ea typeface="Times New Roman"/>
              </a:rPr>
              <a:t>9. Использовать  ресурсы, которые могут быть полезными для предупреждения </a:t>
            </a:r>
            <a:r>
              <a:rPr lang="ru-RU" sz="2000" dirty="0" err="1" smtClean="0">
                <a:latin typeface="Times New Roman"/>
                <a:ea typeface="Times New Roman"/>
              </a:rPr>
              <a:t>экстремистких</a:t>
            </a:r>
            <a:r>
              <a:rPr lang="ru-RU" sz="2000" dirty="0" smtClean="0">
                <a:latin typeface="Times New Roman"/>
                <a:ea typeface="Times New Roman"/>
              </a:rPr>
              <a:t> проявлений в сети Интернет.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68131" y="6051366"/>
            <a:ext cx="8235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FF0000"/>
                </a:solidFill>
              </a:rPr>
              <a:t>Сайт Министерства Юстиции РФ </a:t>
            </a:r>
            <a:r>
              <a:rPr lang="en-US" dirty="0">
                <a:solidFill>
                  <a:srgbClr val="00B0F0"/>
                </a:solidFill>
                <a:hlinkClick r:id="rId3"/>
              </a:rPr>
              <a:t>http://minjust.ru/ru/extremist-materials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2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2801</TotalTime>
  <Words>1359</Words>
  <Application>Microsoft Office PowerPoint</Application>
  <PresentationFormat>Произвольный</PresentationFormat>
  <Paragraphs>79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 Office</vt:lpstr>
      <vt:lpstr>1_Тема Office</vt:lpstr>
      <vt:lpstr>2_Тема Office</vt:lpstr>
      <vt:lpstr>Государственное автономное учреждение дополнительного профессионального образования Ярославской области  Институт развития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учреждение дополнительного профессионального образования Ярославской области  Институт развития образования</dc:title>
  <dc:creator>Юлия Владимировна Суханова</dc:creator>
  <cp:lastModifiedBy>Владимир Павлович Перфилов</cp:lastModifiedBy>
  <cp:revision>171</cp:revision>
  <dcterms:created xsi:type="dcterms:W3CDTF">2017-01-12T11:53:49Z</dcterms:created>
  <dcterms:modified xsi:type="dcterms:W3CDTF">2018-12-19T06:25:53Z</dcterms:modified>
</cp:coreProperties>
</file>