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5"/>
  </p:notesMasterIdLst>
  <p:sldIdLst>
    <p:sldId id="259" r:id="rId3"/>
    <p:sldId id="327" r:id="rId4"/>
    <p:sldId id="332" r:id="rId5"/>
    <p:sldId id="333" r:id="rId6"/>
    <p:sldId id="334" r:id="rId7"/>
    <p:sldId id="335" r:id="rId8"/>
    <p:sldId id="313" r:id="rId9"/>
    <p:sldId id="326" r:id="rId10"/>
    <p:sldId id="330" r:id="rId11"/>
    <p:sldId id="331" r:id="rId12"/>
    <p:sldId id="312" r:id="rId13"/>
    <p:sldId id="337" r:id="rId14"/>
    <p:sldId id="338" r:id="rId15"/>
    <p:sldId id="336" r:id="rId16"/>
    <p:sldId id="315" r:id="rId17"/>
    <p:sldId id="324" r:id="rId18"/>
    <p:sldId id="325" r:id="rId19"/>
    <p:sldId id="339" r:id="rId20"/>
    <p:sldId id="340" r:id="rId21"/>
    <p:sldId id="318" r:id="rId22"/>
    <p:sldId id="264" r:id="rId23"/>
    <p:sldId id="263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2D36"/>
    <a:srgbClr val="B25A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24" autoAdjust="0"/>
  </p:normalViewPr>
  <p:slideViewPr>
    <p:cSldViewPr snapToGrid="0">
      <p:cViewPr varScale="1">
        <p:scale>
          <a:sx n="73" d="100"/>
          <a:sy n="73" d="100"/>
        </p:scale>
        <p:origin x="-120" y="-7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55FD3-E00F-4BAA-8CF5-5D98C2387A0D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6B342-CA46-458E-821A-04DD9A7D1F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778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19.10.2017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166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19.10.2017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258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19.10.2017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150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19.10.2017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919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19.10.2017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709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19.10.2017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8119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19.10.2017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227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19.10.2017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0673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19.10.2017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003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19.10.2017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3590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19.10.2017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145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19.10.2017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7028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19.10.2017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10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19.10.2017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956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19.10.2017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279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19.10.2017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363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19.10.2017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169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19.10.2017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08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19.10.2017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738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19.10.2017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27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19.10.2017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180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19.10.2017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5245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19.10.2017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46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19.10.2017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054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human@iro.yar.r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ro.yar.ru/index.php?id=2658" TargetMode="Externa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lernen.goethe.de/moodle/course/view.php?id=189836" TargetMode="External"/><Relationship Id="rId2" Type="http://schemas.openxmlformats.org/officeDocument/2006/relationships/hyperlink" Target="http://www.openclass.ru/node/524612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272" y="195401"/>
            <a:ext cx="11540728" cy="14326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54272"/>
            <a:ext cx="12192000" cy="14180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83577" y="2559425"/>
            <a:ext cx="9824845" cy="42780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solidFill>
                  <a:srgbClr val="A52D3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Актуальные направления развития иноязычного образования в Ярославской области</a:t>
            </a:r>
          </a:p>
          <a:p>
            <a:pPr algn="just"/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Соколова О.А., доцент кафедры гуманитарных дисциплин </a:t>
            </a:r>
          </a:p>
          <a:p>
            <a:pPr algn="just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ГАУ ДПО ЯО ИРО</a:t>
            </a:r>
          </a:p>
          <a:p>
            <a:pPr algn="just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human@iro.yar.ru</a:t>
            </a:r>
            <a:endParaRPr lang="ru-RU" sz="44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4400" b="1" cap="none" spc="50" dirty="0">
              <a:ln w="11430"/>
              <a:solidFill>
                <a:srgbClr val="A52D3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986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50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A52D3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Региональный проект </a:t>
            </a:r>
            <a:br>
              <a:rPr lang="ru-RU" sz="4000" b="1" spc="50" dirty="0" smtClean="0">
                <a:ln w="11430"/>
                <a:solidFill>
                  <a:srgbClr val="A52D3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ru-RU" sz="4000" b="1" spc="50" dirty="0" smtClean="0">
                <a:ln w="11430"/>
                <a:solidFill>
                  <a:srgbClr val="A52D3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«Иностранный язык для будущего»</a:t>
            </a:r>
            <a:endParaRPr lang="ru-RU" sz="4000" b="1" spc="50" dirty="0">
              <a:ln w="11430"/>
              <a:solidFill>
                <a:srgbClr val="A52D3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6438" y="1760561"/>
            <a:ext cx="10967114" cy="40533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rgbClr val="A52D36"/>
                </a:solidFill>
              </a:rPr>
              <a:t>В рамках проекта:</a:t>
            </a:r>
            <a:endParaRPr lang="ru-RU" sz="3200" dirty="0">
              <a:solidFill>
                <a:srgbClr val="A52D36"/>
              </a:solidFill>
            </a:endParaRPr>
          </a:p>
          <a:p>
            <a:pPr marL="0" lvl="0" indent="0">
              <a:buNone/>
            </a:pPr>
            <a:r>
              <a:rPr lang="ru-RU" dirty="0" smtClean="0"/>
              <a:t>3. Анализ </a:t>
            </a:r>
            <a:r>
              <a:rPr lang="ru-RU" dirty="0"/>
              <a:t>уровня </a:t>
            </a:r>
            <a:r>
              <a:rPr lang="ru-RU" dirty="0" err="1"/>
              <a:t>сформированности</a:t>
            </a:r>
            <a:r>
              <a:rPr lang="ru-RU" dirty="0"/>
              <a:t> иноязычной коммуникативной компетенции у </a:t>
            </a:r>
            <a:r>
              <a:rPr lang="ru-RU" dirty="0" smtClean="0"/>
              <a:t>обучающихся (разработаны КИМ);</a:t>
            </a:r>
          </a:p>
          <a:p>
            <a:pPr marL="0" lvl="0" indent="0">
              <a:buNone/>
            </a:pPr>
            <a:r>
              <a:rPr lang="ru-RU" dirty="0" smtClean="0"/>
              <a:t>Анализ </a:t>
            </a:r>
            <a:r>
              <a:rPr lang="ru-RU" dirty="0"/>
              <a:t>уровня </a:t>
            </a:r>
            <a:r>
              <a:rPr lang="ru-RU" dirty="0" err="1"/>
              <a:t>сформированности</a:t>
            </a:r>
            <a:r>
              <a:rPr lang="ru-RU" dirty="0"/>
              <a:t> профессиональных компетенций у учителей иностранных </a:t>
            </a:r>
            <a:r>
              <a:rPr lang="ru-RU" dirty="0" smtClean="0"/>
              <a:t>языков </a:t>
            </a:r>
            <a:r>
              <a:rPr lang="ru-RU" dirty="0"/>
              <a:t>(разработаны КИМ</a:t>
            </a:r>
            <a:r>
              <a:rPr lang="ru-RU" dirty="0" smtClean="0"/>
              <a:t>);</a:t>
            </a:r>
          </a:p>
          <a:p>
            <a:pPr marL="0" lvl="0" indent="0">
              <a:buNone/>
            </a:pPr>
            <a:r>
              <a:rPr lang="ru-RU" dirty="0" smtClean="0"/>
              <a:t>Разработать на основе анализа  </a:t>
            </a:r>
            <a:r>
              <a:rPr lang="ru-RU" dirty="0"/>
              <a:t>комплекс мероприятий по повышению квалификации учителей иностранных </a:t>
            </a:r>
            <a:r>
              <a:rPr lang="ru-RU" dirty="0" smtClean="0"/>
              <a:t>языков</a:t>
            </a:r>
            <a:r>
              <a:rPr lang="ru-RU" dirty="0"/>
              <a:t>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525610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550" y="464023"/>
            <a:ext cx="10419615" cy="1023581"/>
          </a:xfrm>
        </p:spPr>
        <p:txBody>
          <a:bodyPr>
            <a:noAutofit/>
          </a:bodyPr>
          <a:lstStyle/>
          <a:p>
            <a:r>
              <a:rPr lang="ru-RU" sz="4000" b="1" spc="50" dirty="0" smtClean="0">
                <a:ln w="11430"/>
                <a:solidFill>
                  <a:srgbClr val="A52D3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Новые технологии в урочной и внеурочной деятельности по иностранному языку</a:t>
            </a:r>
            <a:endParaRPr lang="ru-RU" sz="4000" dirty="0">
              <a:solidFill>
                <a:srgbClr val="A52D36"/>
              </a:solidFill>
              <a:latin typeface="+mn-lt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65576" y="1866389"/>
            <a:ext cx="4943451" cy="3309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62116" y="1798092"/>
            <a:ext cx="4360009" cy="999699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A52D36"/>
                </a:solidFill>
              </a:rPr>
              <a:t>Коммуникативно-когнитивный подход</a:t>
            </a:r>
            <a:endParaRPr lang="ru-RU" sz="3600" b="1" dirty="0">
              <a:solidFill>
                <a:srgbClr val="A52D36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148" y="3534770"/>
            <a:ext cx="3975543" cy="266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19806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550" y="464023"/>
            <a:ext cx="10419615" cy="1023581"/>
          </a:xfrm>
        </p:spPr>
        <p:txBody>
          <a:bodyPr>
            <a:noAutofit/>
          </a:bodyPr>
          <a:lstStyle/>
          <a:p>
            <a:r>
              <a:rPr lang="ru-RU" sz="4000" b="1" spc="50" dirty="0" smtClean="0">
                <a:ln w="11430"/>
                <a:solidFill>
                  <a:srgbClr val="A52D3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Новые технологии в урочной и внеурочной деятельности по иностранному языку</a:t>
            </a:r>
            <a:endParaRPr lang="ru-RU" sz="4000" dirty="0">
              <a:solidFill>
                <a:srgbClr val="A52D36"/>
              </a:solidFill>
              <a:latin typeface="+mn-lt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7486248" y="4855190"/>
            <a:ext cx="3932237" cy="999699"/>
          </a:xfrm>
        </p:spPr>
        <p:txBody>
          <a:bodyPr>
            <a:noAutofit/>
          </a:bodyPr>
          <a:lstStyle/>
          <a:p>
            <a:r>
              <a:rPr lang="ru-RU" sz="3600" b="1" dirty="0" err="1" smtClean="0">
                <a:solidFill>
                  <a:srgbClr val="A52D36"/>
                </a:solidFill>
              </a:rPr>
              <a:t>Мультисенсорный</a:t>
            </a:r>
            <a:r>
              <a:rPr lang="ru-RU" sz="3600" b="1" dirty="0" smtClean="0">
                <a:solidFill>
                  <a:srgbClr val="A52D36"/>
                </a:solidFill>
              </a:rPr>
              <a:t> подход</a:t>
            </a:r>
            <a:endParaRPr lang="ru-RU" sz="3600" b="1" dirty="0">
              <a:solidFill>
                <a:srgbClr val="A52D36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779" y="2327327"/>
            <a:ext cx="5803260" cy="3884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4509" y="1856095"/>
            <a:ext cx="3310491" cy="2482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19806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550" y="464023"/>
            <a:ext cx="10419615" cy="1023581"/>
          </a:xfrm>
        </p:spPr>
        <p:txBody>
          <a:bodyPr>
            <a:noAutofit/>
          </a:bodyPr>
          <a:lstStyle/>
          <a:p>
            <a:r>
              <a:rPr lang="ru-RU" sz="4000" b="1" spc="50" dirty="0" smtClean="0">
                <a:ln w="11430"/>
                <a:solidFill>
                  <a:srgbClr val="A52D3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Новые технологии в урочной и внеурочной деятельности по иностранному языку</a:t>
            </a:r>
            <a:endParaRPr lang="ru-RU" sz="4000" dirty="0">
              <a:solidFill>
                <a:srgbClr val="A52D36"/>
              </a:solidFill>
              <a:latin typeface="+mn-lt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34819" y="2057400"/>
            <a:ext cx="4469193" cy="999699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A52D36"/>
                </a:solidFill>
              </a:rPr>
              <a:t>Использование ИКТ</a:t>
            </a:r>
            <a:endParaRPr lang="ru-RU" sz="3600" b="1" dirty="0">
              <a:solidFill>
                <a:srgbClr val="A52D36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6" y="2286337"/>
            <a:ext cx="6172200" cy="4131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507" y="3517710"/>
            <a:ext cx="3688080" cy="246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19806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pc="50" dirty="0" smtClean="0">
                <a:ln w="11430"/>
                <a:solidFill>
                  <a:srgbClr val="A52D3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Новые технологии в урочной и внеурочной деятельности по иностранному языку</a:t>
            </a:r>
            <a:endParaRPr lang="ru-RU" dirty="0">
              <a:solidFill>
                <a:srgbClr val="A52D36"/>
              </a:solidFill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69961" y="2289649"/>
            <a:ext cx="10515600" cy="4351338"/>
          </a:xfrm>
        </p:spPr>
        <p:txBody>
          <a:bodyPr anchor="ctr"/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внеурочной деятельности по немецкому языку, построенной на основе </a:t>
            </a:r>
            <a:r>
              <a:rPr lang="ru-RU" sz="3600" b="1" dirty="0" smtClean="0">
                <a:solidFill>
                  <a:srgbClr val="A52D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предметно-языкового интегрированного подхода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http://www.iro.yar.ru/index.php?id=2658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9806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6696"/>
          </a:xfrm>
        </p:spPr>
        <p:txBody>
          <a:bodyPr>
            <a:normAutofit/>
          </a:bodyPr>
          <a:lstStyle/>
          <a:p>
            <a:pPr algn="ctr"/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5120" y="696037"/>
            <a:ext cx="7364104" cy="5385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A52D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3200" b="1" dirty="0">
                <a:solidFill>
                  <a:srgbClr val="A52D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апробация программы внеурочной деятельности по немецкому языку, построенной на основе предметно-языкового интегрированного подхода</a:t>
            </a:r>
          </a:p>
          <a:p>
            <a:r>
              <a:rPr lang="ru-RU" dirty="0" smtClean="0"/>
              <a:t>Трёхсторонний договор между ИРО, НКЦ им. Гёте и СШ №1 города Гаврилов-Ям</a:t>
            </a:r>
          </a:p>
          <a:p>
            <a:r>
              <a:rPr lang="ru-RU" dirty="0" smtClean="0"/>
              <a:t>Разработаны программы внеурочной деятельности для 4 и 5 классов</a:t>
            </a:r>
          </a:p>
          <a:p>
            <a:r>
              <a:rPr lang="ru-RU" dirty="0" smtClean="0"/>
              <a:t>Проведена апробация в 10 образовательных организациях (8 школ Ярославской области и 2 гимназии из Новосибирска и Грозного)</a:t>
            </a:r>
            <a:endParaRPr lang="ru-RU" dirty="0"/>
          </a:p>
        </p:txBody>
      </p:sp>
      <p:pic>
        <p:nvPicPr>
          <p:cNvPr id="5" name="Рисунок 4" descr="DSC_150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718947" y="1020171"/>
            <a:ext cx="3977184" cy="2662413"/>
          </a:xfrm>
          <a:prstGeom prst="rect">
            <a:avLst/>
          </a:prstGeom>
        </p:spPr>
      </p:pic>
      <p:pic>
        <p:nvPicPr>
          <p:cNvPr id="7" name="Рисунок 6" descr="DSC_271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725769" y="3799765"/>
            <a:ext cx="3967046" cy="265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655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16988" cy="1791221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A52D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Межрегиональная конференция «</a:t>
            </a:r>
            <a:r>
              <a:rPr lang="ru-RU" sz="3200" b="1" dirty="0" smtClean="0">
                <a:solidFill>
                  <a:srgbClr val="A52D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Использование предметно-языкового интегрированного подхода во внеурочной деятельности по немецкому языку:  обобщение и трансляция опыта, перспективы», </a:t>
            </a:r>
            <a:br>
              <a:rPr lang="ru-RU" sz="3200" b="1" dirty="0" smtClean="0">
                <a:solidFill>
                  <a:srgbClr val="A52D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200" dirty="0" smtClean="0">
                <a:solidFill>
                  <a:srgbClr val="A52D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11-12 мая 2017 года</a:t>
            </a:r>
            <a:endParaRPr lang="ru-RU" sz="3200" dirty="0">
              <a:solidFill>
                <a:srgbClr val="A52D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9963" y="2634017"/>
            <a:ext cx="6941024" cy="352929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Участвовали: ГАУ ДПО ЯО ИРО, НКЦ им. Гёте, учителя и преподаватели из Башкирии, Чечни, Ярославской, Липецкой, Кировской, Костромской и Владимирской областей</a:t>
            </a:r>
          </a:p>
          <a:p>
            <a:r>
              <a:rPr lang="ru-RU" dirty="0" smtClean="0"/>
              <a:t>2017-2018 </a:t>
            </a:r>
            <a:r>
              <a:rPr lang="ru-RU" dirty="0" err="1" smtClean="0"/>
              <a:t>уч</a:t>
            </a:r>
            <a:r>
              <a:rPr lang="ru-RU" dirty="0" smtClean="0"/>
              <a:t>. год – пилотирование Программы в 7 регионах РФ, в Ярославской области – 21 участник из 20 образовательных организаций</a:t>
            </a:r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7337" y="4729026"/>
            <a:ext cx="3889613" cy="1788894"/>
          </a:xfrm>
          <a:prstGeom prst="rect">
            <a:avLst/>
          </a:prstGeom>
        </p:spPr>
      </p:pic>
      <p:pic>
        <p:nvPicPr>
          <p:cNvPr id="5" name="Рисунок 4" descr="КонференцияCLIL_фото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1928" y="2292824"/>
            <a:ext cx="3882028" cy="218364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5474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A52D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Выступление на международном Форуме учителей и преподавателей немецкого языка во </a:t>
            </a:r>
            <a:r>
              <a:rPr lang="ru-RU" sz="3200" b="1" dirty="0" err="1" smtClean="0">
                <a:solidFill>
                  <a:srgbClr val="A52D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Фрайбурге</a:t>
            </a:r>
            <a:r>
              <a:rPr lang="ru-RU" sz="3200" b="1" dirty="0" smtClean="0">
                <a:solidFill>
                  <a:srgbClr val="A52D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(Швейцария), 30 июля - 4 августа 2017</a:t>
            </a:r>
            <a:endParaRPr lang="ru-RU" sz="3200" b="1" dirty="0">
              <a:solidFill>
                <a:srgbClr val="A52D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9709" y="2934268"/>
            <a:ext cx="7104798" cy="2538484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Тема «Как повысить интерес учащихся начальной школы к изучению немецкого языка с помощью предметно-языкового интегрированного подхода?»</a:t>
            </a:r>
            <a:endParaRPr lang="ru-RU" sz="3200" b="1" dirty="0"/>
          </a:p>
        </p:txBody>
      </p:sp>
      <p:pic>
        <p:nvPicPr>
          <p:cNvPr id="4" name="Рисунок 3" descr="P804095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59773" y="2101754"/>
            <a:ext cx="3326925" cy="425399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789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A52D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Рабочие программы по иностранному языку</a:t>
            </a:r>
            <a:endParaRPr lang="ru-RU" sz="4000" b="1" dirty="0">
              <a:solidFill>
                <a:srgbClr val="A52D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059" y="1473959"/>
            <a:ext cx="10931004" cy="49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493" y="232011"/>
            <a:ext cx="10528797" cy="130677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A52D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Оценивание образовательных результатов по иностранному языку</a:t>
            </a:r>
            <a:endParaRPr lang="ru-RU" sz="4000" b="1" dirty="0">
              <a:solidFill>
                <a:srgbClr val="A52D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93878" y="1879980"/>
            <a:ext cx="3932237" cy="1067937"/>
          </a:xfrm>
        </p:spPr>
        <p:txBody>
          <a:bodyPr>
            <a:normAutofit lnSpcReduction="10000"/>
          </a:bodyPr>
          <a:lstStyle/>
          <a:p>
            <a:r>
              <a:rPr lang="ru-RU" sz="3600" b="1" dirty="0" smtClean="0">
                <a:solidFill>
                  <a:srgbClr val="A52D36"/>
                </a:solidFill>
              </a:rPr>
              <a:t>Формирующее оценивание</a:t>
            </a:r>
            <a:endParaRPr lang="ru-RU" sz="3600" b="1" dirty="0">
              <a:solidFill>
                <a:srgbClr val="A52D36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9993" y="2936837"/>
            <a:ext cx="4682171" cy="3491259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4132" y="1944806"/>
            <a:ext cx="4503761" cy="3429000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445" y="365124"/>
            <a:ext cx="11041039" cy="6240391"/>
          </a:xfrm>
        </p:spPr>
        <p:txBody>
          <a:bodyPr>
            <a:noAutofit/>
          </a:bodyPr>
          <a:lstStyle/>
          <a:p>
            <a:r>
              <a:rPr lang="ru-RU" sz="3600" b="1" spc="50" dirty="0" smtClean="0">
                <a:ln w="11430"/>
                <a:solidFill>
                  <a:srgbClr val="A52D3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Цель: создание условий для обеспечения достижения планируемых результатов по иностранным языкам, предъявляемых ФГОС</a:t>
            </a:r>
            <a:br>
              <a:rPr lang="ru-RU" sz="3600" b="1" spc="50" dirty="0" smtClean="0">
                <a:ln w="11430"/>
                <a:solidFill>
                  <a:srgbClr val="A52D3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36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ru-RU" sz="36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3600" b="1" spc="50" dirty="0" smtClean="0">
                <a:ln w="11430"/>
                <a:solidFill>
                  <a:srgbClr val="A52D36"/>
                </a:solidFill>
                <a:latin typeface="+mn-lt"/>
                <a:ea typeface="+mn-ea"/>
                <a:cs typeface="+mn-cs"/>
              </a:rPr>
              <a:t>Необходимые компетенции учителей иностранного языка:</a:t>
            </a:r>
            <a:br>
              <a:rPr lang="ru-RU" sz="3600" b="1" spc="50" dirty="0" smtClean="0">
                <a:ln w="11430"/>
                <a:solidFill>
                  <a:srgbClr val="A52D36"/>
                </a:solidFill>
                <a:latin typeface="+mn-lt"/>
                <a:ea typeface="+mn-ea"/>
                <a:cs typeface="+mn-cs"/>
              </a:rPr>
            </a:br>
            <a:r>
              <a:rPr lang="ru-RU" sz="3600" b="1" spc="50" dirty="0" smtClean="0">
                <a:ln w="11430"/>
                <a:solidFill>
                  <a:srgbClr val="A52D36"/>
                </a:solidFill>
                <a:latin typeface="+mn-lt"/>
                <a:ea typeface="+mn-ea"/>
                <a:cs typeface="+mn-cs"/>
              </a:rPr>
              <a:t>- организация учебной деятельности </a:t>
            </a:r>
            <a:r>
              <a:rPr lang="ru-RU" sz="3600" b="1" spc="50" dirty="0" smtClean="0">
                <a:ln w="11430"/>
                <a:solidFill>
                  <a:srgbClr val="A52D36"/>
                </a:solidFill>
                <a:latin typeface="+mn-lt"/>
              </a:rPr>
              <a:t>(урочной и внеурочной)</a:t>
            </a:r>
            <a:r>
              <a:rPr lang="ru-RU" sz="3600" b="1" spc="50" dirty="0" smtClean="0">
                <a:ln w="11430"/>
                <a:solidFill>
                  <a:srgbClr val="A52D36"/>
                </a:solidFill>
                <a:latin typeface="+mn-lt"/>
                <a:ea typeface="+mn-ea"/>
                <a:cs typeface="+mn-cs"/>
              </a:rPr>
              <a:t> по иностранному языку в соответствии с </a:t>
            </a:r>
            <a:r>
              <a:rPr lang="ru-RU" sz="3600" b="1" spc="50" dirty="0" err="1" smtClean="0">
                <a:ln w="11430"/>
                <a:solidFill>
                  <a:srgbClr val="A52D36"/>
                </a:solidFill>
                <a:latin typeface="+mn-lt"/>
                <a:ea typeface="+mn-ea"/>
                <a:cs typeface="+mn-cs"/>
              </a:rPr>
              <a:t>системно-деятельностным</a:t>
            </a:r>
            <a:r>
              <a:rPr lang="ru-RU" sz="3600" b="1" spc="50" dirty="0" smtClean="0">
                <a:ln w="11430"/>
                <a:solidFill>
                  <a:srgbClr val="A52D36"/>
                </a:solidFill>
                <a:latin typeface="+mn-lt"/>
                <a:ea typeface="+mn-ea"/>
                <a:cs typeface="+mn-cs"/>
              </a:rPr>
              <a:t> подходом;</a:t>
            </a:r>
            <a:br>
              <a:rPr lang="ru-RU" sz="3600" b="1" spc="50" dirty="0" smtClean="0">
                <a:ln w="11430"/>
                <a:solidFill>
                  <a:srgbClr val="A52D36"/>
                </a:solidFill>
                <a:latin typeface="+mn-lt"/>
                <a:ea typeface="+mn-ea"/>
                <a:cs typeface="+mn-cs"/>
              </a:rPr>
            </a:br>
            <a:r>
              <a:rPr lang="ru-RU" sz="3600" b="1" spc="50" dirty="0" smtClean="0">
                <a:ln w="11430"/>
                <a:solidFill>
                  <a:srgbClr val="A52D36"/>
                </a:solidFill>
                <a:latin typeface="+mn-lt"/>
                <a:ea typeface="+mn-ea"/>
                <a:cs typeface="+mn-cs"/>
              </a:rPr>
              <a:t>- обучение второму иностранному языку;</a:t>
            </a:r>
            <a:br>
              <a:rPr lang="ru-RU" sz="3600" b="1" spc="50" dirty="0" smtClean="0">
                <a:ln w="11430"/>
                <a:solidFill>
                  <a:srgbClr val="A52D36"/>
                </a:solidFill>
                <a:latin typeface="+mn-lt"/>
                <a:ea typeface="+mn-ea"/>
                <a:cs typeface="+mn-cs"/>
              </a:rPr>
            </a:br>
            <a:r>
              <a:rPr lang="ru-RU" sz="3600" b="1" spc="50" dirty="0" smtClean="0">
                <a:ln w="11430"/>
                <a:solidFill>
                  <a:srgbClr val="A52D36"/>
                </a:solidFill>
                <a:latin typeface="+mn-lt"/>
                <a:ea typeface="+mn-ea"/>
                <a:cs typeface="+mn-cs"/>
              </a:rPr>
              <a:t>- формирующее оценивание образовательных результатов по иностранному языку.</a:t>
            </a:r>
            <a:r>
              <a:rPr lang="ru-RU" sz="36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ru-RU" sz="36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endParaRPr lang="ru-RU" sz="3600" b="1" spc="50" dirty="0">
              <a:ln w="11430"/>
              <a:solidFill>
                <a:srgbClr val="B25A4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703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76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A52D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Профессиональные сообщества</a:t>
            </a:r>
            <a:br>
              <a:rPr lang="ru-RU" sz="3600" b="1" dirty="0" smtClean="0">
                <a:solidFill>
                  <a:srgbClr val="A52D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b="1" dirty="0">
              <a:solidFill>
                <a:srgbClr val="A52D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73206" y="1023013"/>
          <a:ext cx="10058400" cy="429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787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796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368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23 участника</a:t>
                      </a:r>
                      <a:endParaRPr lang="ru-RU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68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26 участников</a:t>
                      </a:r>
                      <a:endParaRPr lang="ru-RU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68000">
                <a:tc>
                  <a:txBody>
                    <a:bodyPr/>
                    <a:lstStyle/>
                    <a:p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Ярославская региональная общественная организация</a:t>
                      </a:r>
                      <a:r>
                        <a:rPr lang="ru-RU" sz="2400" dirty="0" smtClean="0"/>
                        <a:t/>
                      </a:r>
                      <a:br>
                        <a:rPr lang="ru-RU" sz="2400" dirty="0" smtClean="0"/>
                      </a:br>
                      <a:r>
                        <a:rPr lang="ru-RU" sz="2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«Ассоциация учителей английского языка» </a:t>
                      </a:r>
                      <a:r>
                        <a:rPr lang="en-US" sz="2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http://yartea.ru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120 </a:t>
                      </a:r>
                      <a:r>
                        <a:rPr lang="ru-RU" sz="2800" b="1" dirty="0" smtClean="0"/>
                        <a:t>участников</a:t>
                      </a:r>
                      <a:endParaRPr lang="ru-RU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217" y="1164181"/>
            <a:ext cx="6294675" cy="1113967"/>
          </a:xfrm>
          <a:prstGeom prst="rect">
            <a:avLst/>
          </a:prstGeom>
        </p:spPr>
      </p:pic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026" y="2591227"/>
            <a:ext cx="7017722" cy="91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348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профессионального роста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57967" y="2623437"/>
            <a:ext cx="7876067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A52D36"/>
                </a:solidFill>
              </a:rPr>
              <a:t>Благодарим за внимание!</a:t>
            </a:r>
          </a:p>
          <a:p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439972"/>
            <a:ext cx="12192000" cy="141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63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3234" y="914399"/>
            <a:ext cx="8972550" cy="51609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8252" y="3428808"/>
            <a:ext cx="329668" cy="32067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8032" y="3610363"/>
            <a:ext cx="313984" cy="30542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2924" y="3436950"/>
            <a:ext cx="313984" cy="30542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3059" y="4507144"/>
            <a:ext cx="287860" cy="28000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027" y="4572863"/>
            <a:ext cx="248064" cy="2412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8011" y="4545854"/>
            <a:ext cx="248064" cy="2412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0919" y="4083476"/>
            <a:ext cx="248064" cy="24129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0626" y="4942390"/>
            <a:ext cx="248064" cy="24129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733" y="4257602"/>
            <a:ext cx="226278" cy="22010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5345" y="4666503"/>
            <a:ext cx="248064" cy="24129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8892" y="4944918"/>
            <a:ext cx="248064" cy="24129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6908" y="4952838"/>
            <a:ext cx="248064" cy="24129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8487" y="2916495"/>
            <a:ext cx="248064" cy="24129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243" y="3157794"/>
            <a:ext cx="248064" cy="24129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8011" y="2489316"/>
            <a:ext cx="248064" cy="24129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6852" y="3072808"/>
            <a:ext cx="251971" cy="24509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3028" y="3468496"/>
            <a:ext cx="248064" cy="24129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9289" y="3925570"/>
            <a:ext cx="232754" cy="22640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117" y="3797474"/>
            <a:ext cx="205974" cy="20035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682" y="3382350"/>
            <a:ext cx="234407" cy="22801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0712" y="3616643"/>
            <a:ext cx="156222" cy="15196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26872" y="1322209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Контактная информация:</a:t>
            </a:r>
          </a:p>
          <a:p>
            <a:r>
              <a:rPr lang="ru-RU" sz="2000" dirty="0"/>
              <a:t>Россия г. Ярославль, ул. Богдановича, 16 </a:t>
            </a:r>
          </a:p>
          <a:p>
            <a:r>
              <a:rPr lang="ru-RU" sz="2000" dirty="0"/>
              <a:t>Тел.: +7 (4852) 21-06-83 </a:t>
            </a:r>
          </a:p>
          <a:p>
            <a:r>
              <a:rPr lang="ru-RU" sz="2000" dirty="0"/>
              <a:t>Сайт: www.iro.yar.ru</a:t>
            </a:r>
          </a:p>
          <a:p>
            <a:r>
              <a:rPr lang="ru-RU" sz="2000" dirty="0"/>
              <a:t>E-</a:t>
            </a:r>
            <a:r>
              <a:rPr lang="ru-RU" sz="2000" dirty="0" err="1"/>
              <a:t>mail</a:t>
            </a:r>
            <a:r>
              <a:rPr lang="ru-RU" sz="2000" dirty="0"/>
              <a:t>: rcnit@iro.yar.ru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7" y="115612"/>
            <a:ext cx="1117697" cy="108721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363234" y="379497"/>
            <a:ext cx="2626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A52D36"/>
                </a:solidFill>
              </a:rPr>
              <a:t>Образование без границ</a:t>
            </a:r>
            <a:endParaRPr lang="ru-RU" dirty="0">
              <a:solidFill>
                <a:srgbClr val="A52D36"/>
              </a:solidFill>
            </a:endParaRPr>
          </a:p>
        </p:txBody>
      </p:sp>
      <p:sp>
        <p:nvSpPr>
          <p:cNvPr id="38" name="Полилиния 37"/>
          <p:cNvSpPr/>
          <p:nvPr/>
        </p:nvSpPr>
        <p:spPr>
          <a:xfrm>
            <a:off x="1280162" y="423948"/>
            <a:ext cx="7876390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048000" y="1524000"/>
            <a:ext cx="6096000" cy="381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235436" y="4507144"/>
            <a:ext cx="670642" cy="39449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622" y="4634867"/>
            <a:ext cx="248064" cy="24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68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496" y="938331"/>
            <a:ext cx="10515600" cy="1325563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B25A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600" b="1" dirty="0" smtClean="0">
                <a:solidFill>
                  <a:srgbClr val="B25A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600" b="1" dirty="0" smtClean="0">
                <a:solidFill>
                  <a:srgbClr val="B25A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600" b="1" dirty="0" smtClean="0">
                <a:solidFill>
                  <a:srgbClr val="B25A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b="1" dirty="0" smtClean="0">
                <a:solidFill>
                  <a:srgbClr val="A52D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Концепция модернизации содержания и технологий преподавания предметной области «Иностранные языки» </a:t>
            </a:r>
            <a:r>
              <a:rPr lang="ru-RU" sz="4000" b="1" dirty="0" smtClean="0">
                <a:solidFill>
                  <a:srgbClr val="B25A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4000" b="1" dirty="0" smtClean="0">
                <a:solidFill>
                  <a:srgbClr val="B25A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6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ru-RU" sz="36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3600" b="1" dirty="0" smtClean="0">
                <a:solidFill>
                  <a:srgbClr val="B25A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ru-RU" sz="36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endParaRPr lang="ru-RU" sz="3600" b="1" spc="50" dirty="0">
              <a:ln w="11430"/>
              <a:solidFill>
                <a:srgbClr val="B25A4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06439" y="2838734"/>
            <a:ext cx="10515600" cy="3802253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A52D36"/>
                </a:solidFill>
              </a:rPr>
              <a:t>Учебный предмет «Иностранный язык» </a:t>
            </a:r>
          </a:p>
          <a:p>
            <a:r>
              <a:rPr lang="ru-RU" sz="4400" dirty="0" smtClean="0">
                <a:solidFill>
                  <a:srgbClr val="A52D36"/>
                </a:solidFill>
              </a:rPr>
              <a:t> Учебный предмет «Второй иностранный язык»</a:t>
            </a:r>
            <a:endParaRPr lang="ru-RU" sz="4400" dirty="0">
              <a:solidFill>
                <a:srgbClr val="A52D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03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496" y="382137"/>
            <a:ext cx="10515600" cy="1540563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B25A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600" b="1" dirty="0" smtClean="0">
                <a:solidFill>
                  <a:srgbClr val="B25A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000" b="1" dirty="0" smtClean="0">
                <a:solidFill>
                  <a:srgbClr val="A52D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Модели введения второго иностранного языка с учетом вариантов учебного плана</a:t>
            </a:r>
            <a:r>
              <a:rPr lang="ru-RU" sz="4800" b="1" u="sng" dirty="0" smtClean="0">
                <a:solidFill>
                  <a:srgbClr val="A52D36"/>
                </a:solidFill>
              </a:rPr>
              <a:t> </a:t>
            </a:r>
            <a:r>
              <a:rPr lang="ru-RU" sz="3600" b="1" spc="50" dirty="0" smtClean="0">
                <a:ln w="11430"/>
                <a:solidFill>
                  <a:srgbClr val="A52D3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ru-RU" sz="3600" b="1" spc="50" dirty="0" smtClean="0">
                <a:ln w="11430"/>
                <a:solidFill>
                  <a:srgbClr val="A52D3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endParaRPr lang="ru-RU" sz="3600" b="1" spc="50" dirty="0">
              <a:ln w="11430"/>
              <a:solidFill>
                <a:srgbClr val="A52D3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4" name="Содержимое 3" descr="2 вариант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9454" y="2743389"/>
            <a:ext cx="6346931" cy="38020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760560" y="1891185"/>
            <a:ext cx="83251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/>
              <a:t>Модель 1</a:t>
            </a:r>
            <a:r>
              <a:rPr lang="ru-RU" sz="2400" b="1" dirty="0" smtClean="0"/>
              <a:t>. Вариант №2 примерного учебного плана.</a:t>
            </a:r>
            <a:br>
              <a:rPr lang="ru-RU" sz="2400" b="1" dirty="0" smtClean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5703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5659"/>
            <a:ext cx="10515600" cy="1540563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B25A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600" b="1" dirty="0" smtClean="0">
                <a:solidFill>
                  <a:srgbClr val="B25A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000" b="1" dirty="0" smtClean="0">
                <a:solidFill>
                  <a:srgbClr val="A52D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Модели введения второго иностранного языка с учетом вариантов учебного плана</a:t>
            </a:r>
            <a:r>
              <a:rPr lang="ru-RU" sz="4800" b="1" u="sng" dirty="0" smtClean="0">
                <a:solidFill>
                  <a:srgbClr val="A52D36"/>
                </a:solidFill>
              </a:rPr>
              <a:t> </a:t>
            </a:r>
            <a:r>
              <a:rPr lang="ru-RU" sz="3600" b="1" spc="50" dirty="0" smtClean="0">
                <a:ln w="11430"/>
                <a:solidFill>
                  <a:srgbClr val="A52D3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ru-RU" sz="3600" b="1" spc="50" dirty="0" smtClean="0">
                <a:ln w="11430"/>
                <a:solidFill>
                  <a:srgbClr val="A52D3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endParaRPr lang="ru-RU" sz="3600" b="1" spc="50" dirty="0">
              <a:ln w="11430"/>
              <a:solidFill>
                <a:srgbClr val="A52D3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0560" y="1727412"/>
            <a:ext cx="83251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/>
              <a:t>Модель 2</a:t>
            </a:r>
            <a:r>
              <a:rPr lang="ru-RU" sz="2400" b="1" dirty="0" smtClean="0"/>
              <a:t>. Вариант № 3 примерного учебного плана.</a:t>
            </a:r>
            <a:br>
              <a:rPr lang="ru-RU" sz="2400" b="1" dirty="0" smtClean="0"/>
            </a:br>
            <a:endParaRPr lang="ru-RU" sz="2400" dirty="0"/>
          </a:p>
        </p:txBody>
      </p:sp>
      <p:pic>
        <p:nvPicPr>
          <p:cNvPr id="7" name="Содержимое 3" descr="3 вариант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7128" y="2301946"/>
            <a:ext cx="7341267" cy="4351338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5703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5659"/>
            <a:ext cx="10515600" cy="1540563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B25A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600" b="1" dirty="0" smtClean="0">
                <a:solidFill>
                  <a:srgbClr val="B25A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000" b="1" dirty="0" smtClean="0">
                <a:solidFill>
                  <a:srgbClr val="A52D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Модели введения второго иностранного языка с учетом вариантов учебного плана</a:t>
            </a:r>
            <a:r>
              <a:rPr lang="ru-RU" sz="4800" b="1" u="sng" dirty="0" smtClean="0">
                <a:solidFill>
                  <a:srgbClr val="A52D36"/>
                </a:solidFill>
              </a:rPr>
              <a:t> </a:t>
            </a:r>
            <a:r>
              <a:rPr lang="ru-RU" sz="36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ru-RU" sz="36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endParaRPr lang="ru-RU" sz="3600" b="1" spc="50" dirty="0">
              <a:ln w="11430"/>
              <a:solidFill>
                <a:srgbClr val="B25A4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0560" y="1727412"/>
            <a:ext cx="83251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/>
              <a:t>Модель 3</a:t>
            </a:r>
            <a:r>
              <a:rPr lang="ru-RU" sz="2400" b="1" dirty="0" smtClean="0"/>
              <a:t>. Вариант № 1 примерного учебного плана.</a:t>
            </a:r>
            <a:br>
              <a:rPr lang="ru-RU" sz="2400" b="1" dirty="0" smtClean="0"/>
            </a:br>
            <a:endParaRPr lang="ru-RU" sz="2400" dirty="0"/>
          </a:p>
        </p:txBody>
      </p:sp>
      <p:pic>
        <p:nvPicPr>
          <p:cNvPr id="8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38233" y="2524836"/>
            <a:ext cx="7547212" cy="38520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5703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5060"/>
          </a:xfrm>
        </p:spPr>
        <p:txBody>
          <a:bodyPr>
            <a:normAutofit fontScale="90000"/>
          </a:bodyPr>
          <a:lstStyle/>
          <a:p>
            <a:r>
              <a:rPr lang="ru-RU" sz="4000" b="1" spc="50" dirty="0" smtClean="0">
                <a:ln w="11430"/>
                <a:solidFill>
                  <a:srgbClr val="A52D3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Региональный проект</a:t>
            </a:r>
            <a:br>
              <a:rPr lang="ru-RU" sz="4000" b="1" spc="50" dirty="0" smtClean="0">
                <a:ln w="11430"/>
                <a:solidFill>
                  <a:srgbClr val="A52D3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ru-RU" sz="4000" b="1" spc="50" dirty="0" smtClean="0">
                <a:ln w="11430"/>
                <a:solidFill>
                  <a:srgbClr val="A52D3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«</a:t>
            </a:r>
            <a:r>
              <a:rPr lang="ru-RU" sz="4000" b="1" spc="50" dirty="0">
                <a:ln w="11430"/>
                <a:solidFill>
                  <a:srgbClr val="A52D3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Иностранный язык для будущего»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4552" y="1494430"/>
            <a:ext cx="10515600" cy="53635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rgbClr val="A52D36"/>
                </a:solidFill>
              </a:rPr>
              <a:t>В рамках проекта:</a:t>
            </a:r>
            <a:endParaRPr lang="ru-RU" sz="3200" dirty="0">
              <a:solidFill>
                <a:srgbClr val="A52D36"/>
              </a:solidFill>
            </a:endParaRPr>
          </a:p>
          <a:p>
            <a:pPr marL="0" lvl="0" indent="0">
              <a:buNone/>
            </a:pPr>
            <a:r>
              <a:rPr lang="ru-RU" dirty="0" smtClean="0"/>
              <a:t>1. Региональная </a:t>
            </a:r>
            <a:r>
              <a:rPr lang="ru-RU" dirty="0"/>
              <a:t>конференция «Введение второго иностранного языка как обязательного предмета: проблемы и пути их решения (в рамках проекта «Немецкий – первый второй иностранный» в сотрудничестве с НКЦ имени Гёте</a:t>
            </a:r>
            <a:r>
              <a:rPr lang="ru-RU" dirty="0" smtClean="0"/>
              <a:t>)</a:t>
            </a:r>
            <a:endParaRPr lang="ru-RU" dirty="0"/>
          </a:p>
          <a:p>
            <a:r>
              <a:rPr lang="ru-RU" dirty="0"/>
              <a:t>Публикация материалов конференции на сайте виртуального МО учителей иностранного языка </a:t>
            </a:r>
            <a:r>
              <a:rPr lang="ru-RU" dirty="0" smtClean="0"/>
              <a:t>Ярославской области (</a:t>
            </a:r>
            <a:r>
              <a:rPr lang="ru-RU" u="sng" dirty="0" smtClean="0">
                <a:hlinkClick r:id="rId2"/>
              </a:rPr>
              <a:t>http</a:t>
            </a:r>
            <a:r>
              <a:rPr lang="ru-RU" u="sng" dirty="0">
                <a:hlinkClick r:id="rId2"/>
              </a:rPr>
              <a:t>://www.openclass.ru/node/524612</a:t>
            </a:r>
            <a:r>
              <a:rPr lang="ru-RU" dirty="0"/>
              <a:t>) и в виртуальном ресурсном центре проекта «Немецкий </a:t>
            </a:r>
            <a:r>
              <a:rPr lang="ru-RU" dirty="0" smtClean="0"/>
              <a:t>– первый </a:t>
            </a:r>
            <a:r>
              <a:rPr lang="ru-RU" dirty="0"/>
              <a:t>второй иностранный» на сайте НКЦ имени Гёте  </a:t>
            </a:r>
            <a:r>
              <a:rPr lang="ru-RU" u="sng" dirty="0" smtClean="0">
                <a:hlinkClick r:id="rId3"/>
              </a:rPr>
              <a:t>http</a:t>
            </a:r>
            <a:r>
              <a:rPr lang="ru-RU" u="sng" dirty="0">
                <a:hlinkClick r:id="rId3"/>
              </a:rPr>
              <a:t>://</a:t>
            </a:r>
            <a:r>
              <a:rPr lang="ru-RU" u="sng" dirty="0" smtClean="0">
                <a:hlinkClick r:id="rId3"/>
              </a:rPr>
              <a:t>lernen.goethe.de/moodle/course/view.php?id=189836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1685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263" y="365125"/>
            <a:ext cx="10821537" cy="184581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A52D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Региональная Конференция «Введение второго иностранного языка как обязательного предмета: проблемы и пути их решения», 19 апреля 2017 года</a:t>
            </a:r>
            <a:endParaRPr lang="ru-RU" sz="3600" b="1" dirty="0">
              <a:solidFill>
                <a:srgbClr val="A52D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Содержимое 3" descr="Конференция_фото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001" y="3426228"/>
            <a:ext cx="4503939" cy="2742559"/>
          </a:xfrm>
        </p:spPr>
      </p:pic>
      <p:pic>
        <p:nvPicPr>
          <p:cNvPr id="5" name="Рисунок 4" descr="Конференция_фото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1737" y="2210937"/>
            <a:ext cx="2919803" cy="2324414"/>
          </a:xfrm>
          <a:prstGeom prst="rect">
            <a:avLst/>
          </a:prstGeom>
        </p:spPr>
      </p:pic>
      <p:pic>
        <p:nvPicPr>
          <p:cNvPr id="6" name="Рисунок 5" descr="Конференция_фото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8626" y="4237217"/>
            <a:ext cx="3186161" cy="2347828"/>
          </a:xfrm>
          <a:prstGeom prst="rect">
            <a:avLst/>
          </a:prstGeom>
        </p:spPr>
      </p:pic>
      <p:pic>
        <p:nvPicPr>
          <p:cNvPr id="7" name="Рисунок 6" descr="P4190057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1098" y="2240380"/>
            <a:ext cx="3020703" cy="22655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615" y="365126"/>
            <a:ext cx="11027391" cy="9450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A52D3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Региональный проект </a:t>
            </a:r>
            <a:br>
              <a:rPr lang="ru-RU" sz="4000" b="1" spc="50" dirty="0" smtClean="0">
                <a:ln w="11430"/>
                <a:solidFill>
                  <a:srgbClr val="A52D3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ru-RU" sz="4000" b="1" spc="50" dirty="0" smtClean="0">
                <a:ln w="11430"/>
                <a:solidFill>
                  <a:srgbClr val="A52D3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«</a:t>
            </a:r>
            <a:r>
              <a:rPr lang="ru-RU" sz="4000" b="1" spc="50" dirty="0">
                <a:ln w="11430"/>
                <a:solidFill>
                  <a:srgbClr val="A52D3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Иностранный язык для будущего»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4552" y="1494430"/>
            <a:ext cx="10515600" cy="53635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rgbClr val="A52D36"/>
                </a:solidFill>
              </a:rPr>
              <a:t>В рамках проекта:</a:t>
            </a:r>
            <a:endParaRPr lang="ru-RU" sz="3200" dirty="0">
              <a:solidFill>
                <a:srgbClr val="A52D36"/>
              </a:solidFill>
            </a:endParaRPr>
          </a:p>
          <a:p>
            <a:pPr marL="0" lvl="0" indent="0">
              <a:buNone/>
            </a:pPr>
            <a:r>
              <a:rPr lang="ru-RU" dirty="0" smtClean="0"/>
              <a:t>2. Проведение </a:t>
            </a:r>
            <a:r>
              <a:rPr lang="ru-RU" dirty="0"/>
              <a:t>конкурсов профессионального мастерства учителей иностранных языков</a:t>
            </a:r>
          </a:p>
          <a:p>
            <a:pPr lvl="0"/>
            <a:r>
              <a:rPr lang="ru-RU" dirty="0"/>
              <a:t>Конкурс сценариев уроков и учебно-методических материалов по английскому языку «</a:t>
            </a:r>
            <a:r>
              <a:rPr lang="ru-RU" dirty="0" err="1" smtClean="0"/>
              <a:t>Trendy</a:t>
            </a:r>
            <a:r>
              <a:rPr lang="ru-RU" dirty="0" smtClean="0"/>
              <a:t> </a:t>
            </a:r>
            <a:r>
              <a:rPr lang="ru-RU" dirty="0" err="1" smtClean="0"/>
              <a:t>Teacher</a:t>
            </a:r>
            <a:r>
              <a:rPr lang="ru-RU" dirty="0"/>
              <a:t>» совместно с региональной Ассоциацией учителей английского языка YARTEA</a:t>
            </a:r>
          </a:p>
          <a:p>
            <a:pPr lvl="0"/>
            <a:r>
              <a:rPr lang="ru-RU" dirty="0" smtClean="0"/>
              <a:t>Конкурс </a:t>
            </a:r>
            <a:r>
              <a:rPr lang="ru-RU" dirty="0"/>
              <a:t>сценариев уроков для учителей иностранных языков «Первый урок второго иностранного языка» (в рамках проекта «Немецкий – первый второй иностранный»)</a:t>
            </a:r>
          </a:p>
          <a:p>
            <a:pPr lvl="0"/>
            <a:r>
              <a:rPr lang="ru-RU" dirty="0"/>
              <a:t>Конкурс сценариев «Внеурочные мероприятия по иностранным языкам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6521860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3804</TotalTime>
  <Words>590</Words>
  <Application>Microsoft Office PowerPoint</Application>
  <PresentationFormat>Произвольный</PresentationFormat>
  <Paragraphs>67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1_Тема Office</vt:lpstr>
      <vt:lpstr>2_Тема Office</vt:lpstr>
      <vt:lpstr>Презентация PowerPoint</vt:lpstr>
      <vt:lpstr>Цель: создание условий для обеспечения достижения планируемых результатов по иностранным языкам, предъявляемых ФГОС  Необходимые компетенции учителей иностранного языка: - организация учебной деятельности (урочной и внеурочной) по иностранному языку в соответствии с системно-деятельностным подходом; - обучение второму иностранному языку; - формирующее оценивание образовательных результатов по иностранному языку. </vt:lpstr>
      <vt:lpstr>  Концепция модернизации содержания и технологий преподавания предметной области «Иностранные языки»     </vt:lpstr>
      <vt:lpstr> Модели введения второго иностранного языка с учетом вариантов учебного плана  </vt:lpstr>
      <vt:lpstr> Модели введения второго иностранного языка с учетом вариантов учебного плана  </vt:lpstr>
      <vt:lpstr> Модели введения второго иностранного языка с учетом вариантов учебного плана  </vt:lpstr>
      <vt:lpstr>Региональный проект «Иностранный язык для будущего»</vt:lpstr>
      <vt:lpstr>Региональная Конференция «Введение второго иностранного языка как обязательного предмета: проблемы и пути их решения», 19 апреля 2017 года</vt:lpstr>
      <vt:lpstr>Региональный проект  «Иностранный язык для будущего»</vt:lpstr>
      <vt:lpstr>Региональный проект  «Иностранный язык для будущего»</vt:lpstr>
      <vt:lpstr>Новые технологии в урочной и внеурочной деятельности по иностранному языку</vt:lpstr>
      <vt:lpstr>Новые технологии в урочной и внеурочной деятельности по иностранному языку</vt:lpstr>
      <vt:lpstr>Новые технологии в урочной и внеурочной деятельности по иностранному языку</vt:lpstr>
      <vt:lpstr>Новые технологии в урочной и внеурочной деятельности по иностранному языку</vt:lpstr>
      <vt:lpstr>Презентация PowerPoint</vt:lpstr>
      <vt:lpstr>Межрегиональная конференция «Использование предметно-языкового интегрированного подхода во внеурочной деятельности по немецкому языку:  обобщение и трансляция опыта, перспективы»,  11-12 мая 2017 года</vt:lpstr>
      <vt:lpstr>Выступление на международном Форуме учителей и преподавателей немецкого языка во Фрайбурге (Швейцария), 30 июля - 4 августа 2017</vt:lpstr>
      <vt:lpstr>Рабочие программы по иностранному языку</vt:lpstr>
      <vt:lpstr>Оценивание образовательных результатов по иностранному языку</vt:lpstr>
      <vt:lpstr>Профессиональные сообщества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Владимировна Суханова</dc:creator>
  <cp:lastModifiedBy>Наталья Николаевна Новикова</cp:lastModifiedBy>
  <cp:revision>214</cp:revision>
  <dcterms:created xsi:type="dcterms:W3CDTF">2017-01-30T13:00:35Z</dcterms:created>
  <dcterms:modified xsi:type="dcterms:W3CDTF">2017-10-19T12:46:50Z</dcterms:modified>
</cp:coreProperties>
</file>