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36" r:id="rId2"/>
  </p:sldMasterIdLst>
  <p:notesMasterIdLst>
    <p:notesMasterId r:id="rId12"/>
  </p:notesMasterIdLst>
  <p:sldIdLst>
    <p:sldId id="257" r:id="rId3"/>
    <p:sldId id="327" r:id="rId4"/>
    <p:sldId id="363" r:id="rId5"/>
    <p:sldId id="331" r:id="rId6"/>
    <p:sldId id="328" r:id="rId7"/>
    <p:sldId id="330" r:id="rId8"/>
    <p:sldId id="358" r:id="rId9"/>
    <p:sldId id="364" r:id="rId10"/>
    <p:sldId id="258" r:id="rId11"/>
  </p:sldIdLst>
  <p:sldSz cx="12192000" cy="6858000"/>
  <p:notesSz cx="6797675" cy="9926638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257"/>
            <p14:sldId id="327"/>
            <p14:sldId id="363"/>
            <p14:sldId id="331"/>
            <p14:sldId id="328"/>
            <p14:sldId id="330"/>
            <p14:sldId id="358"/>
            <p14:sldId id="364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D"/>
    <a:srgbClr val="A52C36"/>
    <a:srgbClr val="A32D35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86400" autoAdjust="0"/>
  </p:normalViewPr>
  <p:slideViewPr>
    <p:cSldViewPr snapToGrid="0">
      <p:cViewPr>
        <p:scale>
          <a:sx n="67" d="100"/>
          <a:sy n="67" d="100"/>
        </p:scale>
        <p:origin x="-1286" y="-54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6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1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2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5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4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5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57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6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26.09.2019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6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685799" y="1980868"/>
            <a:ext cx="11224259" cy="3231650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вопросов профилактики противодействия терроризму и экстремизму в образовательной сфере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(внутренние ресурсы ГАУ ДПО ЯО «Институт развития образования»)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2" y="5486478"/>
            <a:ext cx="4406683" cy="1200325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ФК и БЖ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9366328" y="4367023"/>
            <a:ext cx="2582968" cy="2589193"/>
          </a:xfrm>
          <a:custGeom>
            <a:avLst/>
            <a:gdLst>
              <a:gd name="connsiteX0" fmla="*/ 97712 w 2582968"/>
              <a:gd name="connsiteY0" fmla="*/ 204977 h 2589193"/>
              <a:gd name="connsiteX1" fmla="*/ 554912 w 2582968"/>
              <a:gd name="connsiteY1" fmla="*/ 102107 h 2589193"/>
              <a:gd name="connsiteX2" fmla="*/ 2303702 w 2582968"/>
              <a:gd name="connsiteY2" fmla="*/ 239267 h 2589193"/>
              <a:gd name="connsiteX3" fmla="*/ 2463722 w 2582968"/>
              <a:gd name="connsiteY3" fmla="*/ 2216657 h 2589193"/>
              <a:gd name="connsiteX4" fmla="*/ 1137842 w 2582968"/>
              <a:gd name="connsiteY4" fmla="*/ 2399537 h 2589193"/>
              <a:gd name="connsiteX5" fmla="*/ 97712 w 2582968"/>
              <a:gd name="connsiteY5" fmla="*/ 2422397 h 2589193"/>
              <a:gd name="connsiteX6" fmla="*/ 97712 w 2582968"/>
              <a:gd name="connsiteY6" fmla="*/ 204977 h 258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968" h="2589193">
                <a:moveTo>
                  <a:pt x="97712" y="204977"/>
                </a:moveTo>
                <a:cubicBezTo>
                  <a:pt x="173912" y="-181738"/>
                  <a:pt x="187247" y="96392"/>
                  <a:pt x="554912" y="102107"/>
                </a:cubicBezTo>
                <a:cubicBezTo>
                  <a:pt x="922577" y="107822"/>
                  <a:pt x="1985567" y="-113158"/>
                  <a:pt x="2303702" y="239267"/>
                </a:cubicBezTo>
                <a:cubicBezTo>
                  <a:pt x="2621837" y="591692"/>
                  <a:pt x="2658032" y="1856612"/>
                  <a:pt x="2463722" y="2216657"/>
                </a:cubicBezTo>
                <a:cubicBezTo>
                  <a:pt x="2269412" y="2576702"/>
                  <a:pt x="1532177" y="2365247"/>
                  <a:pt x="1137842" y="2399537"/>
                </a:cubicBezTo>
                <a:cubicBezTo>
                  <a:pt x="743507" y="2433827"/>
                  <a:pt x="272972" y="2793872"/>
                  <a:pt x="97712" y="2422397"/>
                </a:cubicBezTo>
                <a:cubicBezTo>
                  <a:pt x="-77548" y="2050922"/>
                  <a:pt x="21512" y="591692"/>
                  <a:pt x="97712" y="204977"/>
                </a:cubicBezTo>
                <a:close/>
              </a:path>
            </a:pathLst>
          </a:custGeom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2110" y="491490"/>
            <a:ext cx="2434590" cy="5149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Сайт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ЯО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8" y="80010"/>
            <a:ext cx="8986408" cy="675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697480" y="2369382"/>
            <a:ext cx="6903720" cy="5338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457450" y="1319246"/>
            <a:ext cx="7143750" cy="5895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309360" y="3589020"/>
            <a:ext cx="3291840" cy="862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601200" y="1716449"/>
            <a:ext cx="21259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«Об институте»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601200" y="2710859"/>
            <a:ext cx="161986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3. «Кафедры»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61220" y="3256299"/>
            <a:ext cx="240636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4. «Кафедра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физической культуры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и безопасности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жизнедеятельности»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639507"/>
            <a:ext cx="20050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8252460" y="5721864"/>
            <a:ext cx="1234440" cy="11430"/>
          </a:xfrm>
          <a:custGeom>
            <a:avLst/>
            <a:gdLst>
              <a:gd name="connsiteX0" fmla="*/ 1234440 w 1234440"/>
              <a:gd name="connsiteY0" fmla="*/ 0 h 11430"/>
              <a:gd name="connsiteX1" fmla="*/ 0 w 1234440"/>
              <a:gd name="connsiteY1" fmla="*/ 11430 h 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4440" h="11430">
                <a:moveTo>
                  <a:pt x="1234440" y="0"/>
                </a:moveTo>
                <a:lnTo>
                  <a:pt x="0" y="11430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698817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" y="3823220"/>
            <a:ext cx="6526530" cy="303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080760" y="182880"/>
            <a:ext cx="1737360" cy="229743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223260" y="2617470"/>
            <a:ext cx="1828800" cy="25946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85" y="473074"/>
            <a:ext cx="5187315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943100" y="5726430"/>
            <a:ext cx="1760220" cy="22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943100" y="63322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23460" y="2617470"/>
            <a:ext cx="2125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09010" y="5749290"/>
            <a:ext cx="457200" cy="4572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966210" y="720090"/>
            <a:ext cx="4514850" cy="54864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95" y="910431"/>
            <a:ext cx="6264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7" y="3976062"/>
            <a:ext cx="4705350" cy="278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872355"/>
            <a:ext cx="6051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857500" y="720090"/>
            <a:ext cx="297180" cy="457200"/>
          </a:xfrm>
          <a:prstGeom prst="straightConnector1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183380" y="1314450"/>
            <a:ext cx="2446020" cy="2345383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183880" y="2137410"/>
            <a:ext cx="1200150" cy="1714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>
            <a:off x="2857502" y="4423414"/>
            <a:ext cx="7075168" cy="243458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857500" y="4423412"/>
            <a:ext cx="2" cy="44894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400489" y="3198168"/>
            <a:ext cx="1391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416356" y="71037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4583430" y="2714625"/>
            <a:ext cx="548640" cy="56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62" y="655796"/>
            <a:ext cx="5603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Овал 39"/>
          <p:cNvSpPr/>
          <p:nvPr/>
        </p:nvSpPr>
        <p:spPr>
          <a:xfrm>
            <a:off x="3431880" y="4143379"/>
            <a:ext cx="548640" cy="56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785860" y="3097778"/>
            <a:ext cx="548640" cy="56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91511" y="2137410"/>
            <a:ext cx="33354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630" y="0"/>
            <a:ext cx="2434590" cy="5149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ЯО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300" y="2686050"/>
            <a:ext cx="7063740" cy="201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lvl="0" indent="450215" algn="ctr"/>
            <a:r>
              <a:rPr lang="ru-RU" sz="1400" b="1" cap="all" dirty="0">
                <a:solidFill>
                  <a:prstClr val="black"/>
                </a:solidFill>
                <a:latin typeface="Times New Roman"/>
                <a:ea typeface="Times New Roman"/>
              </a:rPr>
              <a:t>Программа повышения квалификации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1590" lvl="0" indent="450215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 «</a:t>
            </a:r>
            <a:r>
              <a:rPr lang="ru-RU" sz="1800" b="1" i="1" dirty="0">
                <a:solidFill>
                  <a:prstClr val="black"/>
                </a:solidFill>
                <a:latin typeface="Times New Roman"/>
                <a:ea typeface="Calibri"/>
              </a:rPr>
              <a:t>Организация профилактических мероприятий по противодействию терроризму и экстремизму в образовательном учреждении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Целевая группа: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педагоги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общеобразовательных организаций 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1590" lvl="0" indent="450215"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Объём часов:</a:t>
            </a:r>
            <a:r>
              <a:rPr lang="ru-RU" sz="1200" i="1" dirty="0">
                <a:solidFill>
                  <a:prstClr val="black"/>
                </a:solidFill>
                <a:latin typeface="Times New Roman"/>
                <a:ea typeface="Times New Roman"/>
              </a:rPr>
              <a:t> 70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6320" y="4839474"/>
            <a:ext cx="7063740" cy="1908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lvl="0" indent="-21590" algn="ctr"/>
            <a:r>
              <a:rPr lang="ru-RU" sz="1400" b="1" cap="all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Программа повышения квалификации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8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Организация деятельности общеобразовательных организаций по подготовке обучающихся по военно-прикладным видам спорта</a:t>
            </a:r>
            <a:r>
              <a:rPr lang="ru-RU" sz="1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900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Целевая группа: </a:t>
            </a:r>
            <a:r>
              <a:rPr lang="ru-RU" sz="12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учителя физической культуры, ОБЖ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Объём часов: 16 ч.</a:t>
            </a:r>
            <a:r>
              <a:rPr lang="ru-RU" sz="12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870" y="445770"/>
            <a:ext cx="706374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lvl="0" indent="450215" algn="ctr"/>
            <a:r>
              <a:rPr lang="ru-RU" sz="1400" b="1" cap="all" dirty="0">
                <a:solidFill>
                  <a:prstClr val="black"/>
                </a:solidFill>
                <a:latin typeface="Times New Roman"/>
                <a:ea typeface="Times New Roman"/>
              </a:rPr>
              <a:t>Программа повышения квалификации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1590" lvl="0" indent="450215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«Содержательные и технологические основы преподавания предмета «Основы безопасности жизнедеятельности» </a:t>
            </a:r>
            <a:r>
              <a:rPr lang="ru-RU" sz="1800" b="1" i="1" dirty="0">
                <a:solidFill>
                  <a:srgbClr val="0070C0"/>
                </a:solidFill>
                <a:latin typeface="Times New Roman"/>
                <a:ea typeface="Calibri"/>
              </a:rPr>
              <a:t>в условиях реализации ФГОС</a:t>
            </a:r>
            <a:r>
              <a:rPr lang="ru-RU" sz="1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»</a:t>
            </a:r>
            <a:endParaRPr lang="ru-RU" sz="11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 indent="450215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just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Целевая группа: </a:t>
            </a:r>
            <a:r>
              <a:rPr lang="ru-RU" sz="1200" spc="-80" dirty="0">
                <a:solidFill>
                  <a:prstClr val="black"/>
                </a:solidFill>
                <a:latin typeface="Times New Roman"/>
                <a:ea typeface="Times New Roman"/>
              </a:rPr>
              <a:t>учителя ОБЖ,</a:t>
            </a:r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преподаватели-организаторы ОБЖ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общеобразовательных организаций 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1590" lvl="0" indent="450215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Объём часов:</a:t>
            </a:r>
            <a:r>
              <a:rPr lang="ru-RU" sz="1200" i="1" dirty="0">
                <a:solidFill>
                  <a:prstClr val="black"/>
                </a:solidFill>
                <a:latin typeface="Times New Roman"/>
                <a:ea typeface="Times New Roman"/>
              </a:rPr>
              <a:t> 72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0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"/>
            <a:ext cx="7559675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0270" y="69870"/>
            <a:ext cx="8601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Сайт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Департамент региональной безопасности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126230" y="468630"/>
            <a:ext cx="307467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5" y="2480310"/>
            <a:ext cx="54943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6092190" y="2148840"/>
            <a:ext cx="1108710" cy="107442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4" y="3506469"/>
            <a:ext cx="4761865" cy="336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5920740" y="3506469"/>
            <a:ext cx="1977390" cy="1442721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7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8"/>
            <a:ext cx="919797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70" y="857249"/>
            <a:ext cx="6915130" cy="60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205990" y="2330926"/>
            <a:ext cx="571500" cy="3665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1" y="0"/>
            <a:ext cx="8991600" cy="674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1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27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915" y="343310"/>
            <a:ext cx="10360057" cy="384719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435" y="5090475"/>
            <a:ext cx="4820239" cy="1631216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r>
              <a:rPr lang="ru-RU" sz="2000" b="1" dirty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Тел.: +7 (4852) 23-09-67 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Сайт: www.iro.yar.ru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E-</a:t>
            </a:r>
            <a:r>
              <a:rPr lang="ru-RU" sz="2000" b="1" dirty="0" err="1">
                <a:solidFill>
                  <a:srgbClr val="A52C36"/>
                </a:solidFill>
              </a:rPr>
              <a:t>mail</a:t>
            </a:r>
            <a:r>
              <a:rPr lang="ru-RU" sz="2000" b="1" dirty="0">
                <a:solidFill>
                  <a:srgbClr val="A52C36"/>
                </a:solidFill>
              </a:rPr>
              <a:t>: fkbzh@iro.yar.ru</a:t>
            </a: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131</Words>
  <Application>Microsoft Office PowerPoint</Application>
  <PresentationFormat>Произвольный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7_Тема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1. Сайт ИРО ЯО</vt:lpstr>
      <vt:lpstr>Презентация PowerPoint</vt:lpstr>
      <vt:lpstr>Презентация PowerPoint</vt:lpstr>
      <vt:lpstr>ИРО ЯО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196</cp:revision>
  <cp:lastPrinted>2019-09-25T08:40:27Z</cp:lastPrinted>
  <dcterms:created xsi:type="dcterms:W3CDTF">2017-01-12T11:53:49Z</dcterms:created>
  <dcterms:modified xsi:type="dcterms:W3CDTF">2019-09-26T09:59:31Z</dcterms:modified>
</cp:coreProperties>
</file>