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71" r:id="rId12"/>
    <p:sldId id="289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93" r:id="rId21"/>
    <p:sldId id="283" r:id="rId22"/>
    <p:sldId id="284" r:id="rId23"/>
    <p:sldId id="285" r:id="rId24"/>
    <p:sldId id="288" r:id="rId25"/>
    <p:sldId id="291" r:id="rId26"/>
    <p:sldId id="292" r:id="rId27"/>
    <p:sldId id="262" r:id="rId28"/>
    <p:sldId id="303" r:id="rId29"/>
    <p:sldId id="304" r:id="rId30"/>
    <p:sldId id="306" r:id="rId31"/>
    <p:sldId id="30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0" autoAdjust="0"/>
    <p:restoredTop sz="94660"/>
  </p:normalViewPr>
  <p:slideViewPr>
    <p:cSldViewPr snapToGrid="0">
      <p:cViewPr>
        <p:scale>
          <a:sx n="79" d="100"/>
          <a:sy n="79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1;&#1048;&#1056;&#1054;\&#1074;&#1085;&#1077;&#1091;&#1088;&#1086;&#1095;&#1085;&#1072;&#1103;%20&#1076;&#1077;&#1103;&#1090;&#1077;&#1083;&#1100;&#1085;&#1086;&#1089;&#1090;&#1100;\&#1096;&#1082;&#1086;&#1083;&#1100;&#1085;&#1099;&#1081;%20&#1089;&#1087;&#1086;&#1088;&#1090;&#1080;&#1074;&#1085;&#1099;&#1081;%20&#1082;&#1083;&#1091;&#1073;\&#1087;&#1077;&#1088;&#1077;&#1095;&#1077;&#1085;&#1100;%20&#1082;&#1083;&#1091;&#1073;&#1086;&#1074;\&#1044;&#1080;&#1075;&#1088;&#1072;&#1084;&#1084;&#1072;%20&#1082;&#1086;&#1083;-&#1074;&#1086;%20&#1064;&#1057;&#10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общественная организация</c:v>
                </c:pt>
              </c:strCache>
            </c:strRef>
          </c:tx>
          <c:invertIfNegative val="0"/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Лист1!$B$1:$U$2</c:f>
              <c:multiLvlStrCache>
                <c:ptCount val="20"/>
                <c:lvl>
                  <c:pt idx="0">
                    <c:v>Большесельский</c:v>
                  </c:pt>
                  <c:pt idx="1">
                    <c:v>Борисосглебский</c:v>
                  </c:pt>
                  <c:pt idx="2">
                    <c:v>Брейтовский</c:v>
                  </c:pt>
                  <c:pt idx="3">
                    <c:v>Гаврилов-Ямский</c:v>
                  </c:pt>
                  <c:pt idx="4">
                    <c:v>Даниловский</c:v>
                  </c:pt>
                  <c:pt idx="5">
                    <c:v>Любимский</c:v>
                  </c:pt>
                  <c:pt idx="6">
                    <c:v>Мышкинский</c:v>
                  </c:pt>
                  <c:pt idx="7">
                    <c:v>Некоузский</c:v>
                  </c:pt>
                  <c:pt idx="8">
                    <c:v>Некрасовский</c:v>
                  </c:pt>
                  <c:pt idx="9">
                    <c:v>Первомайский</c:v>
                  </c:pt>
                  <c:pt idx="10">
                    <c:v>Переславский</c:v>
                  </c:pt>
                  <c:pt idx="11">
                    <c:v>Пошехонский</c:v>
                  </c:pt>
                  <c:pt idx="12">
                    <c:v>Ростовский</c:v>
                  </c:pt>
                  <c:pt idx="13">
                    <c:v>Рыбинский</c:v>
                  </c:pt>
                  <c:pt idx="14">
                    <c:v>Тутаевский</c:v>
                  </c:pt>
                  <c:pt idx="15">
                    <c:v>Угличский</c:v>
                  </c:pt>
                  <c:pt idx="16">
                    <c:v>Ярославский</c:v>
                  </c:pt>
                  <c:pt idx="17">
                    <c:v>Переславль-Залесский</c:v>
                  </c:pt>
                  <c:pt idx="18">
                    <c:v>Рыбинск</c:v>
                  </c:pt>
                  <c:pt idx="19">
                    <c:v>Ярославль</c:v>
                  </c:pt>
                </c:lvl>
                <c:lvl>
                  <c:pt idx="0">
                    <c:v>муниципальный район</c:v>
                  </c:pt>
                  <c:pt idx="17">
                    <c:v>город</c:v>
                  </c:pt>
                </c:lvl>
              </c:multiLvlStrCache>
            </c:multiLvlStrRef>
          </c:cat>
          <c:val>
            <c:numRef>
              <c:f>Лист1!$B$3:$U$3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17</c:v>
                </c:pt>
                <c:pt idx="13">
                  <c:v>9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2</c:v>
                </c:pt>
                <c:pt idx="18">
                  <c:v>5</c:v>
                </c:pt>
                <c:pt idx="19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структурное подразделение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Лист1!$B$1:$U$2</c:f>
              <c:multiLvlStrCache>
                <c:ptCount val="20"/>
                <c:lvl>
                  <c:pt idx="0">
                    <c:v>Большесельский</c:v>
                  </c:pt>
                  <c:pt idx="1">
                    <c:v>Борисосглебский</c:v>
                  </c:pt>
                  <c:pt idx="2">
                    <c:v>Брейтовский</c:v>
                  </c:pt>
                  <c:pt idx="3">
                    <c:v>Гаврилов-Ямский</c:v>
                  </c:pt>
                  <c:pt idx="4">
                    <c:v>Даниловский</c:v>
                  </c:pt>
                  <c:pt idx="5">
                    <c:v>Любимский</c:v>
                  </c:pt>
                  <c:pt idx="6">
                    <c:v>Мышкинский</c:v>
                  </c:pt>
                  <c:pt idx="7">
                    <c:v>Некоузский</c:v>
                  </c:pt>
                  <c:pt idx="8">
                    <c:v>Некрасовский</c:v>
                  </c:pt>
                  <c:pt idx="9">
                    <c:v>Первомайский</c:v>
                  </c:pt>
                  <c:pt idx="10">
                    <c:v>Переславский</c:v>
                  </c:pt>
                  <c:pt idx="11">
                    <c:v>Пошехонский</c:v>
                  </c:pt>
                  <c:pt idx="12">
                    <c:v>Ростовский</c:v>
                  </c:pt>
                  <c:pt idx="13">
                    <c:v>Рыбинский</c:v>
                  </c:pt>
                  <c:pt idx="14">
                    <c:v>Тутаевский</c:v>
                  </c:pt>
                  <c:pt idx="15">
                    <c:v>Угличский</c:v>
                  </c:pt>
                  <c:pt idx="16">
                    <c:v>Ярославский</c:v>
                  </c:pt>
                  <c:pt idx="17">
                    <c:v>Переславль-Залесский</c:v>
                  </c:pt>
                  <c:pt idx="18">
                    <c:v>Рыбинск</c:v>
                  </c:pt>
                  <c:pt idx="19">
                    <c:v>Ярославль</c:v>
                  </c:pt>
                </c:lvl>
                <c:lvl>
                  <c:pt idx="0">
                    <c:v>муниципальный район</c:v>
                  </c:pt>
                  <c:pt idx="17">
                    <c:v>город</c:v>
                  </c:pt>
                </c:lvl>
              </c:multiLvlStrCache>
            </c:multiLvlStrRef>
          </c:cat>
          <c:val>
            <c:numRef>
              <c:f>Лист1!$B$4:$U$4</c:f>
              <c:numCache>
                <c:formatCode>General</c:formatCode>
                <c:ptCount val="20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  <c:pt idx="12">
                  <c:v>1</c:v>
                </c:pt>
                <c:pt idx="13">
                  <c:v>9</c:v>
                </c:pt>
                <c:pt idx="14">
                  <c:v>15</c:v>
                </c:pt>
                <c:pt idx="15">
                  <c:v>21</c:v>
                </c:pt>
                <c:pt idx="16">
                  <c:v>22</c:v>
                </c:pt>
                <c:pt idx="17">
                  <c:v>6</c:v>
                </c:pt>
                <c:pt idx="18">
                  <c:v>24</c:v>
                </c:pt>
                <c:pt idx="19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190144"/>
        <c:axId val="149191680"/>
      </c:barChart>
      <c:catAx>
        <c:axId val="149190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49191680"/>
        <c:crosses val="autoZero"/>
        <c:auto val="1"/>
        <c:lblAlgn val="ctr"/>
        <c:lblOffset val="100"/>
        <c:noMultiLvlLbl val="0"/>
      </c:catAx>
      <c:valAx>
        <c:axId val="149191680"/>
        <c:scaling>
          <c:orientation val="minMax"/>
          <c:max val="6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9190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758E3-F3A8-46B9-A3E2-27B2885CCFF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B60FE-8EF2-4DD8-ADCD-86D0958590D9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500" dirty="0" smtClean="0"/>
            <a:t>Теория (18 час):</a:t>
          </a:r>
        </a:p>
        <a:p>
          <a:pPr algn="l">
            <a:spcAft>
              <a:spcPct val="35000"/>
            </a:spcAft>
          </a:pPr>
          <a:r>
            <a:rPr lang="ru-RU" sz="1400" b="0" dirty="0" smtClean="0"/>
            <a:t>Нормативно-правовая база развития школьного спорта</a:t>
          </a:r>
        </a:p>
        <a:p>
          <a:pPr algn="l">
            <a:spcAft>
              <a:spcPct val="35000"/>
            </a:spcAft>
          </a:pPr>
          <a:r>
            <a:rPr lang="ru-RU" sz="1400" b="0" dirty="0" smtClean="0"/>
            <a:t>Условия организации и деятельности школьного спортивного клуба</a:t>
          </a:r>
        </a:p>
        <a:p>
          <a:pPr algn="l">
            <a:spcAft>
              <a:spcPct val="35000"/>
            </a:spcAft>
          </a:pPr>
          <a:r>
            <a:rPr lang="ru-RU" sz="1400" b="0" dirty="0" smtClean="0"/>
            <a:t>Организационно-педагогические аспекты развития школьного спорта </a:t>
          </a:r>
          <a:endParaRPr lang="ru-RU" sz="1400" b="0" dirty="0"/>
        </a:p>
      </dgm:t>
    </dgm:pt>
    <dgm:pt modelId="{603C5994-F319-4D1D-B2B7-84871C5A3D6D}" type="parTrans" cxnId="{C492D7B5-DEE4-4C81-9A23-7EA4DDDACA48}">
      <dgm:prSet/>
      <dgm:spPr/>
      <dgm:t>
        <a:bodyPr/>
        <a:lstStyle/>
        <a:p>
          <a:endParaRPr lang="ru-RU"/>
        </a:p>
      </dgm:t>
    </dgm:pt>
    <dgm:pt modelId="{1AE9E60B-8418-4C90-95DA-58AED679D178}" type="sibTrans" cxnId="{C492D7B5-DEE4-4C81-9A23-7EA4DDDACA48}">
      <dgm:prSet/>
      <dgm:spPr/>
      <dgm:t>
        <a:bodyPr/>
        <a:lstStyle/>
        <a:p>
          <a:endParaRPr lang="ru-RU"/>
        </a:p>
      </dgm:t>
    </dgm:pt>
    <dgm:pt modelId="{EF7AAFFF-F2B1-4E18-ADDD-D7516A3DC54B}">
      <dgm:prSet phldrT="[Текст]" custT="1"/>
      <dgm:spPr/>
      <dgm:t>
        <a:bodyPr/>
        <a:lstStyle/>
        <a:p>
          <a:r>
            <a:rPr lang="ru-RU" sz="2500" dirty="0" smtClean="0"/>
            <a:t>Практика </a:t>
          </a:r>
        </a:p>
        <a:p>
          <a:r>
            <a:rPr lang="ru-RU" sz="2000" dirty="0" smtClean="0"/>
            <a:t>на базе спортивного клуба «Буревестник – Верхняя Волга» г.Ярославля</a:t>
          </a:r>
        </a:p>
        <a:p>
          <a:r>
            <a:rPr lang="ru-RU" sz="2500" dirty="0" smtClean="0"/>
            <a:t> (18 час)</a:t>
          </a:r>
          <a:endParaRPr lang="ru-RU" sz="2500" dirty="0"/>
        </a:p>
      </dgm:t>
    </dgm:pt>
    <dgm:pt modelId="{6B84405B-2658-4453-BF48-4342A760AFA7}" type="parTrans" cxnId="{AEF3771F-3E67-449E-8036-68D54E4E8591}">
      <dgm:prSet/>
      <dgm:spPr/>
      <dgm:t>
        <a:bodyPr/>
        <a:lstStyle/>
        <a:p>
          <a:endParaRPr lang="ru-RU"/>
        </a:p>
      </dgm:t>
    </dgm:pt>
    <dgm:pt modelId="{ED8AC23E-B609-4D36-8BB2-E403AC65B61F}" type="sibTrans" cxnId="{AEF3771F-3E67-449E-8036-68D54E4E8591}">
      <dgm:prSet/>
      <dgm:spPr/>
      <dgm:t>
        <a:bodyPr/>
        <a:lstStyle/>
        <a:p>
          <a:endParaRPr lang="ru-RU"/>
        </a:p>
      </dgm:t>
    </dgm:pt>
    <dgm:pt modelId="{77DA7A06-168F-48DE-946D-C99975E01C92}" type="pres">
      <dgm:prSet presAssocID="{6B7758E3-F3A8-46B9-A3E2-27B2885CCF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32A00-123B-4801-B161-909AB2D61FEB}" type="pres">
      <dgm:prSet presAssocID="{6B7758E3-F3A8-46B9-A3E2-27B2885CCFF2}" presName="divider" presStyleLbl="fgShp" presStyleIdx="0" presStyleCnt="1"/>
      <dgm:spPr/>
    </dgm:pt>
    <dgm:pt modelId="{34BC2503-8348-42C6-9755-6719E8101BF3}" type="pres">
      <dgm:prSet presAssocID="{23CB60FE-8EF2-4DD8-ADCD-86D0958590D9}" presName="downArrow" presStyleLbl="node1" presStyleIdx="0" presStyleCnt="2"/>
      <dgm:spPr/>
    </dgm:pt>
    <dgm:pt modelId="{E9948324-5C40-4263-A2DC-A6CD13F3B3FF}" type="pres">
      <dgm:prSet presAssocID="{23CB60FE-8EF2-4DD8-ADCD-86D0958590D9}" presName="downArrowText" presStyleLbl="revTx" presStyleIdx="0" presStyleCnt="2" custScaleX="162886" custLinFactNeighborX="3561" custLinFactNeighborY="13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E164A-8A65-4DCB-81E2-3C5F2E8DDA4A}" type="pres">
      <dgm:prSet presAssocID="{EF7AAFFF-F2B1-4E18-ADDD-D7516A3DC54B}" presName="upArrow" presStyleLbl="node1" presStyleIdx="1" presStyleCnt="2"/>
      <dgm:spPr/>
    </dgm:pt>
    <dgm:pt modelId="{732AE3FF-03EC-442F-8EB8-EB2B1579E63C}" type="pres">
      <dgm:prSet presAssocID="{EF7AAFFF-F2B1-4E18-ADDD-D7516A3DC54B}" presName="upArrowText" presStyleLbl="revTx" presStyleIdx="1" presStyleCnt="2" custScaleX="135584" custLinFactNeighborX="17213" custLinFactNeighborY="5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DC6A1-E292-420F-9A41-B9E61988EB4F}" type="presOf" srcId="{EF7AAFFF-F2B1-4E18-ADDD-D7516A3DC54B}" destId="{732AE3FF-03EC-442F-8EB8-EB2B1579E63C}" srcOrd="0" destOrd="0" presId="urn:microsoft.com/office/officeart/2005/8/layout/arrow3"/>
    <dgm:cxn modelId="{C492D7B5-DEE4-4C81-9A23-7EA4DDDACA48}" srcId="{6B7758E3-F3A8-46B9-A3E2-27B2885CCFF2}" destId="{23CB60FE-8EF2-4DD8-ADCD-86D0958590D9}" srcOrd="0" destOrd="0" parTransId="{603C5994-F319-4D1D-B2B7-84871C5A3D6D}" sibTransId="{1AE9E60B-8418-4C90-95DA-58AED679D178}"/>
    <dgm:cxn modelId="{0746D5D1-7A1C-426C-A5DD-60680631F92C}" type="presOf" srcId="{23CB60FE-8EF2-4DD8-ADCD-86D0958590D9}" destId="{E9948324-5C40-4263-A2DC-A6CD13F3B3FF}" srcOrd="0" destOrd="0" presId="urn:microsoft.com/office/officeart/2005/8/layout/arrow3"/>
    <dgm:cxn modelId="{AEF3771F-3E67-449E-8036-68D54E4E8591}" srcId="{6B7758E3-F3A8-46B9-A3E2-27B2885CCFF2}" destId="{EF7AAFFF-F2B1-4E18-ADDD-D7516A3DC54B}" srcOrd="1" destOrd="0" parTransId="{6B84405B-2658-4453-BF48-4342A760AFA7}" sibTransId="{ED8AC23E-B609-4D36-8BB2-E403AC65B61F}"/>
    <dgm:cxn modelId="{20EC070D-DAC6-462A-9834-755594181B0C}" type="presOf" srcId="{6B7758E3-F3A8-46B9-A3E2-27B2885CCFF2}" destId="{77DA7A06-168F-48DE-946D-C99975E01C92}" srcOrd="0" destOrd="0" presId="urn:microsoft.com/office/officeart/2005/8/layout/arrow3"/>
    <dgm:cxn modelId="{6B2833BF-419F-4DF7-9E03-C5AFD3078001}" type="presParOf" srcId="{77DA7A06-168F-48DE-946D-C99975E01C92}" destId="{76F32A00-123B-4801-B161-909AB2D61FEB}" srcOrd="0" destOrd="0" presId="urn:microsoft.com/office/officeart/2005/8/layout/arrow3"/>
    <dgm:cxn modelId="{0EEB5110-22DB-4C42-B692-7CBA18E57044}" type="presParOf" srcId="{77DA7A06-168F-48DE-946D-C99975E01C92}" destId="{34BC2503-8348-42C6-9755-6719E8101BF3}" srcOrd="1" destOrd="0" presId="urn:microsoft.com/office/officeart/2005/8/layout/arrow3"/>
    <dgm:cxn modelId="{057E86F8-28D5-44B5-A39E-077B1D7C5AF7}" type="presParOf" srcId="{77DA7A06-168F-48DE-946D-C99975E01C92}" destId="{E9948324-5C40-4263-A2DC-A6CD13F3B3FF}" srcOrd="2" destOrd="0" presId="urn:microsoft.com/office/officeart/2005/8/layout/arrow3"/>
    <dgm:cxn modelId="{037E22FC-07D5-4CDF-8B55-3ABB52B4D6C3}" type="presParOf" srcId="{77DA7A06-168F-48DE-946D-C99975E01C92}" destId="{7C9E164A-8A65-4DCB-81E2-3C5F2E8DDA4A}" srcOrd="3" destOrd="0" presId="urn:microsoft.com/office/officeart/2005/8/layout/arrow3"/>
    <dgm:cxn modelId="{939D2609-FA48-4E91-B43A-82065B91A37E}" type="presParOf" srcId="{77DA7A06-168F-48DE-946D-C99975E01C92}" destId="{732AE3FF-03EC-442F-8EB8-EB2B1579E63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32A00-123B-4801-B161-909AB2D61FEB}">
      <dsp:nvSpPr>
        <dsp:cNvPr id="0" name=""/>
        <dsp:cNvSpPr/>
      </dsp:nvSpPr>
      <dsp:spPr>
        <a:xfrm rot="21300000">
          <a:off x="27358" y="2468692"/>
          <a:ext cx="8860682" cy="101468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C2503-8348-42C6-9755-6719E8101BF3}">
      <dsp:nvSpPr>
        <dsp:cNvPr id="0" name=""/>
        <dsp:cNvSpPr/>
      </dsp:nvSpPr>
      <dsp:spPr>
        <a:xfrm>
          <a:off x="1069848" y="297603"/>
          <a:ext cx="2674620" cy="238082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48324-5C40-4263-A2DC-A6CD13F3B3FF}">
      <dsp:nvSpPr>
        <dsp:cNvPr id="0" name=""/>
        <dsp:cNvSpPr/>
      </dsp:nvSpPr>
      <dsp:spPr>
        <a:xfrm>
          <a:off x="3929708" y="347131"/>
          <a:ext cx="4647020" cy="249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Теория (18 час):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Нормативно-правовая база развития школьного спорта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Условия организации и деятельности школьного спортивного клуба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Организационно-педагогические аспекты развития школьного спорта </a:t>
          </a:r>
          <a:endParaRPr lang="ru-RU" sz="1400" b="0" kern="1200" dirty="0"/>
        </a:p>
      </dsp:txBody>
      <dsp:txXfrm>
        <a:off x="3929708" y="347131"/>
        <a:ext cx="4647020" cy="2499868"/>
      </dsp:txXfrm>
    </dsp:sp>
    <dsp:sp modelId="{7C9E164A-8A65-4DCB-81E2-3C5F2E8DDA4A}">
      <dsp:nvSpPr>
        <dsp:cNvPr id="0" name=""/>
        <dsp:cNvSpPr/>
      </dsp:nvSpPr>
      <dsp:spPr>
        <a:xfrm>
          <a:off x="5170932" y="3273636"/>
          <a:ext cx="2674620" cy="238082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AE3FF-03EC-442F-8EB8-EB2B1579E63C}">
      <dsp:nvSpPr>
        <dsp:cNvPr id="0" name=""/>
        <dsp:cNvSpPr/>
      </dsp:nvSpPr>
      <dsp:spPr>
        <a:xfrm>
          <a:off x="1320791" y="3452198"/>
          <a:ext cx="3868113" cy="249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Практика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базе спортивного клуба «Буревестник – Верхняя Волга» г.Ярославля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(18 час)</a:t>
          </a:r>
          <a:endParaRPr lang="ru-RU" sz="2500" kern="1200" dirty="0"/>
        </a:p>
      </dsp:txBody>
      <dsp:txXfrm>
        <a:off x="1320791" y="3452198"/>
        <a:ext cx="3868113" cy="249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76BD-9ACE-4D20-A048-50A2B6DAB6F9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FBFA7-6FD9-4A18-AA8C-E770DE296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7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1D5A2-1445-4910-8FBA-4393FD98453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16.05.2019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4" name="Прямоугольник 3"/>
          <p:cNvSpPr/>
          <p:nvPr/>
        </p:nvSpPr>
        <p:spPr>
          <a:xfrm>
            <a:off x="1941870" y="2088196"/>
            <a:ext cx="9178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Организация внеурочной деятельности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по спортивно-оздоровительному направлению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1067" y="4225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Щербак Александр Павлович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заведующий кафедрой физической культуры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безопасности жизнедеятельности,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кандидат педагогических наук, доцент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038" y="1445708"/>
            <a:ext cx="1127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Письмо </a:t>
            </a:r>
            <a:r>
              <a:rPr lang="ru-RU" sz="2200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sz="2200" dirty="0" smtClean="0">
                <a:solidFill>
                  <a:srgbClr val="C00000"/>
                </a:solidFill>
              </a:rPr>
              <a:t> России от 18.08.2017 № 09-1672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206" y="2865870"/>
            <a:ext cx="11312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 внеурочной деятельностью следует понимать образовательную деятельность, направленную на достижение планируемых результатов освоения основных образовательных программ (личностных,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и предметных), осуществляемую в формах, отличных от урочной.</a:t>
            </a:r>
          </a:p>
          <a:p>
            <a:r>
              <a:rPr lang="ru-RU" sz="2000" dirty="0" smtClean="0"/>
              <a:t>Внеурочная деятельность является неотъемлемой и обязательной частью основной общеобразовательной программы.</a:t>
            </a:r>
          </a:p>
          <a:p>
            <a:r>
              <a:rPr lang="ru-RU" sz="2000" dirty="0" smtClean="0"/>
              <a:t>Целью внеурочной деятельности является обеспечение достижения ребенком планируемых результатов освоения основной образовательной программы за счет расширения информационной, предметной, культурной среды, в которой происходит образовательная деятельность, повышения гибкости ее организации.</a:t>
            </a:r>
          </a:p>
          <a:p>
            <a:r>
              <a:rPr lang="ru-RU" sz="2000" dirty="0" smtClean="0"/>
              <a:t>Внеурочная деятельность планируется и организуется с учетом индивидуальных особенностей и потребностей ребенка, запросов семьи, культурных традиций, национальных и этнокультурных особенностей региона.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038" y="1652185"/>
            <a:ext cx="112726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Письмо Министерства просвещения РФ от 05.09.2018 № 03-ПГ-МП-42216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«Об участии учеников муниципальных и государственных школ РФ во внеурочной деятельности»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206" y="2865870"/>
            <a:ext cx="113120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Согласно ФГОС основная образовательная программа образовательной организации реализуется через урочную и внеурочную деятельность.</a:t>
            </a:r>
          </a:p>
          <a:p>
            <a:endParaRPr lang="ru-RU" sz="2000" dirty="0" smtClean="0"/>
          </a:p>
          <a:p>
            <a:r>
              <a:rPr lang="ru-RU" sz="2000" dirty="0" smtClean="0"/>
              <a:t>План внеурочной деятельности в соответствии с ФГОС наряду с учебным планом является частью основной образовательной программы образовательной организации и обязателен к исполнению.</a:t>
            </a:r>
          </a:p>
          <a:p>
            <a:endParaRPr lang="ru-RU" sz="2000" dirty="0" smtClean="0"/>
          </a:p>
          <a:p>
            <a:r>
              <a:rPr lang="ru-RU" sz="2000" dirty="0" smtClean="0"/>
              <a:t>…согласно статье 43 Федерального закона учащиеся обязаны добросовестно осваивать образовательную программу, выполнять индивидуальный учебный план, в том числе посещать предусмотренные учебным планом или индивидуальным учебным планом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D:\ЯИРО\школьный спортивный клуб\эмблемы\Рыбинск 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0" y="214290"/>
            <a:ext cx="133350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ЯИРО\школьный спортивный клуб\эмблемы\Тутаев 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61" y="1214423"/>
            <a:ext cx="109233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ЯИРО\школьный спортивный клуб\эмблемы\Тутаев 4.g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09" y="2285993"/>
            <a:ext cx="1270000" cy="75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ЯИРО\школьный спортивный клуб\эмблемы\Константиновская Тут. МР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51" y="3229435"/>
            <a:ext cx="1064381" cy="87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D:\ЯИРО\школьный спортивный клуб\эмблемы\Отрадновская Угл. МР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12" y="4429132"/>
            <a:ext cx="812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D:\ЯИРО\школьный спортивный клуб\эмблемы\Ярославль 9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93" y="5614082"/>
            <a:ext cx="103885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D:\ЯИРО\школьный спортивный клуб\эмблемы\Ярославль 1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019" y="5572140"/>
            <a:ext cx="101058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D:\ЯИРО\школьный спортивный клуб\эмблемы\Рыбинск 2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32" y="5643578"/>
            <a:ext cx="1066800" cy="8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D:\ЯИРО\школьный спортивный клуб\эмблемы\Покровская Рыбинского МР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2" y="357167"/>
            <a:ext cx="108839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ЯИРО\школьный спортивный клуб\эмблемы\Рыбинск 28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2" y="1285860"/>
            <a:ext cx="1092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ЯИРО\школьный спортивный клуб\эмблемы\Тутаев 7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32" y="2357431"/>
            <a:ext cx="1506321" cy="8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D:\ЯИРО\школьный спортивный клуб\эмблемы\Ниноровская Углич. МР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83" y="3357562"/>
            <a:ext cx="1054100" cy="8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D:\ЯИРО\школьный спортивный клуб\эмблемы\Фоминская Тутаевского МР.pn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81" y="4357695"/>
            <a:ext cx="1350819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D:\ЯИРО\школьный спортивный клуб\эмблемы\Ченцевская Тут. МР.png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33" y="5572140"/>
            <a:ext cx="12317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D:\ЯИРО\школьный спортивный клуб\эмблемы\Павловская Тут. МР.bmp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40783" y="5643578"/>
            <a:ext cx="116510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D:\ЯИРО\школьный спортивный клуб\эмблемы\Скоковская даниловского МР.jpg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286" y="5614083"/>
            <a:ext cx="101701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55057" y="1714489"/>
            <a:ext cx="84508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Школьный спортивный клуб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как форма внеурочной деятельности учащихся по спортивно-оздоровительному направлению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9" name="Picture 2" descr="http://76412sbrschool.edusite.ru/images/snimok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718" y="5595991"/>
            <a:ext cx="1049630" cy="877034"/>
          </a:xfrm>
          <a:prstGeom prst="rect">
            <a:avLst/>
          </a:prstGeom>
          <a:noFill/>
        </p:spPr>
      </p:pic>
      <p:pic>
        <p:nvPicPr>
          <p:cNvPr id="41" name="Picture 4" descr="http://volz-shnkz.edu.yar.ru/klub_w300_h282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297" y="5609536"/>
            <a:ext cx="959897" cy="90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Стратегия развития физической культуры и спорта в РФ на период до 2020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77003" y="1142984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Правительства Российской Федерации от 07 августа 2009 г. № 1101-р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04" y="878892"/>
            <a:ext cx="982652" cy="928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09" y="1857364"/>
            <a:ext cx="11525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Модернизация системы физического воспитания в школьных образовательных учреждениях: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459" y="2500306"/>
            <a:ext cx="11715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спорта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образовательных учреждениях;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условий и стимулов для расширения сети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клубов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 спортивных команд, функционирующих на базе образовательных учреждений;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сохранение обязательной формы физкультурного образования - для обучающихся в объеме не менее 3 часов в соответствии с ФГОС, существенное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объема спортивной работы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внеурочное время для реализации необходимого недельного объема двигательного режима не менее 8 часов в неделю;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совершенствование системы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физкультурных и спортивных мероприятий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категорий обучающихся;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общеобразовательных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спортивных классов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классов с углубленным изучением предмета «Физическая культура»;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создание в образовательных учреждениях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детско-юношеских спортивных и туристских клубов (центров)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976" y="500042"/>
            <a:ext cx="952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77003" y="1571613"/>
            <a:ext cx="542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8193" y="1931449"/>
            <a:ext cx="1171583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Школьный спорт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часть спорта, направленная на физическое воспитание и физическую подготовку обучающихся в общеобразовательных организациях, их подготовку к участию и участие в физкультурных мероприятиях и спортивных мероприятиях, в том числе в официальных физкультурных мероприятиях и спортивных мероприятиях</a:t>
            </a:r>
          </a:p>
          <a:p>
            <a:pPr indent="450000"/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Военно-прикладные и служебно-прикладные виды спорта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виды спорта, основой которых являются специальные действия (в том числе приемы), связанные с выполнением военнослужащими и сотрудниками некоторых федеральных органов исполнительной власти (далее - лица, проходящие специальную службу) своих служебных обязанностей, подготовкой граждан допризывного и призывного возрастов к военной службе, и которые развиваются в рамках деятельности одного или нескольких федеральных органов исполнительной власти</a:t>
            </a: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1" y="428604"/>
            <a:ext cx="2076424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242" y="5403856"/>
            <a:ext cx="11715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спортивные соревнования, а также тренировочные мероприятия, включающие в себя теоретическую и организационную части, и другие мероприятия по подготовке к спортивным соревнованиям с участием спортсменов;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организованные занятия граждан физической культурой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459" y="2143117"/>
            <a:ext cx="11715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3. Физическая культура и спорт в системе образования, в системе федеральных органов исполнительной власти, по месту работы и месту жительства граждан. Адаптивная физическая культура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vnd12.ru/uploads/posts/2013-08/1377499018_russian-fl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1" y="428604"/>
            <a:ext cx="2076424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6211" y="3214687"/>
            <a:ext cx="11430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Статья 28. Физическая культура и спорт в системе образования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вовлечения обучающихся в занятия физической культурой и спортом, развития и популяризации школьного спорта образовательными организациями, реализующими образовательные программы начального общего, основного общего, среднего общего образования, могут создаваться школьные спортивные клубы (в том числе в виде общественных объединений), не являющиеся юридическими лицами. Деятельность таких спортивных клубов осуществляется в порядке, установленном уполномоченным Правительством Российской Федерации федеральным органом исполнительной власти, и предусматривается уставами соответствующих образовательных организаций.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6976" y="500042"/>
            <a:ext cx="952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Федеральный закон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в РФ»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77003" y="1571613"/>
            <a:ext cx="542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4 декабря  2007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329-ФЗ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77003" y="1714488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917" y="2571744"/>
            <a:ext cx="1181108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Основными задачами деятельности спортивных клубов являются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вовлечение обучающихся в систематические занятия физической культурой и спортом, формирование у них мотивации и устойчивого интереса к укреплению здоровья;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физкультурно-спортивной работы с обучающимися;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участие в спортивных соревнованиях различного уровня среди образовательных организаций;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волонтерского движения по пропаганде здорового образа жизни;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оказание содействия обучающимся, членам спортивных сборных команд образовательных организаций в создании необходимых условий для эффективной организации образовательного и тренировочного процессов;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спортивно-массовой работы с обучающимися, имеющими отклонения в состоянии здоровья, ограниченные возможности здоровья.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эмбле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1" y="1285860"/>
            <a:ext cx="1160860" cy="117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 утверждении порядка осуществления деятельности школьных спортивных клубов и студенческих спортивных клубах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77003" y="1714488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13 сентября 2013 г. № 1065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1967" y="3247866"/>
            <a:ext cx="666754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Основными формами работы спортивных клубов являются занятия в секциях, группах и командах, комплектующихся с учетом пола, возраста, уровня физической и спортивно-технической подготовки, а также состояния здоровья обучающихся.</a:t>
            </a:r>
          </a:p>
          <a:p>
            <a:pPr indent="457200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клуб может иметь собственное название, эмблему, наградную атрибутику, спортивную форму.</a:t>
            </a:r>
          </a:p>
        </p:txBody>
      </p:sp>
      <p:pic>
        <p:nvPicPr>
          <p:cNvPr id="11268" name="Picture 4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89" y="3007284"/>
            <a:ext cx="4181776" cy="3185104"/>
          </a:xfrm>
          <a:prstGeom prst="rect">
            <a:avLst/>
          </a:prstGeom>
          <a:noFill/>
        </p:spPr>
      </p:pic>
      <p:pic>
        <p:nvPicPr>
          <p:cNvPr id="7" name="Picture 2" descr="эмблем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05" y="1448092"/>
            <a:ext cx="1101866" cy="117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25" y="428604"/>
            <a:ext cx="962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Закон Ярославской области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«О физической культуре и спорте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 Ярославской области»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81752" y="2000241"/>
            <a:ext cx="542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11 ноября  2013 г.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54-з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960" y="2428869"/>
            <a:ext cx="68580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Статья 3. Полномочия органов государственной власти Ярославской области в сфере физической культуры и спорта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indent="4500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Содействие развитию детско-юношеского,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школьного 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студенческого спорта, массового спорта, спорта высших достижений и профессионального спорта;</a:t>
            </a:r>
          </a:p>
          <a:p>
            <a:pPr indent="450000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0" y="285728"/>
            <a:ext cx="1854035" cy="1567236"/>
          </a:xfrm>
          <a:prstGeom prst="rect">
            <a:avLst/>
          </a:prstGeom>
          <a:noFill/>
        </p:spPr>
      </p:pic>
      <p:pic>
        <p:nvPicPr>
          <p:cNvPr id="6" name="Picture 4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665" y="3500438"/>
            <a:ext cx="4171375" cy="287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49" y="1284629"/>
            <a:ext cx="11238271" cy="55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289" y="1784921"/>
            <a:ext cx="1146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17. В целях обеспечения индивидуальных потребностей обучающихся в образовательной программе начального общего образования предусматриваются: … </a:t>
            </a:r>
            <a:r>
              <a:rPr lang="ru-RU" sz="2000" b="1" dirty="0" smtClean="0"/>
              <a:t>внеурочная деятельность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начального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207" y="2905285"/>
            <a:ext cx="113857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19.5. Рабочие программы учебных предметов, курсов, в том числе внеурочной деятельности должны обеспечивать достижение планируемых результатов освоения основной образовательной программы начального общего образования.</a:t>
            </a:r>
          </a:p>
          <a:p>
            <a:r>
              <a:rPr lang="ru-RU" sz="2000" dirty="0" smtClean="0"/>
              <a:t>Рабочие программы … курсов, в том числе внеурочной деятельности разрабатываются на основе требований к результатам освоения основной образовательной программы начального общего образования с учетом программ, включенных в ее структуру.</a:t>
            </a:r>
          </a:p>
          <a:p>
            <a:r>
              <a:rPr lang="ru-RU" sz="2000" b="1" i="1" dirty="0" smtClean="0"/>
              <a:t>Рабочие программы курсов внеурочной деятельности должны содержать:</a:t>
            </a:r>
            <a:endParaRPr lang="ru-RU" sz="2000" i="1" dirty="0" smtClean="0"/>
          </a:p>
          <a:p>
            <a:r>
              <a:rPr lang="ru-RU" sz="2000" i="1" dirty="0" smtClean="0"/>
              <a:t>1) результаты освоения курса внеурочной деятельности;</a:t>
            </a:r>
          </a:p>
          <a:p>
            <a:r>
              <a:rPr lang="ru-RU" sz="2000" i="1" dirty="0" smtClean="0"/>
              <a:t>2) содержание курса внеурочной деятельности с указанием форм организации и видов деятельности;</a:t>
            </a:r>
          </a:p>
          <a:p>
            <a:r>
              <a:rPr lang="ru-RU" sz="2000" i="1" dirty="0" smtClean="0"/>
              <a:t>3) тематическое планирование.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736305">
            <a:off x="3357571" y="2522366"/>
            <a:ext cx="537175" cy="661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7216" y="2591324"/>
            <a:ext cx="92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736305">
            <a:off x="3386098" y="3383715"/>
            <a:ext cx="537175" cy="661138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9974" y="3452673"/>
            <a:ext cx="92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736305">
            <a:off x="3427673" y="5206442"/>
            <a:ext cx="537175" cy="661138"/>
          </a:xfrm>
          <a:prstGeom prst="rect">
            <a:avLst/>
          </a:prstGeom>
          <a:solidFill>
            <a:srgbClr val="325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8790" y="5275400"/>
            <a:ext cx="92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736305">
            <a:off x="3427673" y="4295754"/>
            <a:ext cx="537175" cy="661138"/>
          </a:xfrm>
          <a:prstGeom prst="rect">
            <a:avLst/>
          </a:prstGeom>
          <a:solidFill>
            <a:srgbClr val="5BA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2288" y="4364712"/>
            <a:ext cx="92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4150591" y="2852776"/>
            <a:ext cx="7799020" cy="335629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Всероссийский летний и зимний фестиваль ГТО</a:t>
            </a:r>
          </a:p>
          <a:p>
            <a:pPr marL="0" indent="0" fontAlgn="base">
              <a:buNone/>
            </a:pPr>
            <a:endParaRPr lang="ru-RU" sz="2400" dirty="0" smtClean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Всероссийские соревнования по разным видам спорта </a:t>
            </a:r>
            <a:r>
              <a:rPr lang="ru-RU" sz="12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(гандбол, баскетбол, бокс, лапта, лыжные гонки, самбо, футбол, дзюдо, плавание, легкая атлетика и др.)</a:t>
            </a:r>
          </a:p>
          <a:p>
            <a:pPr marL="0" indent="0" fontAlgn="base">
              <a:buNone/>
            </a:pPr>
            <a:endParaRPr lang="ru-RU" sz="1600" dirty="0" smtClean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Всероссийские спортивные игры школьников «Президентские спортивные игры»</a:t>
            </a:r>
          </a:p>
          <a:p>
            <a:pPr marL="0" indent="0" fontAlgn="base">
              <a:buNone/>
            </a:pPr>
            <a:endParaRPr lang="ru-RU" sz="1600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base">
              <a:buNone/>
            </a:pPr>
            <a: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Всероссийские спортивные соревнования школьников </a:t>
            </a:r>
            <a:b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«Президентские состязания»</a:t>
            </a:r>
          </a:p>
          <a:p>
            <a:pPr marL="0" indent="0" fontAlgn="base">
              <a:buNone/>
            </a:pPr>
            <a:endParaRPr lang="ru-RU" sz="1600" dirty="0" smtClean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fontAlgn="base">
              <a:buNone/>
            </a:pPr>
            <a:endParaRPr lang="ru-RU" sz="1600" dirty="0" smtClean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20096" y="1173929"/>
            <a:ext cx="8247919" cy="1224136"/>
          </a:xfrm>
          <a:prstGeom prst="rect">
            <a:avLst/>
          </a:prstGeom>
          <a:solidFill>
            <a:srgbClr val="5BA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Всероссийский сводный календарный план физкультурных </a:t>
            </a:r>
            <a:br>
              <a:rPr lang="ru-RU" sz="2000" dirty="0" smtClean="0">
                <a:solidFill>
                  <a:prstClr val="white"/>
                </a:solidFill>
              </a:rPr>
            </a:br>
            <a:r>
              <a:rPr lang="ru-RU" sz="2000" dirty="0" smtClean="0">
                <a:solidFill>
                  <a:prstClr val="white"/>
                </a:solidFill>
              </a:rPr>
              <a:t>и спортивных мероприятий среди обучающихся общеобразовательных организаций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ая выноска 18">
            <a:extLst>
              <a:ext uri="{FF2B5EF4-FFF2-40B4-BE49-F238E27FC236}">
                <a16:creationId xmlns="" xmlns:a16="http://schemas.microsoft.com/office/drawing/2014/main" id="{A5D9FDFB-24FC-3147-996A-142B4831DB9B}"/>
              </a:ext>
            </a:extLst>
          </p:cNvPr>
          <p:cNvSpPr/>
          <p:nvPr/>
        </p:nvSpPr>
        <p:spPr>
          <a:xfrm flipH="1">
            <a:off x="211366" y="1755233"/>
            <a:ext cx="3121770" cy="711634"/>
          </a:xfrm>
          <a:prstGeom prst="wedgeRectCallout">
            <a:avLst>
              <a:gd name="adj1" fmla="val -59867"/>
              <a:gd name="adj2" fmla="val -97270"/>
            </a:avLst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725">
              <a:lnSpc>
                <a:spcPct val="80000"/>
              </a:lnSpc>
            </a:pPr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Минобрнауки России</a:t>
            </a:r>
          </a:p>
          <a:p>
            <a:pPr marL="720725">
              <a:lnSpc>
                <a:spcPct val="80000"/>
              </a:lnSpc>
            </a:pPr>
            <a:endParaRPr lang="ru-RU" sz="1400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725">
              <a:lnSpc>
                <a:spcPct val="80000"/>
              </a:lnSpc>
            </a:pPr>
            <a:r>
              <a:rPr lang="ru-RU" sz="1400" dirty="0" err="1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Минспорт</a:t>
            </a:r>
            <a:r>
              <a:rPr lang="ru-RU" sz="14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России</a:t>
            </a:r>
            <a:endParaRPr lang="ru-RU" sz="11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335494" y="2666369"/>
            <a:ext cx="2717422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МЕРОПРИЯТИЯ, </a:t>
            </a:r>
          </a:p>
          <a:p>
            <a:pPr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ПРОВОДИМЫЕ МИНИСТЕРСТВОМ ПРОСВЕЩЕНИЯ</a:t>
            </a:r>
          </a:p>
          <a:p>
            <a:pPr>
              <a:defRPr/>
            </a:pPr>
            <a:r>
              <a:rPr lang="ru-RU" sz="2000" dirty="0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endParaRPr lang="ru-RU" sz="2000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" descr="эмбле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4" y="4648493"/>
            <a:ext cx="1101866" cy="1175156"/>
          </a:xfrm>
          <a:prstGeom prst="rect">
            <a:avLst/>
          </a:prstGeom>
          <a:noFill/>
        </p:spPr>
      </p:pic>
      <p:pic>
        <p:nvPicPr>
          <p:cNvPr id="23" name="Picture 2" descr="http://championsdiets.ru/images/gerbminspo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317" y="4542504"/>
            <a:ext cx="1366109" cy="129109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524864" y="391271"/>
            <a:ext cx="8244349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Система соревнований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948" y="1142984"/>
            <a:ext cx="4542504" cy="326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13" y="214290"/>
            <a:ext cx="10191821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Система тренировки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76310s020.edusite.ru/images/p235_img_4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60" y="4606136"/>
            <a:ext cx="3792833" cy="1969712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755" y="4579554"/>
            <a:ext cx="3140333" cy="20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http://www.school2zel.ru/wp-content/uploads/2015/01/fabddf0f5d9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00" y="1200130"/>
            <a:ext cx="1646329" cy="1057491"/>
          </a:xfrm>
          <a:prstGeom prst="rect">
            <a:avLst/>
          </a:prstGeom>
          <a:noFill/>
        </p:spPr>
      </p:pic>
      <p:pic>
        <p:nvPicPr>
          <p:cNvPr id="8" name="Picture 6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890" y="3717625"/>
            <a:ext cx="4055806" cy="2874904"/>
          </a:xfrm>
          <a:prstGeom prst="rect">
            <a:avLst/>
          </a:prstGeom>
          <a:noFill/>
        </p:spPr>
      </p:pic>
      <p:pic>
        <p:nvPicPr>
          <p:cNvPr id="9" name="Picture 2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890" y="951460"/>
            <a:ext cx="4055807" cy="2628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61" y="214290"/>
            <a:ext cx="10953827" cy="86177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Система факторов,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повышающих эффективность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тренировочно-соревновательной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12" y="1142984"/>
            <a:ext cx="4449750" cy="335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http://www.yarcdu.ru/sites/www.yarcdu.ru/files/image/%D0%9B%D0%B8%D0%B3%D0%B0%20%D0%B1%D0%B0%D0%BD%D0%BD%D0%B5%D1%80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613" y="1428736"/>
            <a:ext cx="5699675" cy="171469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744" y="3286125"/>
            <a:ext cx="66675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Разработчики проекта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 ДПО ЯО «Институт развития образования»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ГОАУ ДО ЯО«Центр детей и юношества»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1182" y="4530068"/>
            <a:ext cx="107233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Партнеры проекта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 образования Ярославской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 по физической культуре, спорту и молодежной политике Ярослав.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 здравоохранения и фармации Ярославской области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 в области образования,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федерации Ярославской области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25" y="428604"/>
            <a:ext cx="9620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http://www.iro.yar.ru/index.php?id=1710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917" y="1928802"/>
            <a:ext cx="1181108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сети школьных спортивных клубов для развития школьного спорта с учетом его социальной и образовательной функций, а также специфики его структуры, основанной на добровольной деятельности субъектов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39" y="285728"/>
            <a:ext cx="1826133" cy="142876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0917" y="3786190"/>
            <a:ext cx="1181108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</a:t>
            </a:r>
          </a:p>
          <a:p>
            <a:pPr lvl="0"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Разработка нормативно-правовых актов по созданию школьных спортивных клубов (ШСК) в системе образования в ЯО.</a:t>
            </a: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Вовлечение обучающихся в занятия физической культурой и спортом, развитие и популяризация школьного спорта.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Создание системы сетевого взаимодействия школьных спортивных клубов Ярославской области.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739" y="2916051"/>
            <a:ext cx="2517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Количество зарегистрированный школьных спортивных клубов ЯО </a:t>
            </a:r>
          </a:p>
          <a:p>
            <a:r>
              <a:rPr lang="ru-RU" b="1" dirty="0" smtClean="0"/>
              <a:t>на 31.12.2018 г.</a:t>
            </a:r>
          </a:p>
          <a:p>
            <a:endParaRPr lang="ru-RU" b="1" dirty="0" smtClean="0"/>
          </a:p>
          <a:p>
            <a:r>
              <a:rPr lang="ru-RU" b="1" dirty="0" smtClean="0"/>
              <a:t>Всего 334 клуба:</a:t>
            </a:r>
          </a:p>
          <a:p>
            <a:r>
              <a:rPr lang="ru-RU" b="1" dirty="0" smtClean="0"/>
              <a:t>- 104 общественных организации,</a:t>
            </a:r>
          </a:p>
          <a:p>
            <a:r>
              <a:rPr lang="ru-RU" b="1" dirty="0" smtClean="0"/>
              <a:t>- 230 структурных подразделения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29897" y="0"/>
          <a:ext cx="89621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www.yarregion.ru/depts/dobr/newsPics/2016/11-09-2016/2016-09-11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21" y="280212"/>
            <a:ext cx="2406485" cy="2312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7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09" y="1430594"/>
            <a:ext cx="11525331" cy="51416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21277" y="1622323"/>
            <a:ext cx="7032483" cy="4664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повышения квалификации </a:t>
            </a:r>
            <a:r>
              <a:rPr lang="ru-RU" sz="2400" dirty="0" smtClean="0">
                <a:solidFill>
                  <a:srgbClr val="C00000"/>
                </a:solidFill>
              </a:rPr>
              <a:t>«Реализация инновационной модели содержания и структуры школьного физкультурного образования в рамках школьного спортивного клуба»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ru-RU" sz="2400" i="1" dirty="0" smtClean="0"/>
          </a:p>
          <a:p>
            <a:r>
              <a:rPr lang="ru-RU" sz="2400" i="1" dirty="0" smtClean="0"/>
              <a:t>Срок обучения</a:t>
            </a:r>
            <a:r>
              <a:rPr lang="ru-RU" sz="2400" dirty="0" smtClean="0"/>
              <a:t>:  36 часов</a:t>
            </a:r>
          </a:p>
          <a:p>
            <a:r>
              <a:rPr lang="ru-RU" sz="2400" i="1" dirty="0" smtClean="0"/>
              <a:t>Форма обучения:</a:t>
            </a:r>
            <a:r>
              <a:rPr lang="ru-RU" sz="2400" dirty="0" smtClean="0"/>
              <a:t>  дистанционная</a:t>
            </a:r>
          </a:p>
          <a:p>
            <a:r>
              <a:rPr lang="ru-RU" sz="2400" i="1" dirty="0" smtClean="0"/>
              <a:t>Содержание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1. Школьный спортивный клуб как элемент модели структуры физкультурного образования учащихся.</a:t>
            </a:r>
          </a:p>
          <a:p>
            <a:r>
              <a:rPr lang="ru-RU" sz="2400" dirty="0" smtClean="0"/>
              <a:t>2. Направления реализации физкультурного образования в рамках школьного спортивного клуба.</a:t>
            </a:r>
          </a:p>
          <a:p>
            <a:r>
              <a:rPr lang="ru-RU" sz="2400" dirty="0" smtClean="0"/>
              <a:t>3. Создание организационно-педагогических условий работы ШСК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56" y="1843549"/>
            <a:ext cx="3505402" cy="441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524000" y="905933"/>
          <a:ext cx="8915400" cy="595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866" y="1447800"/>
            <a:ext cx="1193801" cy="1193801"/>
          </a:xfrm>
        </p:spPr>
      </p:pic>
      <p:sp>
        <p:nvSpPr>
          <p:cNvPr id="12" name="Прямоугольник 11"/>
          <p:cNvSpPr/>
          <p:nvPr/>
        </p:nvSpPr>
        <p:spPr>
          <a:xfrm>
            <a:off x="270935" y="1463303"/>
            <a:ext cx="2269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Сетевая ППК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«Развитие школьного спорта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региональной системе образования»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scontent-sjc3-1.cdninstagram.com/vp/3d0d4a1f3dc19c1188297fbc732414c1/5C55B69E/t51.2885-19/s320x320/38491799_265162604099960_6579805222191759360_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1" y="5086666"/>
            <a:ext cx="1134534" cy="7689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922932" y="2746571"/>
            <a:ext cx="19981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физическое воспитание и физическая подготовка обучающихся в общеобразовательных организациях, их подготовка к участию и участие в физкультурных мероприятиях и спортивных мероприятиях, в том числе в официальных физкультурных мероприятиях и спортивных мероприятиях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0958" y="2159243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Реализация внеурочной деятельности</a:t>
            </a:r>
            <a:br>
              <a:rPr lang="ru-RU" sz="4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форме проектной деятельности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283" y="3849696"/>
            <a:ext cx="1127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Письмо </a:t>
            </a:r>
            <a:r>
              <a:rPr lang="ru-RU" sz="2200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sz="2200" dirty="0" smtClean="0">
                <a:solidFill>
                  <a:srgbClr val="C00000"/>
                </a:solidFill>
              </a:rPr>
              <a:t> России от 18.08.2017 № 09-1672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342470"/>
            <a:ext cx="1127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Письмо </a:t>
            </a:r>
            <a:r>
              <a:rPr lang="ru-RU" sz="2200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sz="2200" dirty="0" smtClean="0">
                <a:solidFill>
                  <a:srgbClr val="C00000"/>
                </a:solidFill>
              </a:rPr>
              <a:t> России от 18.08.2017 № 09-1672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968" y="2966310"/>
            <a:ext cx="11444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Эффективной формой организации внеурочной деятельности является проектная деятельность (учебный проект).</a:t>
            </a:r>
          </a:p>
          <a:p>
            <a:r>
              <a:rPr lang="ru-RU" dirty="0" smtClean="0"/>
              <a:t>Проект выполняется обучающимся самостоятельно под руководством педагогического работника по выбранной теме в рамках одного или нескольких изучаемых учебных предметов, курсов в любом избранном направлении деятельности (познавательной, практической, учебно-исследовательской, социальной, художественно-творческой, иной).</a:t>
            </a:r>
          </a:p>
          <a:p>
            <a:r>
              <a:rPr lang="ru-RU" dirty="0" smtClean="0"/>
              <a:t>В рамках сетевой формы реализации рабочих программ внеурочной деятельности к работе над проектом в качестве руководителя проекта (наставника) могут привлекаться специалисты, организаций дополнительного образования, профессионального и высшего образования (в т.ч. студенты), организаций культуры, спорта, предприятий. Порядок их участия в реализации проектной деятельности определяется договором о сетевом взаимодействии.</a:t>
            </a:r>
          </a:p>
          <a:p>
            <a:r>
              <a:rPr lang="ru-RU" dirty="0" smtClean="0"/>
              <a:t>Проект выполняется обучающимся в рамках учебного времени, отведенного основной образовательной программой, и представляется в виде завершенного учебного исследования или объекта (информационного, творческого, социального, прикладного, инновационного, конструкторского, инженерного и пр.).</a:t>
            </a: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3961" y="3113794"/>
            <a:ext cx="11444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Результаты выполнения проекта должны отражать:</a:t>
            </a:r>
          </a:p>
          <a:p>
            <a:r>
              <a:rPr lang="ru-RU" sz="2000" dirty="0" smtClean="0"/>
              <a:t>- навыки коммуникативной, учебно-исследовательской деятельности;</a:t>
            </a:r>
          </a:p>
          <a:p>
            <a:r>
              <a:rPr lang="ru-RU" sz="2000" dirty="0" smtClean="0"/>
              <a:t>- способность к инновационной, аналитической, творческой, интеллектуальной деятельности;</a:t>
            </a:r>
          </a:p>
          <a:p>
            <a:r>
              <a:rPr lang="ru-RU" sz="2000" dirty="0" smtClean="0"/>
              <a:t>- навыки проектной деятельности, а также умение самостоятельно применять приобретенные знания и способы действий при решении различных задач, используя знания одного или нескольких учебных предметов или предметных областей;</a:t>
            </a:r>
          </a:p>
          <a:p>
            <a:r>
              <a:rPr lang="ru-RU" sz="2000" dirty="0" smtClean="0"/>
              <a:t>- 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342470"/>
            <a:ext cx="112726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Письмо </a:t>
            </a:r>
            <a:r>
              <a:rPr lang="ru-RU" sz="2200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sz="2200" dirty="0" smtClean="0">
                <a:solidFill>
                  <a:srgbClr val="C00000"/>
                </a:solidFill>
              </a:rPr>
              <a:t> России от 18.08.2017 № 09-1672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289" y="1784921"/>
            <a:ext cx="114644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19.10. План внеурочной деятельности является организационным механизмом реализации основной образовательной программы начального общего образования.</a:t>
            </a:r>
          </a:p>
          <a:p>
            <a:r>
              <a:rPr lang="ru-RU" sz="2000" dirty="0" smtClean="0"/>
              <a:t>План внеурочной деятельности обеспечивает учет индивидуальных особенностей и потребностей обучающихся через организацию внеурочной деятельности. Внеурочная деятельность организуется по направлениям развития личности (</a:t>
            </a:r>
            <a:r>
              <a:rPr lang="ru-RU" sz="2000" b="1" dirty="0" smtClean="0"/>
              <a:t>спортивно-оздоровительное</a:t>
            </a:r>
            <a:r>
              <a:rPr lang="ru-RU" sz="2000" dirty="0" smtClean="0"/>
              <a:t>, </a:t>
            </a:r>
            <a:r>
              <a:rPr lang="ru-RU" sz="1600" dirty="0" smtClean="0"/>
              <a:t>духовно-нравственное, социальное, </a:t>
            </a:r>
            <a:r>
              <a:rPr lang="ru-RU" sz="1600" dirty="0" err="1" smtClean="0"/>
              <a:t>общеинтеллектуальное</a:t>
            </a:r>
            <a:r>
              <a:rPr lang="ru-RU" sz="1600" dirty="0" smtClean="0"/>
              <a:t>, общекультурное</a:t>
            </a:r>
            <a:r>
              <a:rPr lang="ru-RU" sz="2000" dirty="0" smtClean="0"/>
              <a:t>) в таких формах как </a:t>
            </a:r>
            <a:r>
              <a:rPr lang="ru-RU" sz="1600" dirty="0" smtClean="0"/>
              <a:t>художественные, культурологические, филологические, хоровые студии, сетевые сообщества, </a:t>
            </a:r>
            <a:r>
              <a:rPr lang="ru-RU" sz="2000" b="1" dirty="0" smtClean="0"/>
              <a:t>школьные спортивные клубы и секции</a:t>
            </a:r>
            <a:r>
              <a:rPr lang="ru-RU" sz="2000" dirty="0" smtClean="0"/>
              <a:t>, </a:t>
            </a:r>
            <a:r>
              <a:rPr lang="ru-RU" sz="1600" dirty="0" smtClean="0"/>
              <a:t>конференции, олимпиады, военно-патриотические объединения, экскурсии, соревнования, поисковые и научные исследования, общественно полезные практики и другие формы </a:t>
            </a:r>
            <a:r>
              <a:rPr lang="ru-RU" sz="2000" dirty="0" smtClean="0"/>
              <a:t>на добровольной основе в соответствии с выбором участников образовательных отношений.</a:t>
            </a:r>
          </a:p>
          <a:p>
            <a:r>
              <a:rPr lang="ru-RU" dirty="0" smtClean="0"/>
              <a:t>План внеурочной деятельности организации, осуществляющей образовательную деятельность определяет состав и структуру направлений, формы организации, объем внеурочной деятельности для обучающихся при получении начального общего образования (до 1350 часов за четыре года обучения) с учетом интересов обучающихся и возможностей организации, осуществляющей образовательную деятельность.</a:t>
            </a:r>
          </a:p>
          <a:p>
            <a:r>
              <a:rPr lang="ru-RU" sz="2000" dirty="0" smtClean="0"/>
              <a:t>Организация, осуществляющая образовательную деятельность самостоятельно разрабатывает и утверждает план внеурочной деятельности.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начального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60261" y="5758935"/>
            <a:ext cx="3633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http://www.iro.yar.ru/index.php?id=2780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60" y="1236134"/>
            <a:ext cx="7849551" cy="5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4" name="Прямоугольник 3"/>
          <p:cNvSpPr/>
          <p:nvPr/>
        </p:nvSpPr>
        <p:spPr>
          <a:xfrm>
            <a:off x="1941870" y="2088196"/>
            <a:ext cx="9178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Организация внеурочной деятельности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по спортивно-оздоровительному направлению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1067" y="4225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Щербак Александр Павлович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заведующий кафедрой физической культуры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безопасности жизнедеятельности,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кандидат педагогических наук, доцент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9" y="4286141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dirty="0" smtClean="0">
                <a:solidFill>
                  <a:srgbClr val="A52C36"/>
                </a:solidFill>
              </a:rPr>
              <a:t>Тел.: +7 (4852) 23-09-67 </a:t>
            </a:r>
          </a:p>
          <a:p>
            <a:r>
              <a:rPr lang="ru-RU" sz="2000" dirty="0" smtClean="0">
                <a:solidFill>
                  <a:srgbClr val="A52C36"/>
                </a:solidFill>
              </a:rPr>
              <a:t>Сайт: </a:t>
            </a:r>
            <a:r>
              <a:rPr lang="en-US" sz="2000" dirty="0" smtClean="0">
                <a:solidFill>
                  <a:srgbClr val="A32D35"/>
                </a:solidFill>
              </a:rPr>
              <a:t>www.iro.yar.ru</a:t>
            </a:r>
          </a:p>
          <a:p>
            <a:r>
              <a:rPr lang="en-US" sz="2000" dirty="0" smtClean="0">
                <a:solidFill>
                  <a:srgbClr val="A52C36"/>
                </a:solidFill>
              </a:rPr>
              <a:t>E-mail</a:t>
            </a:r>
            <a:r>
              <a:rPr lang="ru-RU" sz="2000" dirty="0" smtClean="0">
                <a:solidFill>
                  <a:srgbClr val="A52C36"/>
                </a:solidFill>
              </a:rPr>
              <a:t>: </a:t>
            </a:r>
            <a:r>
              <a:rPr lang="en-US" sz="2000" dirty="0" smtClean="0">
                <a:solidFill>
                  <a:srgbClr val="A52C36"/>
                </a:solidFill>
              </a:rPr>
              <a:t>fkbzh@iro.yar.ru</a:t>
            </a:r>
            <a:endParaRPr lang="ru-RU" sz="2000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792" y="2050392"/>
            <a:ext cx="114644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13. Основная образовательная программа основного общего образования реализуется образовательным учреждением через урочную и </a:t>
            </a:r>
            <a:r>
              <a:rPr lang="ru-RU" sz="2000" b="1" dirty="0" smtClean="0"/>
              <a:t>внеурочную деятельность </a:t>
            </a:r>
            <a:r>
              <a:rPr lang="ru-RU" sz="2000" dirty="0" smtClean="0"/>
              <a:t>с соблюдением требований государственных санитарно-эпидемиологических правил и нормативов.</a:t>
            </a:r>
          </a:p>
          <a:p>
            <a:endParaRPr lang="ru-RU" sz="800" dirty="0" smtClean="0"/>
          </a:p>
          <a:p>
            <a:r>
              <a:rPr lang="ru-RU" sz="2000" b="1" dirty="0" smtClean="0"/>
              <a:t>Внеурочная деятельность </a:t>
            </a:r>
            <a:r>
              <a:rPr lang="ru-RU" sz="2000" dirty="0" smtClean="0"/>
              <a:t>организуется по направлениям развития личности (духовно-нравственное, </a:t>
            </a:r>
            <a:r>
              <a:rPr lang="ru-RU" sz="2000" b="1" dirty="0" smtClean="0"/>
              <a:t>физкультурно-спортивное и оздоровительное</a:t>
            </a:r>
            <a:r>
              <a:rPr lang="ru-RU" sz="2000" dirty="0" smtClean="0"/>
              <a:t>, социальное, </a:t>
            </a:r>
            <a:r>
              <a:rPr lang="ru-RU" sz="2000" dirty="0" err="1" smtClean="0"/>
              <a:t>общеинтеллектуальное</a:t>
            </a:r>
            <a:r>
              <a:rPr lang="ru-RU" sz="2000" dirty="0" smtClean="0"/>
              <a:t>, общекультурное) в таких формах, как кружки, художественные студии, </a:t>
            </a:r>
            <a:r>
              <a:rPr lang="ru-RU" sz="2000" b="1" dirty="0" smtClean="0"/>
              <a:t>спортивные клубы и секции</a:t>
            </a:r>
            <a:r>
              <a:rPr lang="ru-RU" sz="2000" dirty="0" smtClean="0"/>
              <a:t>, юношеские организации, краеведческая работа,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 и т. д.</a:t>
            </a:r>
          </a:p>
          <a:p>
            <a:endParaRPr lang="ru-RU" sz="800" dirty="0" smtClean="0"/>
          </a:p>
          <a:p>
            <a:r>
              <a:rPr lang="ru-RU" sz="2000" dirty="0" smtClean="0"/>
              <a:t>Формы организации образовательного процесса, чередование урочной и внеурочной деятельности в рамках реализации основной образовательной программы основного общего образования определяет организация, осуществляющая образовательную деятельность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основного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основного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961" y="1755424"/>
            <a:ext cx="11606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15. В целях обеспечения индивидуальных потребностей обучающихся в основной образовательной программе основного общего образования предусматриваются: … </a:t>
            </a:r>
            <a:r>
              <a:rPr lang="ru-RU" sz="2000" b="1" dirty="0" smtClean="0"/>
              <a:t>внеурочная деятельность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463" y="2684206"/>
            <a:ext cx="116069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18.2.2. Рабочие программы … курсов, в том числе внеурочной деятельности должны обеспечивать достижение планируемых результатов освоения основной образовательной программы основного общего образования.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Рабочие программы учебных предметов, курсов, в том числе внеурочной деятельности разрабатываются на основе требований к результатам освоения основной образовательной программы основного общего образования с учетом программ, включенных в ее структуру.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/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/>
              <a:t>Рабочие программы курсов внеурочной деятельности должны содержать</a:t>
            </a:r>
            <a:r>
              <a:rPr lang="ru-RU" sz="2000" i="1" dirty="0" smtClean="0"/>
              <a:t>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/>
              <a:t>1) результаты освоения курса внеурочной деятельности;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/>
              <a:t>2) содержание курса внеурочной деятельности с указанием форм организации и видов деятельности;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/>
              <a:t>3) тематическое планирование.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основного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463" y="1946787"/>
            <a:ext cx="1160698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18.3.1.2. </a:t>
            </a:r>
            <a:r>
              <a:rPr lang="ru-RU" sz="2000" b="1" dirty="0" smtClean="0"/>
              <a:t>План внеурочной деятельности </a:t>
            </a:r>
            <a:r>
              <a:rPr lang="ru-RU" sz="2000" dirty="0" smtClean="0"/>
              <a:t>обеспечивает учет индивидуальных особенностей и потребностей обучающихся через организацию внеурочной деятельности.</a:t>
            </a:r>
          </a:p>
          <a:p>
            <a:r>
              <a:rPr lang="ru-RU" sz="2000" b="1" dirty="0" smtClean="0"/>
              <a:t>Внеурочная деятельность </a:t>
            </a:r>
            <a:r>
              <a:rPr lang="ru-RU" sz="2000" dirty="0" smtClean="0"/>
              <a:t>организуется по направлениям развития личности (спор</a:t>
            </a:r>
            <a:r>
              <a:rPr lang="ru-RU" sz="2000" b="1" dirty="0" smtClean="0"/>
              <a:t>тивно-оздоровительное</a:t>
            </a:r>
            <a:r>
              <a:rPr lang="ru-RU" sz="2000" dirty="0" smtClean="0"/>
              <a:t>, духовно-нравственное, социальное, </a:t>
            </a:r>
            <a:r>
              <a:rPr lang="ru-RU" sz="2000" dirty="0" err="1" smtClean="0"/>
              <a:t>общеинтеллектуальное</a:t>
            </a:r>
            <a:r>
              <a:rPr lang="ru-RU" sz="2000" dirty="0" smtClean="0"/>
              <a:t>, общекультурное) в таких формах, как художественные, культурологические, филологические, хоровые студии, сетевые сообщества, </a:t>
            </a:r>
            <a:r>
              <a:rPr lang="ru-RU" sz="2000" b="1" dirty="0" smtClean="0"/>
              <a:t>школьные спортивные клубы и секции</a:t>
            </a:r>
            <a:r>
              <a:rPr lang="ru-RU" sz="2000" dirty="0" smtClean="0"/>
              <a:t>, юношеские организации, научно-практические конференции, школьные научные общества, олимпиады, поисковые и научные исследования, общественно полезные практики, военно-патриотические объединения и другие формы, отличные от урочной, на добровольной основе в соответствии с выбором участников образовательных отношений.</a:t>
            </a:r>
          </a:p>
          <a:p>
            <a:r>
              <a:rPr lang="ru-RU" sz="2000" b="1" dirty="0" smtClean="0"/>
              <a:t>План внеурочной деятельности </a:t>
            </a:r>
            <a:r>
              <a:rPr lang="ru-RU" sz="2000" dirty="0" smtClean="0"/>
              <a:t>определяет состав и структуру направлений, формы организации, объем внеурочной деятельности на уровне основного общего образования (до 1750 часов за пять лет обучения) с учетом интересов обучающихся и возможностей организации, осуществляющей образовательную деятельность.</a:t>
            </a:r>
          </a:p>
          <a:p>
            <a:r>
              <a:rPr lang="ru-RU" sz="2000" dirty="0" smtClean="0"/>
              <a:t>Организация, осуществляющая образовательную деятельность, самостоятельно разрабатывает и утверждает план внеурочной деятельности.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среднего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463" y="1946787"/>
            <a:ext cx="1160698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13. Основная образовательная программа определяет цели, задачи, планируемые результаты, содержание и организацию образовательной деятельности при получении среднего общего образования и реализуется организацией, осуществляющей образовательную деятельность через урочную и </a:t>
            </a:r>
            <a:r>
              <a:rPr lang="ru-RU" sz="2000" b="1" dirty="0" smtClean="0"/>
              <a:t>внеурочную деятельность </a:t>
            </a:r>
            <a:r>
              <a:rPr lang="ru-RU" sz="2000" dirty="0" smtClean="0"/>
              <a:t>с соблюдением требований государственных санитарно-эпидемиологических правил и нормативов.</a:t>
            </a:r>
          </a:p>
          <a:p>
            <a:r>
              <a:rPr lang="ru-RU" sz="2000" b="1" dirty="0" smtClean="0"/>
              <a:t>Внеурочная деятельность </a:t>
            </a:r>
            <a:r>
              <a:rPr lang="ru-RU" sz="2000" dirty="0" smtClean="0"/>
              <a:t>организуется по направлениям развития личности (с</a:t>
            </a:r>
            <a:r>
              <a:rPr lang="ru-RU" sz="2000" b="1" dirty="0" smtClean="0"/>
              <a:t>портивно-оздоровительное</a:t>
            </a:r>
            <a:r>
              <a:rPr lang="ru-RU" sz="2000" dirty="0" smtClean="0"/>
              <a:t>, духовно-нравственное, социальное, </a:t>
            </a:r>
            <a:r>
              <a:rPr lang="ru-RU" sz="2000" dirty="0" err="1" smtClean="0"/>
              <a:t>общеинтеллектуальное</a:t>
            </a:r>
            <a:r>
              <a:rPr lang="ru-RU" sz="2000" dirty="0" smtClean="0"/>
              <a:t>, общекультурное) в таких формах как художественные, культурологические, филологические, хоровые студии, сетевые сообщества, </a:t>
            </a:r>
            <a:r>
              <a:rPr lang="ru-RU" sz="2000" b="1" dirty="0" smtClean="0"/>
              <a:t>школьные спортивные клубы и секции</a:t>
            </a:r>
            <a:r>
              <a:rPr lang="ru-RU" sz="2000" dirty="0" smtClean="0"/>
              <a:t>, конференции, олимпиады, военно-патриотические объединения, экскурсии, соревнования, поисковые и научные исследования, общественно полезные практики и другие формы на добровольной основе в соответствии с выбором участников образовательных отношений.</a:t>
            </a:r>
          </a:p>
          <a:p>
            <a:r>
              <a:rPr lang="ru-RU" sz="2000" dirty="0" smtClean="0"/>
              <a:t>Формы организации образовательного процесса, чередование урочной и </a:t>
            </a:r>
            <a:r>
              <a:rPr lang="ru-RU" sz="2000" b="1" dirty="0" smtClean="0"/>
              <a:t>внеурочной деятельности </a:t>
            </a:r>
            <a:r>
              <a:rPr lang="ru-RU" sz="2000" dirty="0" smtClean="0"/>
              <a:t>в рамках реализации основной образовательной программы определяет образовательное учреждение.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среднего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463" y="1946787"/>
            <a:ext cx="11606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15. В целях обеспечения индивидуальных потребностей обучающихся в основной образовательной программе предусматриваются: … </a:t>
            </a:r>
            <a:r>
              <a:rPr lang="ru-RU" sz="2000" b="1" dirty="0" smtClean="0"/>
              <a:t>внеурочная деятельность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9716" y="2840217"/>
            <a:ext cx="116069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18.2.2. Рабочие программы … курсов, в том числе </a:t>
            </a:r>
            <a:r>
              <a:rPr lang="ru-RU" sz="2000" b="1" dirty="0" smtClean="0"/>
              <a:t>внеурочной деятельности </a:t>
            </a:r>
            <a:r>
              <a:rPr lang="ru-RU" sz="2000" dirty="0" smtClean="0"/>
              <a:t>должны обеспечивать достижение планируемых результатов освоения основной образовательной программы.</a:t>
            </a:r>
          </a:p>
          <a:p>
            <a:r>
              <a:rPr lang="ru-RU" sz="2000" dirty="0" smtClean="0"/>
              <a:t>Рабочие программы учебных предметов, курсов, в том числе внеурочной деятельности разрабатываются на основе требований к результатам освоения основной образовательной программы с учетом программ, включенных в ее структуру.</a:t>
            </a:r>
          </a:p>
          <a:p>
            <a:endParaRPr lang="ru-RU" sz="2000" dirty="0" smtClean="0"/>
          </a:p>
          <a:p>
            <a:r>
              <a:rPr lang="ru-RU" sz="2000" b="1" i="1" dirty="0" smtClean="0"/>
              <a:t>Рабочие программы курсов внеурочной деятельности должны содержать:</a:t>
            </a:r>
          </a:p>
          <a:p>
            <a:r>
              <a:rPr lang="ru-RU" sz="2000" i="1" dirty="0" smtClean="0"/>
              <a:t>1) результаты освоения курса внеурочной деятельности;</a:t>
            </a:r>
          </a:p>
          <a:p>
            <a:r>
              <a:rPr lang="ru-RU" sz="2000" i="1" dirty="0" smtClean="0"/>
              <a:t>2) содержание курса внеурочной деятельности с указанием форм организации и видов деятельности;</a:t>
            </a:r>
          </a:p>
          <a:p>
            <a:r>
              <a:rPr lang="ru-RU" sz="2000" i="1" dirty="0" smtClean="0"/>
              <a:t>3) тематическое планирование.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93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внеурочной деятельности по спортивно-оздоровительному направлению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3226" y="1144299"/>
            <a:ext cx="6272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ФГОС среднего общего образования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4463" y="1946787"/>
            <a:ext cx="1160698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18.3.2. </a:t>
            </a:r>
            <a:r>
              <a:rPr lang="ru-RU" sz="2000" b="1" dirty="0" smtClean="0"/>
              <a:t>План внеурочной деятельности.</a:t>
            </a:r>
          </a:p>
          <a:p>
            <a:endParaRPr lang="ru-RU" sz="800" b="1" dirty="0" smtClean="0"/>
          </a:p>
          <a:p>
            <a:r>
              <a:rPr lang="ru-RU" sz="2000" dirty="0" smtClean="0"/>
              <a:t>В целях обеспечения индивидуальных потребностей обучающихся основная образовательная программа предусматривает внеурочную деятельность.</a:t>
            </a:r>
          </a:p>
          <a:p>
            <a:endParaRPr lang="ru-RU" sz="800" dirty="0" smtClean="0"/>
          </a:p>
          <a:p>
            <a:r>
              <a:rPr lang="ru-RU" sz="2000" dirty="0" smtClean="0"/>
              <a:t>План внеурочной деятельности является организационным механизмом реализации основной образовательной программы.</a:t>
            </a:r>
          </a:p>
          <a:p>
            <a:endParaRPr lang="ru-RU" sz="800" dirty="0" smtClean="0"/>
          </a:p>
          <a:p>
            <a:r>
              <a:rPr lang="ru-RU" sz="2000" dirty="0" smtClean="0"/>
              <a:t>План внеурочной деятельности определяет состав и структуру направлений, формы организации, объем внеурочной деятельности обучающихся при получении среднего общего образования (до 700 часов за два года обучения).</a:t>
            </a:r>
          </a:p>
          <a:p>
            <a:endParaRPr lang="ru-RU" sz="800" dirty="0" smtClean="0"/>
          </a:p>
          <a:p>
            <a:r>
              <a:rPr lang="ru-RU" sz="2000" dirty="0" smtClean="0"/>
              <a:t>Организация, осуществляющая образовательную деятельность самостоятельно разрабатывает и утверждает план внеурочной деятельности.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09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2428</Words>
  <Application>Microsoft Office PowerPoint</Application>
  <PresentationFormat>Произвольный</PresentationFormat>
  <Paragraphs>239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внеурочной деятельности в форме проектной деятельности </vt:lpstr>
      <vt:lpstr>Презентация PowerPoint</vt:lpstr>
      <vt:lpstr>Презентация PowerPoint</vt:lpstr>
      <vt:lpstr>Презентация PowerPoint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Наталья Николаевна Новикова</cp:lastModifiedBy>
  <cp:revision>68</cp:revision>
  <dcterms:created xsi:type="dcterms:W3CDTF">2017-01-12T11:53:49Z</dcterms:created>
  <dcterms:modified xsi:type="dcterms:W3CDTF">2019-05-16T12:43:22Z</dcterms:modified>
  <cp:contentStatus/>
</cp:coreProperties>
</file>