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72" r:id="rId2"/>
  </p:sldMasterIdLst>
  <p:sldIdLst>
    <p:sldId id="259" r:id="rId3"/>
    <p:sldId id="287" r:id="rId4"/>
    <p:sldId id="341" r:id="rId5"/>
    <p:sldId id="326" r:id="rId6"/>
    <p:sldId id="327" r:id="rId7"/>
    <p:sldId id="299" r:id="rId8"/>
    <p:sldId id="343" r:id="rId9"/>
    <p:sldId id="333" r:id="rId10"/>
    <p:sldId id="334" r:id="rId11"/>
    <p:sldId id="332" r:id="rId12"/>
    <p:sldId id="317" r:id="rId13"/>
    <p:sldId id="340" r:id="rId14"/>
    <p:sldId id="344" r:id="rId15"/>
    <p:sldId id="318" r:id="rId16"/>
    <p:sldId id="345" r:id="rId17"/>
    <p:sldId id="26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2D36"/>
    <a:srgbClr val="B25A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80" d="100"/>
          <a:sy n="80" d="100"/>
        </p:scale>
        <p:origin x="-630" y="-7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166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258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150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919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709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8119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1227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0673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6003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3590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145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7028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2105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956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279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363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169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08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738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427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180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5245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46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054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s://iro.vr.mirapolis.ru/mira/s/eXskPn" TargetMode="External"/><Relationship Id="rId4" Type="http://schemas.openxmlformats.org/officeDocument/2006/relationships/hyperlink" Target="http://www.iro.yar.ru/index.php?id=6163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nf.iro.yar.ru/?p=894" TargetMode="Externa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.yar.ru/index.php?id=123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scherbak@iro.yar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ro.vr.mirapolis.ru/mira/s/zwkG3c" TargetMode="External"/><Relationship Id="rId5" Type="http://schemas.openxmlformats.org/officeDocument/2006/relationships/hyperlink" Target="http://www.iro.yar.ru/index.php?id=5965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iro.vr.mirapolis.ru/mira/s/lRLfWA" TargetMode="External"/><Relationship Id="rId4" Type="http://schemas.openxmlformats.org/officeDocument/2006/relationships/hyperlink" Target="http://www.iro.yar.ru/index.php?id=6063#c26417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272" y="195401"/>
            <a:ext cx="11540728" cy="14326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54272"/>
            <a:ext cx="12192000" cy="141802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80160" y="2083073"/>
            <a:ext cx="103699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Итоги апробации </a:t>
            </a:r>
            <a:r>
              <a:rPr lang="ru-RU" sz="40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примерной рабочей программы по учебному предмету «Физическая культура»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51272" y="5339956"/>
            <a:ext cx="76599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 мая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2022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г.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11854" y="4236381"/>
            <a:ext cx="76599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ЩЕРБАК АЛЕКСАНДР ПАВЛОВИЧ</a:t>
            </a:r>
          </a:p>
          <a:p>
            <a:pPr algn="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канд.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пед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 наук, доцент</a:t>
            </a:r>
          </a:p>
          <a:p>
            <a:pPr algn="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ГАУ ДПО ЯО ИРО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86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9917" y="1138294"/>
            <a:ext cx="3422564" cy="55209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7011" y="2827610"/>
            <a:ext cx="6406124" cy="38316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2" name="Группа 11"/>
          <p:cNvGrpSpPr/>
          <p:nvPr/>
        </p:nvGrpSpPr>
        <p:grpSpPr>
          <a:xfrm>
            <a:off x="94975" y="0"/>
            <a:ext cx="12097026" cy="1138294"/>
            <a:chOff x="94975" y="0"/>
            <a:chExt cx="12097026" cy="1138294"/>
          </a:xfrm>
        </p:grpSpPr>
        <p:sp>
          <p:nvSpPr>
            <p:cNvPr id="13" name="TextBox 12"/>
            <p:cNvSpPr txBox="1"/>
            <p:nvPr/>
          </p:nvSpPr>
          <p:spPr>
            <a:xfrm>
              <a:off x="1383203" y="182931"/>
              <a:ext cx="76538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Итоги </a:t>
              </a:r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апробации примерной рабочей программы по учебному предмету «Физическая культура»</a:t>
              </a: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1280162" y="506526"/>
              <a:ext cx="10911839" cy="631768"/>
            </a:xfrm>
            <a:custGeom>
              <a:avLst/>
              <a:gdLst>
                <a:gd name="connsiteX0" fmla="*/ 0 w 11422390"/>
                <a:gd name="connsiteY0" fmla="*/ 440531 h 1167401"/>
                <a:gd name="connsiteX1" fmla="*/ 6217920 w 11422390"/>
                <a:gd name="connsiteY1" fmla="*/ 448844 h 1167401"/>
                <a:gd name="connsiteX2" fmla="*/ 6575367 w 11422390"/>
                <a:gd name="connsiteY2" fmla="*/ 1163738 h 1167401"/>
                <a:gd name="connsiteX3" fmla="*/ 10989425 w 11422390"/>
                <a:gd name="connsiteY3" fmla="*/ 99709 h 1167401"/>
                <a:gd name="connsiteX4" fmla="*/ 11014363 w 11422390"/>
                <a:gd name="connsiteY4" fmla="*/ 108022 h 116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22390" h="1167401">
                  <a:moveTo>
                    <a:pt x="0" y="440531"/>
                  </a:moveTo>
                  <a:cubicBezTo>
                    <a:pt x="2561013" y="384420"/>
                    <a:pt x="5122026" y="328310"/>
                    <a:pt x="6217920" y="448844"/>
                  </a:cubicBezTo>
                  <a:cubicBezTo>
                    <a:pt x="7313814" y="569378"/>
                    <a:pt x="5780116" y="1221927"/>
                    <a:pt x="6575367" y="1163738"/>
                  </a:cubicBezTo>
                  <a:cubicBezTo>
                    <a:pt x="7370618" y="1105549"/>
                    <a:pt x="10249592" y="275662"/>
                    <a:pt x="10989425" y="99709"/>
                  </a:cubicBezTo>
                  <a:cubicBezTo>
                    <a:pt x="11729258" y="-76244"/>
                    <a:pt x="11371810" y="15889"/>
                    <a:pt x="11014363" y="108022"/>
                  </a:cubicBezTo>
                </a:path>
              </a:pathLst>
            </a:custGeom>
            <a:noFill/>
            <a:ln>
              <a:solidFill>
                <a:srgbClr val="A32D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975" y="0"/>
              <a:ext cx="1117697" cy="10872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54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10114" y="3352441"/>
            <a:ext cx="5901842" cy="9917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8710" y="897386"/>
            <a:ext cx="3516847" cy="587763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727134" y="3423748"/>
            <a:ext cx="5877635" cy="8733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3954" y="897386"/>
            <a:ext cx="3487703" cy="5877635"/>
          </a:xfrm>
          <a:prstGeom prst="rect">
            <a:avLst/>
          </a:prstGeom>
          <a:ln>
            <a:solidFill>
              <a:srgbClr val="FF0000"/>
            </a:solidFill>
          </a:ln>
        </p:spPr>
      </p:pic>
      <p:grpSp>
        <p:nvGrpSpPr>
          <p:cNvPr id="13" name="Группа 12"/>
          <p:cNvGrpSpPr/>
          <p:nvPr/>
        </p:nvGrpSpPr>
        <p:grpSpPr>
          <a:xfrm>
            <a:off x="94975" y="0"/>
            <a:ext cx="12097026" cy="1138294"/>
            <a:chOff x="94975" y="0"/>
            <a:chExt cx="12097026" cy="1138294"/>
          </a:xfrm>
        </p:grpSpPr>
        <p:sp>
          <p:nvSpPr>
            <p:cNvPr id="14" name="TextBox 13"/>
            <p:cNvSpPr txBox="1"/>
            <p:nvPr/>
          </p:nvSpPr>
          <p:spPr>
            <a:xfrm>
              <a:off x="1383203" y="182931"/>
              <a:ext cx="76538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Итоги </a:t>
              </a:r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апробации примерной рабочей программы по учебному предмету «Физическая культура»</a:t>
              </a: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1280162" y="506526"/>
              <a:ext cx="10911839" cy="631768"/>
            </a:xfrm>
            <a:custGeom>
              <a:avLst/>
              <a:gdLst>
                <a:gd name="connsiteX0" fmla="*/ 0 w 11422390"/>
                <a:gd name="connsiteY0" fmla="*/ 440531 h 1167401"/>
                <a:gd name="connsiteX1" fmla="*/ 6217920 w 11422390"/>
                <a:gd name="connsiteY1" fmla="*/ 448844 h 1167401"/>
                <a:gd name="connsiteX2" fmla="*/ 6575367 w 11422390"/>
                <a:gd name="connsiteY2" fmla="*/ 1163738 h 1167401"/>
                <a:gd name="connsiteX3" fmla="*/ 10989425 w 11422390"/>
                <a:gd name="connsiteY3" fmla="*/ 99709 h 1167401"/>
                <a:gd name="connsiteX4" fmla="*/ 11014363 w 11422390"/>
                <a:gd name="connsiteY4" fmla="*/ 108022 h 116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22390" h="1167401">
                  <a:moveTo>
                    <a:pt x="0" y="440531"/>
                  </a:moveTo>
                  <a:cubicBezTo>
                    <a:pt x="2561013" y="384420"/>
                    <a:pt x="5122026" y="328310"/>
                    <a:pt x="6217920" y="448844"/>
                  </a:cubicBezTo>
                  <a:cubicBezTo>
                    <a:pt x="7313814" y="569378"/>
                    <a:pt x="5780116" y="1221927"/>
                    <a:pt x="6575367" y="1163738"/>
                  </a:cubicBezTo>
                  <a:cubicBezTo>
                    <a:pt x="7370618" y="1105549"/>
                    <a:pt x="10249592" y="275662"/>
                    <a:pt x="10989425" y="99709"/>
                  </a:cubicBezTo>
                  <a:cubicBezTo>
                    <a:pt x="11729258" y="-76244"/>
                    <a:pt x="11371810" y="15889"/>
                    <a:pt x="11014363" y="108022"/>
                  </a:cubicBezTo>
                </a:path>
              </a:pathLst>
            </a:custGeom>
            <a:noFill/>
            <a:ln>
              <a:solidFill>
                <a:srgbClr val="A32D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975" y="0"/>
              <a:ext cx="1117697" cy="10872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427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1281431" y="3402334"/>
            <a:ext cx="6017259" cy="89407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19004" y="1277223"/>
            <a:ext cx="9537692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buFont typeface="+mj-lt"/>
              <a:buAutoNum type="arabicPeriod"/>
            </a:pPr>
            <a:r>
              <a:rPr lang="ru-RU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Примерная основная общеобразовательная программа учебного предмета «Физическая культура» (модуль «Гимнастика») для образовательных организаций, реализующих образовательные программы начального общего образования (2021)</a:t>
            </a:r>
          </a:p>
          <a:p>
            <a:pPr lvl="0">
              <a:spcAft>
                <a:spcPts val="0"/>
              </a:spcAft>
              <a:buFont typeface="+mj-lt"/>
              <a:buAutoNum type="arabicPeriod"/>
            </a:pPr>
            <a:r>
              <a:rPr lang="ru-RU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Примерная рабочая программа учебного предмета «Физическая культура» (модуль «Плавание») для образовательных организаций, реализующих образовательные программы начального общего и основного общего образования, включающая 36-часовую программу обучения плаванию (2020)</a:t>
            </a:r>
          </a:p>
          <a:p>
            <a:pPr lvl="0">
              <a:spcAft>
                <a:spcPts val="0"/>
              </a:spcAft>
              <a:buFont typeface="+mj-lt"/>
              <a:buAutoNum type="arabicPeriod"/>
            </a:pPr>
            <a:r>
              <a:rPr lang="ru-RU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Примерная рабочая программа Учебного предмета «физическая культура» (модуль «Футбол») для образовательных организаций, реализующих образовательные программы начального общего, основного общего и среднего общего образования (2020)</a:t>
            </a:r>
          </a:p>
          <a:p>
            <a:pPr lvl="0">
              <a:spcAft>
                <a:spcPts val="0"/>
              </a:spcAft>
              <a:buFont typeface="+mj-lt"/>
              <a:buAutoNum type="arabicPeriod"/>
            </a:pPr>
            <a:r>
              <a:rPr lang="ru-RU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Примерная образовательная программа по модулю «Футбол для всех» предмета «Физическая культура» для образовательных организаций, реализующих образовательные программы среднего общего образования (2020)</a:t>
            </a:r>
          </a:p>
          <a:p>
            <a:pPr lvl="0">
              <a:spcAft>
                <a:spcPts val="0"/>
              </a:spcAft>
              <a:buFont typeface="+mj-lt"/>
              <a:buAutoNum type="arabicPeriod"/>
            </a:pPr>
            <a:r>
              <a:rPr lang="ru-RU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Примерная образовательная программа по модулю «Футбол для всех» предмета «Физическая культура» для образовательных организаций, реализующих образовательные программы основного общего образования (2020)</a:t>
            </a:r>
          </a:p>
          <a:p>
            <a:pPr lvl="0">
              <a:spcAft>
                <a:spcPts val="0"/>
              </a:spcAft>
              <a:buFont typeface="+mj-lt"/>
              <a:buAutoNum type="arabicPeriod"/>
            </a:pPr>
            <a:r>
              <a:rPr lang="ru-RU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Примерная образовательная программа по модулю «Футбол для всех» предмета «Физическая культура» для образовательных организаций, реализующих образовательные программы начального общего образования (2020)</a:t>
            </a:r>
          </a:p>
          <a:p>
            <a:pPr lvl="0">
              <a:spcAft>
                <a:spcPts val="0"/>
              </a:spcAft>
              <a:buFont typeface="+mj-lt"/>
              <a:buAutoNum type="arabicPeriod"/>
            </a:pPr>
            <a:r>
              <a:rPr lang="ru-RU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Примерная рабочая программа учебного предмета «Физическая культура» (модуль «Хоккей») для образовательных организаций, реализующих образовательные программы начального общего, основного общего и среднего общего образования (2020)</a:t>
            </a:r>
          </a:p>
          <a:p>
            <a:pPr lvl="0">
              <a:spcAft>
                <a:spcPts val="0"/>
              </a:spcAft>
              <a:buFont typeface="+mj-lt"/>
              <a:buAutoNum type="arabicPeriod"/>
            </a:pPr>
            <a:r>
              <a:rPr lang="ru-RU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Примерная программа учебного модуля «Шахматы в школе» предмета «Физическая культура» для образовательных организаций, реализующих образовательные программы основного общего образования (2020)</a:t>
            </a:r>
          </a:p>
          <a:p>
            <a:pPr lvl="0">
              <a:spcAft>
                <a:spcPts val="0"/>
              </a:spcAft>
              <a:buFont typeface="+mj-lt"/>
              <a:buAutoNum type="arabicPeriod"/>
            </a:pPr>
            <a:r>
              <a:rPr lang="ru-RU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Образовательный модуль «Тэг-регби» по учебному предмету «Физическая культура» для образовательных организаций, реализующих образовательные программы начального общего и основного общего образования (2020)</a:t>
            </a:r>
          </a:p>
          <a:p>
            <a:pPr lvl="0">
              <a:spcAft>
                <a:spcPts val="0"/>
              </a:spcAft>
              <a:buFont typeface="+mj-lt"/>
              <a:buAutoNum type="arabicPeriod"/>
            </a:pPr>
            <a:r>
              <a:rPr lang="ru-RU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Примерная образовательная программа по учебному предмету "Физическая культура". Модуль "Дзюдо" (2018)</a:t>
            </a:r>
          </a:p>
          <a:p>
            <a:pPr lvl="0">
              <a:spcAft>
                <a:spcPts val="0"/>
              </a:spcAft>
              <a:buFont typeface="+mj-lt"/>
              <a:buAutoNum type="arabicPeriod"/>
            </a:pPr>
            <a:r>
              <a:rPr lang="ru-RU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Примерная образовательная программа по физической культуре.</a:t>
            </a:r>
            <a:br>
              <a:rPr lang="ru-RU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Модуль «Гандбол» (</a:t>
            </a:r>
            <a:r>
              <a:rPr lang="ru-RU" sz="13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2017)</a:t>
            </a:r>
          </a:p>
          <a:p>
            <a:pPr lvl="0">
              <a:spcAft>
                <a:spcPts val="0"/>
              </a:spcAft>
              <a:buFont typeface="+mj-lt"/>
              <a:buAutoNum type="arabicPeriod"/>
            </a:pPr>
            <a:r>
              <a:rPr lang="ru-RU" sz="13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Примерная </a:t>
            </a:r>
            <a:r>
              <a:rPr lang="ru-RU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рабочая программа учебного предмета «Физическая культура» (модуль </a:t>
            </a:r>
            <a:r>
              <a:rPr lang="ru-RU" sz="13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«Самбо») для образовательных организаций, реализующих программы начального, основного и среднего общего образования (2016)</a:t>
            </a:r>
            <a:endParaRPr lang="ru-RU" sz="13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94975" y="0"/>
            <a:ext cx="12097026" cy="1138294"/>
            <a:chOff x="94975" y="0"/>
            <a:chExt cx="12097026" cy="1138294"/>
          </a:xfrm>
        </p:grpSpPr>
        <p:sp>
          <p:nvSpPr>
            <p:cNvPr id="12" name="TextBox 11"/>
            <p:cNvSpPr txBox="1"/>
            <p:nvPr/>
          </p:nvSpPr>
          <p:spPr>
            <a:xfrm>
              <a:off x="1383203" y="182931"/>
              <a:ext cx="76538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Итоги </a:t>
              </a:r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апробации примерной рабочей программы по учебному предмету «Физическая культура»</a:t>
              </a: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1280162" y="506526"/>
              <a:ext cx="10911839" cy="631768"/>
            </a:xfrm>
            <a:custGeom>
              <a:avLst/>
              <a:gdLst>
                <a:gd name="connsiteX0" fmla="*/ 0 w 11422390"/>
                <a:gd name="connsiteY0" fmla="*/ 440531 h 1167401"/>
                <a:gd name="connsiteX1" fmla="*/ 6217920 w 11422390"/>
                <a:gd name="connsiteY1" fmla="*/ 448844 h 1167401"/>
                <a:gd name="connsiteX2" fmla="*/ 6575367 w 11422390"/>
                <a:gd name="connsiteY2" fmla="*/ 1163738 h 1167401"/>
                <a:gd name="connsiteX3" fmla="*/ 10989425 w 11422390"/>
                <a:gd name="connsiteY3" fmla="*/ 99709 h 1167401"/>
                <a:gd name="connsiteX4" fmla="*/ 11014363 w 11422390"/>
                <a:gd name="connsiteY4" fmla="*/ 108022 h 116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22390" h="1167401">
                  <a:moveTo>
                    <a:pt x="0" y="440531"/>
                  </a:moveTo>
                  <a:cubicBezTo>
                    <a:pt x="2561013" y="384420"/>
                    <a:pt x="5122026" y="328310"/>
                    <a:pt x="6217920" y="448844"/>
                  </a:cubicBezTo>
                  <a:cubicBezTo>
                    <a:pt x="7313814" y="569378"/>
                    <a:pt x="5780116" y="1221927"/>
                    <a:pt x="6575367" y="1163738"/>
                  </a:cubicBezTo>
                  <a:cubicBezTo>
                    <a:pt x="7370618" y="1105549"/>
                    <a:pt x="10249592" y="275662"/>
                    <a:pt x="10989425" y="99709"/>
                  </a:cubicBezTo>
                  <a:cubicBezTo>
                    <a:pt x="11729258" y="-76244"/>
                    <a:pt x="11371810" y="15889"/>
                    <a:pt x="11014363" y="108022"/>
                  </a:cubicBezTo>
                </a:path>
              </a:pathLst>
            </a:custGeom>
            <a:noFill/>
            <a:ln>
              <a:solidFill>
                <a:srgbClr val="A32D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975" y="0"/>
              <a:ext cx="1117697" cy="10872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596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94975" y="0"/>
            <a:ext cx="12097026" cy="1138294"/>
            <a:chOff x="94975" y="0"/>
            <a:chExt cx="12097026" cy="1138294"/>
          </a:xfrm>
        </p:grpSpPr>
        <p:sp>
          <p:nvSpPr>
            <p:cNvPr id="10" name="TextBox 9"/>
            <p:cNvSpPr txBox="1"/>
            <p:nvPr/>
          </p:nvSpPr>
          <p:spPr>
            <a:xfrm>
              <a:off x="1383203" y="182931"/>
              <a:ext cx="76538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Итоги </a:t>
              </a:r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апробации примерной рабочей программы по учебному предмету «Физическая культура»</a:t>
              </a: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1280162" y="506526"/>
              <a:ext cx="10911839" cy="631768"/>
            </a:xfrm>
            <a:custGeom>
              <a:avLst/>
              <a:gdLst>
                <a:gd name="connsiteX0" fmla="*/ 0 w 11422390"/>
                <a:gd name="connsiteY0" fmla="*/ 440531 h 1167401"/>
                <a:gd name="connsiteX1" fmla="*/ 6217920 w 11422390"/>
                <a:gd name="connsiteY1" fmla="*/ 448844 h 1167401"/>
                <a:gd name="connsiteX2" fmla="*/ 6575367 w 11422390"/>
                <a:gd name="connsiteY2" fmla="*/ 1163738 h 1167401"/>
                <a:gd name="connsiteX3" fmla="*/ 10989425 w 11422390"/>
                <a:gd name="connsiteY3" fmla="*/ 99709 h 1167401"/>
                <a:gd name="connsiteX4" fmla="*/ 11014363 w 11422390"/>
                <a:gd name="connsiteY4" fmla="*/ 108022 h 116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22390" h="1167401">
                  <a:moveTo>
                    <a:pt x="0" y="440531"/>
                  </a:moveTo>
                  <a:cubicBezTo>
                    <a:pt x="2561013" y="384420"/>
                    <a:pt x="5122026" y="328310"/>
                    <a:pt x="6217920" y="448844"/>
                  </a:cubicBezTo>
                  <a:cubicBezTo>
                    <a:pt x="7313814" y="569378"/>
                    <a:pt x="5780116" y="1221927"/>
                    <a:pt x="6575367" y="1163738"/>
                  </a:cubicBezTo>
                  <a:cubicBezTo>
                    <a:pt x="7370618" y="1105549"/>
                    <a:pt x="10249592" y="275662"/>
                    <a:pt x="10989425" y="99709"/>
                  </a:cubicBezTo>
                  <a:cubicBezTo>
                    <a:pt x="11729258" y="-76244"/>
                    <a:pt x="11371810" y="15889"/>
                    <a:pt x="11014363" y="108022"/>
                  </a:cubicBezTo>
                </a:path>
              </a:pathLst>
            </a:custGeom>
            <a:noFill/>
            <a:ln>
              <a:solidFill>
                <a:srgbClr val="A32D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975" y="0"/>
              <a:ext cx="1117697" cy="1087214"/>
            </a:xfrm>
            <a:prstGeom prst="rect">
              <a:avLst/>
            </a:prstGeom>
          </p:spPr>
        </p:pic>
      </p:grpSp>
      <p:sp>
        <p:nvSpPr>
          <p:cNvPr id="13" name="Прямоугольник 12"/>
          <p:cNvSpPr/>
          <p:nvPr/>
        </p:nvSpPr>
        <p:spPr>
          <a:xfrm>
            <a:off x="8222628" y="2179881"/>
            <a:ext cx="3211841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Ссылка на </a:t>
            </a:r>
            <a:r>
              <a:rPr lang="ru-RU" sz="1400" dirty="0" err="1" smtClean="0"/>
              <a:t>вебинар</a:t>
            </a:r>
            <a:r>
              <a:rPr lang="ru-RU" sz="1400" dirty="0" smtClean="0"/>
              <a:t> </a:t>
            </a:r>
          </a:p>
          <a:p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www.iro.yar.ru/index.php?id=6163</a:t>
            </a:r>
            <a:endParaRPr lang="ru-RU" sz="1400" dirty="0" smtClean="0"/>
          </a:p>
          <a:p>
            <a:endParaRPr lang="ru-RU" sz="1400" dirty="0"/>
          </a:p>
          <a:p>
            <a:r>
              <a:rPr lang="ru-RU" sz="1400" dirty="0" smtClean="0"/>
              <a:t>Ссылка на видеозапись</a:t>
            </a:r>
          </a:p>
          <a:p>
            <a:r>
              <a:rPr lang="en-US" sz="1400" dirty="0">
                <a:hlinkClick r:id="rId5"/>
              </a:rPr>
              <a:t>https://iro.vr.mirapolis.ru/mira/s/eXskPn</a:t>
            </a:r>
            <a:endParaRPr lang="ru-RU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3203" y="709863"/>
            <a:ext cx="6593307" cy="6003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0708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0162" y="956923"/>
            <a:ext cx="7419262" cy="56558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8" name="Группа 7"/>
          <p:cNvGrpSpPr/>
          <p:nvPr/>
        </p:nvGrpSpPr>
        <p:grpSpPr>
          <a:xfrm>
            <a:off x="94975" y="0"/>
            <a:ext cx="12097026" cy="1138294"/>
            <a:chOff x="94975" y="0"/>
            <a:chExt cx="12097026" cy="1138294"/>
          </a:xfrm>
        </p:grpSpPr>
        <p:sp>
          <p:nvSpPr>
            <p:cNvPr id="11" name="TextBox 10"/>
            <p:cNvSpPr txBox="1"/>
            <p:nvPr/>
          </p:nvSpPr>
          <p:spPr>
            <a:xfrm>
              <a:off x="1383203" y="182931"/>
              <a:ext cx="76538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Итоги </a:t>
              </a:r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апробации примерной рабочей программы по учебному предмету «Физическая культура»</a:t>
              </a: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1280162" y="506526"/>
              <a:ext cx="10911839" cy="631768"/>
            </a:xfrm>
            <a:custGeom>
              <a:avLst/>
              <a:gdLst>
                <a:gd name="connsiteX0" fmla="*/ 0 w 11422390"/>
                <a:gd name="connsiteY0" fmla="*/ 440531 h 1167401"/>
                <a:gd name="connsiteX1" fmla="*/ 6217920 w 11422390"/>
                <a:gd name="connsiteY1" fmla="*/ 448844 h 1167401"/>
                <a:gd name="connsiteX2" fmla="*/ 6575367 w 11422390"/>
                <a:gd name="connsiteY2" fmla="*/ 1163738 h 1167401"/>
                <a:gd name="connsiteX3" fmla="*/ 10989425 w 11422390"/>
                <a:gd name="connsiteY3" fmla="*/ 99709 h 1167401"/>
                <a:gd name="connsiteX4" fmla="*/ 11014363 w 11422390"/>
                <a:gd name="connsiteY4" fmla="*/ 108022 h 116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22390" h="1167401">
                  <a:moveTo>
                    <a:pt x="0" y="440531"/>
                  </a:moveTo>
                  <a:cubicBezTo>
                    <a:pt x="2561013" y="384420"/>
                    <a:pt x="5122026" y="328310"/>
                    <a:pt x="6217920" y="448844"/>
                  </a:cubicBezTo>
                  <a:cubicBezTo>
                    <a:pt x="7313814" y="569378"/>
                    <a:pt x="5780116" y="1221927"/>
                    <a:pt x="6575367" y="1163738"/>
                  </a:cubicBezTo>
                  <a:cubicBezTo>
                    <a:pt x="7370618" y="1105549"/>
                    <a:pt x="10249592" y="275662"/>
                    <a:pt x="10989425" y="99709"/>
                  </a:cubicBezTo>
                  <a:cubicBezTo>
                    <a:pt x="11729258" y="-76244"/>
                    <a:pt x="11371810" y="15889"/>
                    <a:pt x="11014363" y="108022"/>
                  </a:cubicBezTo>
                </a:path>
              </a:pathLst>
            </a:custGeom>
            <a:noFill/>
            <a:ln>
              <a:solidFill>
                <a:srgbClr val="A32D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975" y="0"/>
              <a:ext cx="1117697" cy="10872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392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2672" y="941580"/>
            <a:ext cx="7623206" cy="58472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8" name="Группа 7"/>
          <p:cNvGrpSpPr/>
          <p:nvPr/>
        </p:nvGrpSpPr>
        <p:grpSpPr>
          <a:xfrm>
            <a:off x="94975" y="0"/>
            <a:ext cx="12097026" cy="1138294"/>
            <a:chOff x="94975" y="0"/>
            <a:chExt cx="12097026" cy="1138294"/>
          </a:xfrm>
        </p:grpSpPr>
        <p:sp>
          <p:nvSpPr>
            <p:cNvPr id="11" name="TextBox 10"/>
            <p:cNvSpPr txBox="1"/>
            <p:nvPr/>
          </p:nvSpPr>
          <p:spPr>
            <a:xfrm>
              <a:off x="1383203" y="182931"/>
              <a:ext cx="76538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Итоги </a:t>
              </a:r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апробации примерной рабочей программы по учебному предмету «Физическая культура»</a:t>
              </a: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1280162" y="506526"/>
              <a:ext cx="10911839" cy="631768"/>
            </a:xfrm>
            <a:custGeom>
              <a:avLst/>
              <a:gdLst>
                <a:gd name="connsiteX0" fmla="*/ 0 w 11422390"/>
                <a:gd name="connsiteY0" fmla="*/ 440531 h 1167401"/>
                <a:gd name="connsiteX1" fmla="*/ 6217920 w 11422390"/>
                <a:gd name="connsiteY1" fmla="*/ 448844 h 1167401"/>
                <a:gd name="connsiteX2" fmla="*/ 6575367 w 11422390"/>
                <a:gd name="connsiteY2" fmla="*/ 1163738 h 1167401"/>
                <a:gd name="connsiteX3" fmla="*/ 10989425 w 11422390"/>
                <a:gd name="connsiteY3" fmla="*/ 99709 h 1167401"/>
                <a:gd name="connsiteX4" fmla="*/ 11014363 w 11422390"/>
                <a:gd name="connsiteY4" fmla="*/ 108022 h 116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22390" h="1167401">
                  <a:moveTo>
                    <a:pt x="0" y="440531"/>
                  </a:moveTo>
                  <a:cubicBezTo>
                    <a:pt x="2561013" y="384420"/>
                    <a:pt x="5122026" y="328310"/>
                    <a:pt x="6217920" y="448844"/>
                  </a:cubicBezTo>
                  <a:cubicBezTo>
                    <a:pt x="7313814" y="569378"/>
                    <a:pt x="5780116" y="1221927"/>
                    <a:pt x="6575367" y="1163738"/>
                  </a:cubicBezTo>
                  <a:cubicBezTo>
                    <a:pt x="7370618" y="1105549"/>
                    <a:pt x="10249592" y="275662"/>
                    <a:pt x="10989425" y="99709"/>
                  </a:cubicBezTo>
                  <a:cubicBezTo>
                    <a:pt x="11729258" y="-76244"/>
                    <a:pt x="11371810" y="15889"/>
                    <a:pt x="11014363" y="108022"/>
                  </a:cubicBezTo>
                </a:path>
              </a:pathLst>
            </a:custGeom>
            <a:noFill/>
            <a:ln>
              <a:solidFill>
                <a:srgbClr val="A32D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975" y="0"/>
              <a:ext cx="1117697" cy="1087214"/>
            </a:xfrm>
            <a:prstGeom prst="rect">
              <a:avLst/>
            </a:prstGeom>
          </p:spPr>
        </p:pic>
      </p:grpSp>
      <p:sp>
        <p:nvSpPr>
          <p:cNvPr id="9" name="Прямоугольник 8"/>
          <p:cNvSpPr/>
          <p:nvPr/>
        </p:nvSpPr>
        <p:spPr>
          <a:xfrm>
            <a:off x="9085058" y="4465880"/>
            <a:ext cx="21969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Ссылка </a:t>
            </a:r>
            <a:endParaRPr lang="ru-RU" sz="1400" dirty="0"/>
          </a:p>
          <a:p>
            <a:r>
              <a:rPr lang="en-US" sz="1400" dirty="0">
                <a:hlinkClick r:id="rId5"/>
              </a:rPr>
              <a:t>http://inf.iro.yar.ru/?</a:t>
            </a:r>
            <a:r>
              <a:rPr lang="en-US" sz="1400" dirty="0" smtClean="0">
                <a:hlinkClick r:id="rId5"/>
              </a:rPr>
              <a:t>p=894</a:t>
            </a:r>
            <a:r>
              <a:rPr lang="ru-RU" sz="1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401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183251" y="4267910"/>
            <a:ext cx="73070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A52D36"/>
                </a:solidFill>
              </a:rPr>
              <a:t>Благодарю за внимание</a:t>
            </a:r>
            <a:endParaRPr lang="ru-RU" sz="5400" dirty="0">
              <a:solidFill>
                <a:srgbClr val="A52D36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439972"/>
            <a:ext cx="12192000" cy="141802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280162" y="1718646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Контактная информация:</a:t>
            </a:r>
          </a:p>
          <a:p>
            <a:r>
              <a:rPr lang="ru-RU" sz="2000" dirty="0"/>
              <a:t>Россия г. Ярославль, ул. Богдановича, </a:t>
            </a:r>
            <a:r>
              <a:rPr lang="ru-RU" sz="2000" dirty="0" smtClean="0"/>
              <a:t>16</a:t>
            </a:r>
          </a:p>
          <a:p>
            <a:r>
              <a:rPr lang="ru-RU" sz="2000" dirty="0" smtClean="0"/>
              <a:t>Кафедра общего образования </a:t>
            </a:r>
          </a:p>
          <a:p>
            <a:endParaRPr lang="en-US" sz="2000" dirty="0" smtClean="0"/>
          </a:p>
          <a:p>
            <a:r>
              <a:rPr lang="ru-RU" sz="2000" dirty="0" smtClean="0"/>
              <a:t>Тел</a:t>
            </a:r>
            <a:r>
              <a:rPr lang="ru-RU" sz="2000" dirty="0"/>
              <a:t>.: +7 (4852) </a:t>
            </a:r>
            <a:r>
              <a:rPr lang="ru-RU" sz="2000" dirty="0" smtClean="0"/>
              <a:t>23-09-67 </a:t>
            </a:r>
            <a:endParaRPr lang="ru-RU" sz="2000" dirty="0"/>
          </a:p>
          <a:p>
            <a:r>
              <a:rPr lang="ru-RU" sz="2000" dirty="0"/>
              <a:t>Сайт: </a:t>
            </a:r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www.iro.yar.ru/index.php?id=123</a:t>
            </a:r>
            <a:endParaRPr lang="ru-RU" sz="2000" dirty="0" smtClean="0"/>
          </a:p>
          <a:p>
            <a:r>
              <a:rPr lang="ru-RU" sz="2000" dirty="0" smtClean="0"/>
              <a:t>E-</a:t>
            </a:r>
            <a:r>
              <a:rPr lang="ru-RU" sz="2000" dirty="0" err="1" smtClean="0"/>
              <a:t>mail</a:t>
            </a:r>
            <a:r>
              <a:rPr lang="ru-RU" sz="2000" dirty="0"/>
              <a:t>: </a:t>
            </a:r>
            <a:r>
              <a:rPr lang="en-US" sz="2000" dirty="0" err="1" smtClean="0">
                <a:hlinkClick r:id="rId4"/>
              </a:rPr>
              <a:t>scherbak</a:t>
            </a:r>
            <a:r>
              <a:rPr lang="ru-RU" sz="2000" dirty="0" smtClean="0">
                <a:hlinkClick r:id="rId4"/>
              </a:rPr>
              <a:t>@iro.yar.ru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94975" y="0"/>
            <a:ext cx="12097026" cy="1138294"/>
            <a:chOff x="94975" y="0"/>
            <a:chExt cx="12097026" cy="1138294"/>
          </a:xfrm>
        </p:grpSpPr>
        <p:sp>
          <p:nvSpPr>
            <p:cNvPr id="10" name="TextBox 9"/>
            <p:cNvSpPr txBox="1"/>
            <p:nvPr/>
          </p:nvSpPr>
          <p:spPr>
            <a:xfrm>
              <a:off x="1383203" y="182931"/>
              <a:ext cx="76538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Итоги </a:t>
              </a:r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апробации примерной рабочей программы по учебному предмету «Физическая культура»</a:t>
              </a: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1280162" y="506526"/>
              <a:ext cx="10911839" cy="631768"/>
            </a:xfrm>
            <a:custGeom>
              <a:avLst/>
              <a:gdLst>
                <a:gd name="connsiteX0" fmla="*/ 0 w 11422390"/>
                <a:gd name="connsiteY0" fmla="*/ 440531 h 1167401"/>
                <a:gd name="connsiteX1" fmla="*/ 6217920 w 11422390"/>
                <a:gd name="connsiteY1" fmla="*/ 448844 h 1167401"/>
                <a:gd name="connsiteX2" fmla="*/ 6575367 w 11422390"/>
                <a:gd name="connsiteY2" fmla="*/ 1163738 h 1167401"/>
                <a:gd name="connsiteX3" fmla="*/ 10989425 w 11422390"/>
                <a:gd name="connsiteY3" fmla="*/ 99709 h 1167401"/>
                <a:gd name="connsiteX4" fmla="*/ 11014363 w 11422390"/>
                <a:gd name="connsiteY4" fmla="*/ 108022 h 116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22390" h="1167401">
                  <a:moveTo>
                    <a:pt x="0" y="440531"/>
                  </a:moveTo>
                  <a:cubicBezTo>
                    <a:pt x="2561013" y="384420"/>
                    <a:pt x="5122026" y="328310"/>
                    <a:pt x="6217920" y="448844"/>
                  </a:cubicBezTo>
                  <a:cubicBezTo>
                    <a:pt x="7313814" y="569378"/>
                    <a:pt x="5780116" y="1221927"/>
                    <a:pt x="6575367" y="1163738"/>
                  </a:cubicBezTo>
                  <a:cubicBezTo>
                    <a:pt x="7370618" y="1105549"/>
                    <a:pt x="10249592" y="275662"/>
                    <a:pt x="10989425" y="99709"/>
                  </a:cubicBezTo>
                  <a:cubicBezTo>
                    <a:pt x="11729258" y="-76244"/>
                    <a:pt x="11371810" y="15889"/>
                    <a:pt x="11014363" y="108022"/>
                  </a:cubicBezTo>
                </a:path>
              </a:pathLst>
            </a:custGeom>
            <a:noFill/>
            <a:ln>
              <a:solidFill>
                <a:srgbClr val="A32D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975" y="0"/>
              <a:ext cx="1117697" cy="10872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263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94975" y="0"/>
            <a:ext cx="12097026" cy="1138294"/>
            <a:chOff x="94975" y="0"/>
            <a:chExt cx="12097026" cy="1138294"/>
          </a:xfrm>
        </p:grpSpPr>
        <p:sp>
          <p:nvSpPr>
            <p:cNvPr id="10" name="TextBox 9"/>
            <p:cNvSpPr txBox="1"/>
            <p:nvPr/>
          </p:nvSpPr>
          <p:spPr>
            <a:xfrm>
              <a:off x="1383203" y="182931"/>
              <a:ext cx="76538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Итоги </a:t>
              </a:r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апробации примерной рабочей программы по учебному предмету «Физическая культура»</a:t>
              </a: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1280162" y="506526"/>
              <a:ext cx="10911839" cy="631768"/>
            </a:xfrm>
            <a:custGeom>
              <a:avLst/>
              <a:gdLst>
                <a:gd name="connsiteX0" fmla="*/ 0 w 11422390"/>
                <a:gd name="connsiteY0" fmla="*/ 440531 h 1167401"/>
                <a:gd name="connsiteX1" fmla="*/ 6217920 w 11422390"/>
                <a:gd name="connsiteY1" fmla="*/ 448844 h 1167401"/>
                <a:gd name="connsiteX2" fmla="*/ 6575367 w 11422390"/>
                <a:gd name="connsiteY2" fmla="*/ 1163738 h 1167401"/>
                <a:gd name="connsiteX3" fmla="*/ 10989425 w 11422390"/>
                <a:gd name="connsiteY3" fmla="*/ 99709 h 1167401"/>
                <a:gd name="connsiteX4" fmla="*/ 11014363 w 11422390"/>
                <a:gd name="connsiteY4" fmla="*/ 108022 h 116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22390" h="1167401">
                  <a:moveTo>
                    <a:pt x="0" y="440531"/>
                  </a:moveTo>
                  <a:cubicBezTo>
                    <a:pt x="2561013" y="384420"/>
                    <a:pt x="5122026" y="328310"/>
                    <a:pt x="6217920" y="448844"/>
                  </a:cubicBezTo>
                  <a:cubicBezTo>
                    <a:pt x="7313814" y="569378"/>
                    <a:pt x="5780116" y="1221927"/>
                    <a:pt x="6575367" y="1163738"/>
                  </a:cubicBezTo>
                  <a:cubicBezTo>
                    <a:pt x="7370618" y="1105549"/>
                    <a:pt x="10249592" y="275662"/>
                    <a:pt x="10989425" y="99709"/>
                  </a:cubicBezTo>
                  <a:cubicBezTo>
                    <a:pt x="11729258" y="-76244"/>
                    <a:pt x="11371810" y="15889"/>
                    <a:pt x="11014363" y="108022"/>
                  </a:cubicBezTo>
                </a:path>
              </a:pathLst>
            </a:custGeom>
            <a:noFill/>
            <a:ln>
              <a:solidFill>
                <a:srgbClr val="A32D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975" y="0"/>
              <a:ext cx="1117697" cy="1087214"/>
            </a:xfrm>
            <a:prstGeom prst="rect">
              <a:avLst/>
            </a:prstGeom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9069" y="626734"/>
            <a:ext cx="6591869" cy="61278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8222628" y="2179881"/>
            <a:ext cx="3211841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Ссылка на </a:t>
            </a:r>
            <a:r>
              <a:rPr lang="ru-RU" sz="1400" dirty="0" err="1" smtClean="0"/>
              <a:t>вебинар</a:t>
            </a:r>
            <a:r>
              <a:rPr lang="ru-RU" sz="1400" dirty="0" smtClean="0"/>
              <a:t> </a:t>
            </a:r>
          </a:p>
          <a:p>
            <a:r>
              <a:rPr lang="ru-RU" sz="1400" dirty="0" smtClean="0">
                <a:hlinkClick r:id="rId5"/>
              </a:rPr>
              <a:t>http</a:t>
            </a:r>
            <a:r>
              <a:rPr lang="ru-RU" sz="1400" dirty="0">
                <a:hlinkClick r:id="rId5"/>
              </a:rPr>
              <a:t>://</a:t>
            </a:r>
            <a:r>
              <a:rPr lang="ru-RU" sz="1400" dirty="0" smtClean="0">
                <a:hlinkClick r:id="rId5"/>
              </a:rPr>
              <a:t>www.iro.yar.ru/index.php?id=5965</a:t>
            </a:r>
            <a:endParaRPr lang="ru-RU" sz="1400" dirty="0" smtClean="0"/>
          </a:p>
          <a:p>
            <a:endParaRPr lang="ru-RU" sz="1400" dirty="0"/>
          </a:p>
          <a:p>
            <a:r>
              <a:rPr lang="ru-RU" sz="1400" dirty="0" smtClean="0"/>
              <a:t>Ссылка на видеозапись</a:t>
            </a:r>
          </a:p>
          <a:p>
            <a:r>
              <a:rPr lang="en-US" sz="1400" dirty="0">
                <a:hlinkClick r:id="rId6"/>
              </a:rPr>
              <a:t>https://iro.vr.mirapolis.ru/mira/s/zwkG3c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64875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0163" y="822410"/>
            <a:ext cx="5939504" cy="501423"/>
          </a:xfrm>
          <a:prstGeom prst="rect">
            <a:avLst/>
          </a:prstGeom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64023" y="1550281"/>
            <a:ext cx="10904561" cy="3203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540"/>
              </a:spcBef>
              <a:spcAft>
                <a:spcPts val="540"/>
              </a:spcAft>
            </a:pPr>
            <a:r>
              <a:rPr lang="ru-RU" b="1" kern="0" dirty="0">
                <a:solidFill>
                  <a:srgbClr val="26282F"/>
                </a:solidFill>
                <a:latin typeface="Times New Roman CYR" panose="02020603050405020304" pitchFamily="18" charset="0"/>
              </a:rPr>
              <a:t>II. Требования к структуре программы </a:t>
            </a:r>
            <a:r>
              <a:rPr lang="ru-RU" b="1" kern="0" dirty="0">
                <a:solidFill>
                  <a:srgbClr val="FF0000"/>
                </a:solidFill>
                <a:latin typeface="Times New Roman CYR" panose="02020603050405020304" pitchFamily="18" charset="0"/>
              </a:rPr>
              <a:t>начального общего образования</a:t>
            </a:r>
            <a:endParaRPr lang="ru-RU" sz="1600" b="1" kern="0" dirty="0">
              <a:solidFill>
                <a:srgbClr val="FF0000"/>
              </a:solidFill>
              <a:latin typeface="Times New Roman CYR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dirty="0">
                <a:latin typeface="Times New Roman CYR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latin typeface="Times New Roman CYR" panose="02020603050405020304" pitchFamily="18" charset="0"/>
              <a:ea typeface="Times New Roman" panose="02020603050405020304" pitchFamily="18" charset="0"/>
            </a:endParaRPr>
          </a:p>
          <a:p>
            <a:pPr indent="457200"/>
            <a:r>
              <a:rPr lang="ru-RU" dirty="0" smtClean="0">
                <a:latin typeface="Times New Roman CYR" panose="02020603050405020304" pitchFamily="18" charset="0"/>
                <a:ea typeface="Times New Roman" panose="02020603050405020304" pitchFamily="18" charset="0"/>
              </a:rPr>
              <a:t>Рабочие </a:t>
            </a:r>
            <a:r>
              <a:rPr lang="ru-RU" dirty="0">
                <a:latin typeface="Times New Roman CYR" panose="02020603050405020304" pitchFamily="18" charset="0"/>
                <a:ea typeface="Times New Roman" panose="02020603050405020304" pitchFamily="18" charset="0"/>
              </a:rPr>
              <a:t>программы учебных курсов внеурочной деятельности также должны содержать указание на </a:t>
            </a:r>
            <a:r>
              <a:rPr lang="ru-RU" cap="all" dirty="0">
                <a:latin typeface="Times New Roman CYR" panose="02020603050405020304" pitchFamily="18" charset="0"/>
                <a:ea typeface="Times New Roman" panose="02020603050405020304" pitchFamily="18" charset="0"/>
              </a:rPr>
              <a:t>форму</a:t>
            </a:r>
            <a:r>
              <a:rPr lang="ru-RU" dirty="0">
                <a:latin typeface="Times New Roman CYR" panose="02020603050405020304" pitchFamily="18" charset="0"/>
                <a:ea typeface="Times New Roman" panose="02020603050405020304" pitchFamily="18" charset="0"/>
              </a:rPr>
              <a:t> проведения занятий.</a:t>
            </a:r>
          </a:p>
          <a:p>
            <a:pPr indent="457200"/>
            <a:endParaRPr lang="ru-RU" dirty="0" smtClean="0">
              <a:latin typeface="Times New Roman CYR" panose="02020603050405020304" pitchFamily="18" charset="0"/>
              <a:ea typeface="Times New Roman" panose="02020603050405020304" pitchFamily="18" charset="0"/>
            </a:endParaRPr>
          </a:p>
          <a:p>
            <a:pPr indent="457200"/>
            <a:r>
              <a:rPr lang="ru-RU" dirty="0" smtClean="0">
                <a:latin typeface="Times New Roman CYR" panose="02020603050405020304" pitchFamily="18" charset="0"/>
                <a:ea typeface="Times New Roman" panose="02020603050405020304" pitchFamily="18" charset="0"/>
              </a:rPr>
              <a:t>Рабочие </a:t>
            </a:r>
            <a:r>
              <a:rPr lang="ru-RU" dirty="0">
                <a:latin typeface="Times New Roman CYR" panose="02020603050405020304" pitchFamily="18" charset="0"/>
                <a:ea typeface="Times New Roman" panose="02020603050405020304" pitchFamily="18" charset="0"/>
              </a:rPr>
              <a:t>программы учебных предметов, учебных курсов (в том числе внеурочной деятельности), учебных модулей формируются </a:t>
            </a:r>
            <a:r>
              <a:rPr lang="ru-RU" cap="all" dirty="0">
                <a:latin typeface="Times New Roman CYR" panose="02020603050405020304" pitchFamily="18" charset="0"/>
                <a:ea typeface="Times New Roman" panose="02020603050405020304" pitchFamily="18" charset="0"/>
              </a:rPr>
              <a:t>с учетом рабочей программы воспитания</a:t>
            </a:r>
            <a:r>
              <a:rPr lang="ru-RU" dirty="0" smtClean="0">
                <a:latin typeface="Times New Roman CYR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457200"/>
            <a:endParaRPr lang="ru-RU" dirty="0">
              <a:latin typeface="Times New Roman CYR" panose="02020603050405020304" pitchFamily="18" charset="0"/>
              <a:ea typeface="Times New Roman" panose="02020603050405020304" pitchFamily="18" charset="0"/>
            </a:endParaRPr>
          </a:p>
          <a:p>
            <a:pPr indent="457200"/>
            <a:r>
              <a:rPr lang="ru-RU" dirty="0">
                <a:latin typeface="Times New Roman CYR" panose="02020603050405020304" pitchFamily="18" charset="0"/>
                <a:ea typeface="Times New Roman" panose="02020603050405020304" pitchFamily="18" charset="0"/>
              </a:rPr>
              <a:t>32.1. ...</a:t>
            </a:r>
          </a:p>
          <a:p>
            <a:pPr indent="457200"/>
            <a:r>
              <a:rPr lang="ru-RU" dirty="0">
                <a:latin typeface="Times New Roman CYR" panose="02020603050405020304" pitchFamily="18" charset="0"/>
                <a:ea typeface="Times New Roman" panose="02020603050405020304" pitchFamily="18" charset="0"/>
              </a:rPr>
              <a:t>В учебный план входят следующие </a:t>
            </a:r>
            <a:r>
              <a:rPr lang="ru-RU" dirty="0">
                <a:solidFill>
                  <a:srgbClr val="FF0000"/>
                </a:solidFill>
                <a:latin typeface="Times New Roman CYR" panose="02020603050405020304" pitchFamily="18" charset="0"/>
                <a:ea typeface="Times New Roman" panose="02020603050405020304" pitchFamily="18" charset="0"/>
              </a:rPr>
              <a:t>обязательные для изучения </a:t>
            </a:r>
            <a:r>
              <a:rPr lang="ru-RU" dirty="0">
                <a:latin typeface="Times New Roman CYR" panose="02020603050405020304" pitchFamily="18" charset="0"/>
                <a:ea typeface="Times New Roman" panose="02020603050405020304" pitchFamily="18" charset="0"/>
              </a:rPr>
              <a:t>предметные области, </a:t>
            </a:r>
            <a:r>
              <a:rPr lang="ru-RU" dirty="0">
                <a:solidFill>
                  <a:srgbClr val="FF0000"/>
                </a:solidFill>
                <a:latin typeface="Times New Roman CYR" panose="02020603050405020304" pitchFamily="18" charset="0"/>
                <a:ea typeface="Times New Roman" panose="02020603050405020304" pitchFamily="18" charset="0"/>
              </a:rPr>
              <a:t>учебные предметы </a:t>
            </a:r>
            <a:r>
              <a:rPr lang="ru-RU" dirty="0">
                <a:latin typeface="Times New Roman CYR" panose="02020603050405020304" pitchFamily="18" charset="0"/>
                <a:ea typeface="Times New Roman" panose="02020603050405020304" pitchFamily="18" charset="0"/>
              </a:rPr>
              <a:t>(учебные модули</a:t>
            </a:r>
            <a:r>
              <a:rPr lang="ru-RU" dirty="0" smtClean="0">
                <a:latin typeface="Times New Roman CYR" panose="02020603050405020304" pitchFamily="18" charset="0"/>
                <a:ea typeface="Times New Roman" panose="02020603050405020304" pitchFamily="18" charset="0"/>
              </a:rPr>
              <a:t>):</a:t>
            </a:r>
            <a:endParaRPr lang="ru-RU" dirty="0">
              <a:latin typeface="Times New Roman CYR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865115"/>
              </p:ext>
            </p:extLst>
          </p:nvPr>
        </p:nvGraphicFramePr>
        <p:xfrm>
          <a:off x="1046619" y="4794869"/>
          <a:ext cx="1011725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8625">
                  <a:extLst>
                    <a:ext uri="{9D8B030D-6E8A-4147-A177-3AD203B41FA5}">
                      <a16:colId xmlns="" xmlns:a16="http://schemas.microsoft.com/office/drawing/2014/main" val="3533780168"/>
                    </a:ext>
                  </a:extLst>
                </a:gridCol>
                <a:gridCol w="5058625">
                  <a:extLst>
                    <a:ext uri="{9D8B030D-6E8A-4147-A177-3AD203B41FA5}">
                      <a16:colId xmlns="" xmlns:a16="http://schemas.microsoft.com/office/drawing/2014/main" val="37183078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Предметные области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Учебные предметы (учебные модули)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801869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Физическая культура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Физическая культура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702639725"/>
                  </a:ext>
                </a:extLst>
              </a:tr>
            </a:tbl>
          </a:graphicData>
        </a:graphic>
      </p:graphicFrame>
      <p:grpSp>
        <p:nvGrpSpPr>
          <p:cNvPr id="2" name="Группа 1"/>
          <p:cNvGrpSpPr/>
          <p:nvPr/>
        </p:nvGrpSpPr>
        <p:grpSpPr>
          <a:xfrm>
            <a:off x="94975" y="0"/>
            <a:ext cx="12097026" cy="1138294"/>
            <a:chOff x="94975" y="0"/>
            <a:chExt cx="12097026" cy="1138294"/>
          </a:xfrm>
        </p:grpSpPr>
        <p:sp>
          <p:nvSpPr>
            <p:cNvPr id="10" name="TextBox 9"/>
            <p:cNvSpPr txBox="1"/>
            <p:nvPr/>
          </p:nvSpPr>
          <p:spPr>
            <a:xfrm>
              <a:off x="1383203" y="182931"/>
              <a:ext cx="76538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Итоги </a:t>
              </a:r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апробации примерной рабочей программы по учебному предмету «Физическая культура»</a:t>
              </a: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1280162" y="506526"/>
              <a:ext cx="10911839" cy="631768"/>
            </a:xfrm>
            <a:custGeom>
              <a:avLst/>
              <a:gdLst>
                <a:gd name="connsiteX0" fmla="*/ 0 w 11422390"/>
                <a:gd name="connsiteY0" fmla="*/ 440531 h 1167401"/>
                <a:gd name="connsiteX1" fmla="*/ 6217920 w 11422390"/>
                <a:gd name="connsiteY1" fmla="*/ 448844 h 1167401"/>
                <a:gd name="connsiteX2" fmla="*/ 6575367 w 11422390"/>
                <a:gd name="connsiteY2" fmla="*/ 1163738 h 1167401"/>
                <a:gd name="connsiteX3" fmla="*/ 10989425 w 11422390"/>
                <a:gd name="connsiteY3" fmla="*/ 99709 h 1167401"/>
                <a:gd name="connsiteX4" fmla="*/ 11014363 w 11422390"/>
                <a:gd name="connsiteY4" fmla="*/ 108022 h 116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22390" h="1167401">
                  <a:moveTo>
                    <a:pt x="0" y="440531"/>
                  </a:moveTo>
                  <a:cubicBezTo>
                    <a:pt x="2561013" y="384420"/>
                    <a:pt x="5122026" y="328310"/>
                    <a:pt x="6217920" y="448844"/>
                  </a:cubicBezTo>
                  <a:cubicBezTo>
                    <a:pt x="7313814" y="569378"/>
                    <a:pt x="5780116" y="1221927"/>
                    <a:pt x="6575367" y="1163738"/>
                  </a:cubicBezTo>
                  <a:cubicBezTo>
                    <a:pt x="7370618" y="1105549"/>
                    <a:pt x="10249592" y="275662"/>
                    <a:pt x="10989425" y="99709"/>
                  </a:cubicBezTo>
                  <a:cubicBezTo>
                    <a:pt x="11729258" y="-76244"/>
                    <a:pt x="11371810" y="15889"/>
                    <a:pt x="11014363" y="108022"/>
                  </a:cubicBezTo>
                </a:path>
              </a:pathLst>
            </a:custGeom>
            <a:noFill/>
            <a:ln>
              <a:solidFill>
                <a:srgbClr val="A32D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975" y="0"/>
              <a:ext cx="1117697" cy="10872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853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6963" y="2886999"/>
            <a:ext cx="8147714" cy="277049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954" y="1600818"/>
            <a:ext cx="3127209" cy="50583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3" name="Группа 12"/>
          <p:cNvGrpSpPr/>
          <p:nvPr/>
        </p:nvGrpSpPr>
        <p:grpSpPr>
          <a:xfrm>
            <a:off x="94975" y="0"/>
            <a:ext cx="12097026" cy="1138294"/>
            <a:chOff x="94975" y="0"/>
            <a:chExt cx="12097026" cy="1138294"/>
          </a:xfrm>
        </p:grpSpPr>
        <p:sp>
          <p:nvSpPr>
            <p:cNvPr id="14" name="TextBox 13"/>
            <p:cNvSpPr txBox="1"/>
            <p:nvPr/>
          </p:nvSpPr>
          <p:spPr>
            <a:xfrm>
              <a:off x="1383203" y="182931"/>
              <a:ext cx="76538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Итоги </a:t>
              </a:r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апробации примерной рабочей программы по учебному предмету «Физическая культура»</a:t>
              </a: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1280162" y="506526"/>
              <a:ext cx="10911839" cy="631768"/>
            </a:xfrm>
            <a:custGeom>
              <a:avLst/>
              <a:gdLst>
                <a:gd name="connsiteX0" fmla="*/ 0 w 11422390"/>
                <a:gd name="connsiteY0" fmla="*/ 440531 h 1167401"/>
                <a:gd name="connsiteX1" fmla="*/ 6217920 w 11422390"/>
                <a:gd name="connsiteY1" fmla="*/ 448844 h 1167401"/>
                <a:gd name="connsiteX2" fmla="*/ 6575367 w 11422390"/>
                <a:gd name="connsiteY2" fmla="*/ 1163738 h 1167401"/>
                <a:gd name="connsiteX3" fmla="*/ 10989425 w 11422390"/>
                <a:gd name="connsiteY3" fmla="*/ 99709 h 1167401"/>
                <a:gd name="connsiteX4" fmla="*/ 11014363 w 11422390"/>
                <a:gd name="connsiteY4" fmla="*/ 108022 h 116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22390" h="1167401">
                  <a:moveTo>
                    <a:pt x="0" y="440531"/>
                  </a:moveTo>
                  <a:cubicBezTo>
                    <a:pt x="2561013" y="384420"/>
                    <a:pt x="5122026" y="328310"/>
                    <a:pt x="6217920" y="448844"/>
                  </a:cubicBezTo>
                  <a:cubicBezTo>
                    <a:pt x="7313814" y="569378"/>
                    <a:pt x="5780116" y="1221927"/>
                    <a:pt x="6575367" y="1163738"/>
                  </a:cubicBezTo>
                  <a:cubicBezTo>
                    <a:pt x="7370618" y="1105549"/>
                    <a:pt x="10249592" y="275662"/>
                    <a:pt x="10989425" y="99709"/>
                  </a:cubicBezTo>
                  <a:cubicBezTo>
                    <a:pt x="11729258" y="-76244"/>
                    <a:pt x="11371810" y="15889"/>
                    <a:pt x="11014363" y="108022"/>
                  </a:cubicBezTo>
                </a:path>
              </a:pathLst>
            </a:custGeom>
            <a:noFill/>
            <a:ln>
              <a:solidFill>
                <a:srgbClr val="A32D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975" y="0"/>
              <a:ext cx="1117697" cy="10872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6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769927" y="1479665"/>
            <a:ext cx="30757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Примерный учебный план начального общего образования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i="1" dirty="0" smtClean="0">
                <a:solidFill>
                  <a:srgbClr val="FF0000"/>
                </a:solidFill>
              </a:rPr>
              <a:t>по всем 5 вариантам!!!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954" y="1600818"/>
            <a:ext cx="3127209" cy="50583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940411" y="-132613"/>
            <a:ext cx="1115012" cy="8995689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94975" y="0"/>
            <a:ext cx="12097026" cy="1138294"/>
            <a:chOff x="94975" y="0"/>
            <a:chExt cx="12097026" cy="1138294"/>
          </a:xfrm>
        </p:grpSpPr>
        <p:sp>
          <p:nvSpPr>
            <p:cNvPr id="14" name="TextBox 13"/>
            <p:cNvSpPr txBox="1"/>
            <p:nvPr/>
          </p:nvSpPr>
          <p:spPr>
            <a:xfrm>
              <a:off x="1383203" y="182931"/>
              <a:ext cx="76538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Итоги </a:t>
              </a:r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апробации примерной рабочей программы по учебному предмету «Физическая культура»</a:t>
              </a: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1280162" y="506526"/>
              <a:ext cx="10911839" cy="631768"/>
            </a:xfrm>
            <a:custGeom>
              <a:avLst/>
              <a:gdLst>
                <a:gd name="connsiteX0" fmla="*/ 0 w 11422390"/>
                <a:gd name="connsiteY0" fmla="*/ 440531 h 1167401"/>
                <a:gd name="connsiteX1" fmla="*/ 6217920 w 11422390"/>
                <a:gd name="connsiteY1" fmla="*/ 448844 h 1167401"/>
                <a:gd name="connsiteX2" fmla="*/ 6575367 w 11422390"/>
                <a:gd name="connsiteY2" fmla="*/ 1163738 h 1167401"/>
                <a:gd name="connsiteX3" fmla="*/ 10989425 w 11422390"/>
                <a:gd name="connsiteY3" fmla="*/ 99709 h 1167401"/>
                <a:gd name="connsiteX4" fmla="*/ 11014363 w 11422390"/>
                <a:gd name="connsiteY4" fmla="*/ 108022 h 116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22390" h="1167401">
                  <a:moveTo>
                    <a:pt x="0" y="440531"/>
                  </a:moveTo>
                  <a:cubicBezTo>
                    <a:pt x="2561013" y="384420"/>
                    <a:pt x="5122026" y="328310"/>
                    <a:pt x="6217920" y="448844"/>
                  </a:cubicBezTo>
                  <a:cubicBezTo>
                    <a:pt x="7313814" y="569378"/>
                    <a:pt x="5780116" y="1221927"/>
                    <a:pt x="6575367" y="1163738"/>
                  </a:cubicBezTo>
                  <a:cubicBezTo>
                    <a:pt x="7370618" y="1105549"/>
                    <a:pt x="10249592" y="275662"/>
                    <a:pt x="10989425" y="99709"/>
                  </a:cubicBezTo>
                  <a:cubicBezTo>
                    <a:pt x="11729258" y="-76244"/>
                    <a:pt x="11371810" y="15889"/>
                    <a:pt x="11014363" y="108022"/>
                  </a:cubicBezTo>
                </a:path>
              </a:pathLst>
            </a:custGeom>
            <a:noFill/>
            <a:ln>
              <a:solidFill>
                <a:srgbClr val="A32D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975" y="0"/>
              <a:ext cx="1117697" cy="10872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394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0162" y="875858"/>
            <a:ext cx="5885409" cy="382244"/>
          </a:xfrm>
          <a:prstGeom prst="rect">
            <a:avLst/>
          </a:prstGeom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38469" y="1461889"/>
            <a:ext cx="1151506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kern="0" dirty="0" smtClean="0">
                <a:solidFill>
                  <a:srgbClr val="26282F"/>
                </a:solidFill>
                <a:latin typeface="Times New Roman CYR" panose="02020603050405020304" pitchFamily="18" charset="0"/>
              </a:rPr>
              <a:t>II. Требования к структуре программы </a:t>
            </a:r>
            <a:r>
              <a:rPr lang="ru-RU" b="1" kern="0" dirty="0" smtClean="0">
                <a:solidFill>
                  <a:srgbClr val="FF0000"/>
                </a:solidFill>
                <a:latin typeface="Times New Roman CYR" panose="02020603050405020304" pitchFamily="18" charset="0"/>
              </a:rPr>
              <a:t>основного общего образования</a:t>
            </a:r>
          </a:p>
          <a:p>
            <a:r>
              <a:rPr lang="ru-RU" dirty="0" smtClean="0"/>
              <a:t> </a:t>
            </a:r>
          </a:p>
          <a:p>
            <a:pPr indent="45720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учебных </a:t>
            </a:r>
            <a:r>
              <a:rPr lang="ru-RU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курсов внеурочной деятельности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должны содержать указание на </a:t>
            </a:r>
            <a:r>
              <a:rPr lang="ru-RU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проведения занятий.</a:t>
            </a:r>
          </a:p>
          <a:p>
            <a:pPr indent="45720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программы учебных предметов, учебных курсов (в том числе внеурочной деятельности), учебных модулей формируются </a:t>
            </a:r>
            <a:r>
              <a:rPr lang="ru-RU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рабочей программы воспитания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33.1. …</a:t>
            </a:r>
          </a:p>
          <a:p>
            <a:pPr indent="45720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учебный план входят следующие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 для изучения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предметные области и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предметы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5720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526100"/>
              </p:ext>
            </p:extLst>
          </p:nvPr>
        </p:nvGraphicFramePr>
        <p:xfrm>
          <a:off x="874525" y="3745539"/>
          <a:ext cx="10442948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1474">
                  <a:extLst>
                    <a:ext uri="{9D8B030D-6E8A-4147-A177-3AD203B41FA5}">
                      <a16:colId xmlns="" xmlns:a16="http://schemas.microsoft.com/office/drawing/2014/main" val="3336330985"/>
                    </a:ext>
                  </a:extLst>
                </a:gridCol>
                <a:gridCol w="5221474">
                  <a:extLst>
                    <a:ext uri="{9D8B030D-6E8A-4147-A177-3AD203B41FA5}">
                      <a16:colId xmlns="" xmlns:a16="http://schemas.microsoft.com/office/drawing/2014/main" val="333140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Предметные области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Учебные предметы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682400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Физическая культура и основы безопасности жизнедеятельности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Физическая культура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932526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38469" y="4836456"/>
            <a:ext cx="116869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dirty="0">
                <a:latin typeface="Times New Roman CYR" panose="02020603050405020304" pitchFamily="18" charset="0"/>
                <a:ea typeface="Times New Roman" panose="02020603050405020304" pitchFamily="18" charset="0"/>
              </a:rPr>
              <a:t>При реализации адаптированных программ основного общего образования обучающихся с ОВЗ в учебный план могут быть внесены следующие изменения:</a:t>
            </a:r>
            <a:endParaRPr lang="ru-RU" sz="1600" dirty="0">
              <a:latin typeface="Times New Roman CYR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dirty="0" smtClean="0">
                <a:latin typeface="Times New Roman CYR" panose="02020603050405020304" pitchFamily="18" charset="0"/>
                <a:ea typeface="Times New Roman" panose="02020603050405020304" pitchFamily="18" charset="0"/>
              </a:rPr>
              <a:t>- для </a:t>
            </a:r>
            <a:r>
              <a:rPr lang="ru-RU" dirty="0">
                <a:latin typeface="Times New Roman CYR" panose="02020603050405020304" pitchFamily="18" charset="0"/>
                <a:ea typeface="Times New Roman" panose="02020603050405020304" pitchFamily="18" charset="0"/>
              </a:rPr>
              <a:t>всех обучающихся с ОВЗ исключение учебного предмета "Физическая культура" и включение учебного предмета </a:t>
            </a:r>
            <a:r>
              <a:rPr lang="ru-RU" cap="all" dirty="0">
                <a:solidFill>
                  <a:srgbClr val="FF0000"/>
                </a:solidFill>
                <a:latin typeface="Times New Roman CYR" panose="02020603050405020304" pitchFamily="18" charset="0"/>
                <a:ea typeface="Times New Roman" panose="02020603050405020304" pitchFamily="18" charset="0"/>
              </a:rPr>
              <a:t>"Адаптивная физическая культура"</a:t>
            </a:r>
            <a:r>
              <a:rPr lang="ru-RU" dirty="0">
                <a:latin typeface="Times New Roman CYR" panose="02020603050405020304" pitchFamily="18" charset="0"/>
                <a:ea typeface="Times New Roman" panose="02020603050405020304" pitchFamily="18" charset="0"/>
              </a:rPr>
              <a:t>, предметные результаты по которому определяются Организацией самостоятельно с учетом состояния здоровья обучающихся с ОВЗ, их особых образовательных потребностей, в том числе с учетом примерных адаптированных программ основного общего образования.</a:t>
            </a:r>
            <a:endParaRPr lang="ru-RU" sz="1600" dirty="0">
              <a:effectLst/>
              <a:latin typeface="Times New Roman CYR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94975" y="0"/>
            <a:ext cx="12097026" cy="1138294"/>
            <a:chOff x="94975" y="0"/>
            <a:chExt cx="12097026" cy="1138294"/>
          </a:xfrm>
        </p:grpSpPr>
        <p:sp>
          <p:nvSpPr>
            <p:cNvPr id="12" name="TextBox 11"/>
            <p:cNvSpPr txBox="1"/>
            <p:nvPr/>
          </p:nvSpPr>
          <p:spPr>
            <a:xfrm>
              <a:off x="1383203" y="182931"/>
              <a:ext cx="76538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Итоги </a:t>
              </a:r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апробации примерной рабочей программы по учебному предмету «Физическая культура»</a:t>
              </a: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1280162" y="506526"/>
              <a:ext cx="10911839" cy="631768"/>
            </a:xfrm>
            <a:custGeom>
              <a:avLst/>
              <a:gdLst>
                <a:gd name="connsiteX0" fmla="*/ 0 w 11422390"/>
                <a:gd name="connsiteY0" fmla="*/ 440531 h 1167401"/>
                <a:gd name="connsiteX1" fmla="*/ 6217920 w 11422390"/>
                <a:gd name="connsiteY1" fmla="*/ 448844 h 1167401"/>
                <a:gd name="connsiteX2" fmla="*/ 6575367 w 11422390"/>
                <a:gd name="connsiteY2" fmla="*/ 1163738 h 1167401"/>
                <a:gd name="connsiteX3" fmla="*/ 10989425 w 11422390"/>
                <a:gd name="connsiteY3" fmla="*/ 99709 h 1167401"/>
                <a:gd name="connsiteX4" fmla="*/ 11014363 w 11422390"/>
                <a:gd name="connsiteY4" fmla="*/ 108022 h 116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22390" h="1167401">
                  <a:moveTo>
                    <a:pt x="0" y="440531"/>
                  </a:moveTo>
                  <a:cubicBezTo>
                    <a:pt x="2561013" y="384420"/>
                    <a:pt x="5122026" y="328310"/>
                    <a:pt x="6217920" y="448844"/>
                  </a:cubicBezTo>
                  <a:cubicBezTo>
                    <a:pt x="7313814" y="569378"/>
                    <a:pt x="5780116" y="1221927"/>
                    <a:pt x="6575367" y="1163738"/>
                  </a:cubicBezTo>
                  <a:cubicBezTo>
                    <a:pt x="7370618" y="1105549"/>
                    <a:pt x="10249592" y="275662"/>
                    <a:pt x="10989425" y="99709"/>
                  </a:cubicBezTo>
                  <a:cubicBezTo>
                    <a:pt x="11729258" y="-76244"/>
                    <a:pt x="11371810" y="15889"/>
                    <a:pt x="11014363" y="108022"/>
                  </a:cubicBezTo>
                </a:path>
              </a:pathLst>
            </a:custGeom>
            <a:noFill/>
            <a:ln>
              <a:solidFill>
                <a:srgbClr val="A32D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975" y="0"/>
              <a:ext cx="1117697" cy="10872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630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94975" y="0"/>
            <a:ext cx="12097026" cy="1138294"/>
            <a:chOff x="94975" y="0"/>
            <a:chExt cx="12097026" cy="1138294"/>
          </a:xfrm>
        </p:grpSpPr>
        <p:sp>
          <p:nvSpPr>
            <p:cNvPr id="10" name="TextBox 9"/>
            <p:cNvSpPr txBox="1"/>
            <p:nvPr/>
          </p:nvSpPr>
          <p:spPr>
            <a:xfrm>
              <a:off x="1383203" y="182931"/>
              <a:ext cx="76538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Итоги </a:t>
              </a:r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апробации примерной рабочей программы по учебному предмету «Физическая культура»</a:t>
              </a: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1280162" y="506526"/>
              <a:ext cx="10911839" cy="631768"/>
            </a:xfrm>
            <a:custGeom>
              <a:avLst/>
              <a:gdLst>
                <a:gd name="connsiteX0" fmla="*/ 0 w 11422390"/>
                <a:gd name="connsiteY0" fmla="*/ 440531 h 1167401"/>
                <a:gd name="connsiteX1" fmla="*/ 6217920 w 11422390"/>
                <a:gd name="connsiteY1" fmla="*/ 448844 h 1167401"/>
                <a:gd name="connsiteX2" fmla="*/ 6575367 w 11422390"/>
                <a:gd name="connsiteY2" fmla="*/ 1163738 h 1167401"/>
                <a:gd name="connsiteX3" fmla="*/ 10989425 w 11422390"/>
                <a:gd name="connsiteY3" fmla="*/ 99709 h 1167401"/>
                <a:gd name="connsiteX4" fmla="*/ 11014363 w 11422390"/>
                <a:gd name="connsiteY4" fmla="*/ 108022 h 116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22390" h="1167401">
                  <a:moveTo>
                    <a:pt x="0" y="440531"/>
                  </a:moveTo>
                  <a:cubicBezTo>
                    <a:pt x="2561013" y="384420"/>
                    <a:pt x="5122026" y="328310"/>
                    <a:pt x="6217920" y="448844"/>
                  </a:cubicBezTo>
                  <a:cubicBezTo>
                    <a:pt x="7313814" y="569378"/>
                    <a:pt x="5780116" y="1221927"/>
                    <a:pt x="6575367" y="1163738"/>
                  </a:cubicBezTo>
                  <a:cubicBezTo>
                    <a:pt x="7370618" y="1105549"/>
                    <a:pt x="10249592" y="275662"/>
                    <a:pt x="10989425" y="99709"/>
                  </a:cubicBezTo>
                  <a:cubicBezTo>
                    <a:pt x="11729258" y="-76244"/>
                    <a:pt x="11371810" y="15889"/>
                    <a:pt x="11014363" y="108022"/>
                  </a:cubicBezTo>
                </a:path>
              </a:pathLst>
            </a:custGeom>
            <a:noFill/>
            <a:ln>
              <a:solidFill>
                <a:srgbClr val="A32D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975" y="0"/>
              <a:ext cx="1117697" cy="1087214"/>
            </a:xfrm>
            <a:prstGeom prst="rect">
              <a:avLst/>
            </a:prstGeom>
          </p:spPr>
        </p:pic>
      </p:grpSp>
      <p:sp>
        <p:nvSpPr>
          <p:cNvPr id="13" name="Прямоугольник 12"/>
          <p:cNvSpPr/>
          <p:nvPr/>
        </p:nvSpPr>
        <p:spPr>
          <a:xfrm>
            <a:off x="8222628" y="2179881"/>
            <a:ext cx="3833806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Ссылка на </a:t>
            </a:r>
            <a:r>
              <a:rPr lang="ru-RU" sz="1400" dirty="0" err="1" smtClean="0"/>
              <a:t>вебинар</a:t>
            </a:r>
            <a:r>
              <a:rPr lang="ru-RU" sz="1400" dirty="0" smtClean="0"/>
              <a:t> </a:t>
            </a:r>
          </a:p>
          <a:p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www.iro.yar.ru/index.php?id=6063#c26417</a:t>
            </a:r>
            <a:endParaRPr lang="ru-RU" sz="1400" dirty="0" smtClean="0"/>
          </a:p>
          <a:p>
            <a:endParaRPr lang="ru-RU" sz="1400" dirty="0"/>
          </a:p>
          <a:p>
            <a:r>
              <a:rPr lang="ru-RU" sz="1400" dirty="0" smtClean="0"/>
              <a:t>Ссылка на видеозапись</a:t>
            </a:r>
          </a:p>
          <a:p>
            <a:r>
              <a:rPr lang="en-US" sz="1400" dirty="0">
                <a:hlinkClick r:id="rId5"/>
              </a:rPr>
              <a:t>https://iro.vr.mirapolis.ru/mira/s/lRLfWA</a:t>
            </a: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3204" y="620973"/>
            <a:ext cx="6450612" cy="60782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7003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9917" y="1138294"/>
            <a:ext cx="3422564" cy="55209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2062" y="3303267"/>
            <a:ext cx="6855077" cy="33508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2" name="Группа 11"/>
          <p:cNvGrpSpPr/>
          <p:nvPr/>
        </p:nvGrpSpPr>
        <p:grpSpPr>
          <a:xfrm>
            <a:off x="94975" y="0"/>
            <a:ext cx="12097026" cy="1138294"/>
            <a:chOff x="94975" y="0"/>
            <a:chExt cx="12097026" cy="1138294"/>
          </a:xfrm>
        </p:grpSpPr>
        <p:sp>
          <p:nvSpPr>
            <p:cNvPr id="13" name="TextBox 12"/>
            <p:cNvSpPr txBox="1"/>
            <p:nvPr/>
          </p:nvSpPr>
          <p:spPr>
            <a:xfrm>
              <a:off x="1383203" y="182931"/>
              <a:ext cx="76538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Итоги </a:t>
              </a:r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апробации примерной рабочей программы по учебному предмету «Физическая культура»</a:t>
              </a: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1280162" y="506526"/>
              <a:ext cx="10911839" cy="631768"/>
            </a:xfrm>
            <a:custGeom>
              <a:avLst/>
              <a:gdLst>
                <a:gd name="connsiteX0" fmla="*/ 0 w 11422390"/>
                <a:gd name="connsiteY0" fmla="*/ 440531 h 1167401"/>
                <a:gd name="connsiteX1" fmla="*/ 6217920 w 11422390"/>
                <a:gd name="connsiteY1" fmla="*/ 448844 h 1167401"/>
                <a:gd name="connsiteX2" fmla="*/ 6575367 w 11422390"/>
                <a:gd name="connsiteY2" fmla="*/ 1163738 h 1167401"/>
                <a:gd name="connsiteX3" fmla="*/ 10989425 w 11422390"/>
                <a:gd name="connsiteY3" fmla="*/ 99709 h 1167401"/>
                <a:gd name="connsiteX4" fmla="*/ 11014363 w 11422390"/>
                <a:gd name="connsiteY4" fmla="*/ 108022 h 116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22390" h="1167401">
                  <a:moveTo>
                    <a:pt x="0" y="440531"/>
                  </a:moveTo>
                  <a:cubicBezTo>
                    <a:pt x="2561013" y="384420"/>
                    <a:pt x="5122026" y="328310"/>
                    <a:pt x="6217920" y="448844"/>
                  </a:cubicBezTo>
                  <a:cubicBezTo>
                    <a:pt x="7313814" y="569378"/>
                    <a:pt x="5780116" y="1221927"/>
                    <a:pt x="6575367" y="1163738"/>
                  </a:cubicBezTo>
                  <a:cubicBezTo>
                    <a:pt x="7370618" y="1105549"/>
                    <a:pt x="10249592" y="275662"/>
                    <a:pt x="10989425" y="99709"/>
                  </a:cubicBezTo>
                  <a:cubicBezTo>
                    <a:pt x="11729258" y="-76244"/>
                    <a:pt x="11371810" y="15889"/>
                    <a:pt x="11014363" y="108022"/>
                  </a:cubicBezTo>
                </a:path>
              </a:pathLst>
            </a:custGeom>
            <a:noFill/>
            <a:ln>
              <a:solidFill>
                <a:srgbClr val="A32D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975" y="0"/>
              <a:ext cx="1117697" cy="10872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434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9917" y="1138294"/>
            <a:ext cx="3422564" cy="55209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8769927" y="1479665"/>
            <a:ext cx="30757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Примерный учебный план основного общего образования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i="1" dirty="0" smtClean="0">
                <a:solidFill>
                  <a:srgbClr val="FF0000"/>
                </a:solidFill>
              </a:rPr>
              <a:t>по всем 6 вариантам!!!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836365" y="-320855"/>
            <a:ext cx="702063" cy="74473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843246" y="358776"/>
            <a:ext cx="688298" cy="7447361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94975" y="0"/>
            <a:ext cx="12097026" cy="1138294"/>
            <a:chOff x="94975" y="0"/>
            <a:chExt cx="12097026" cy="1138294"/>
          </a:xfrm>
        </p:grpSpPr>
        <p:sp>
          <p:nvSpPr>
            <p:cNvPr id="14" name="TextBox 13"/>
            <p:cNvSpPr txBox="1"/>
            <p:nvPr/>
          </p:nvSpPr>
          <p:spPr>
            <a:xfrm>
              <a:off x="1383203" y="182931"/>
              <a:ext cx="76538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Итоги </a:t>
              </a:r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апробации примерной рабочей программы по учебному предмету «Физическая культура»</a:t>
              </a: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1280162" y="506526"/>
              <a:ext cx="10911839" cy="631768"/>
            </a:xfrm>
            <a:custGeom>
              <a:avLst/>
              <a:gdLst>
                <a:gd name="connsiteX0" fmla="*/ 0 w 11422390"/>
                <a:gd name="connsiteY0" fmla="*/ 440531 h 1167401"/>
                <a:gd name="connsiteX1" fmla="*/ 6217920 w 11422390"/>
                <a:gd name="connsiteY1" fmla="*/ 448844 h 1167401"/>
                <a:gd name="connsiteX2" fmla="*/ 6575367 w 11422390"/>
                <a:gd name="connsiteY2" fmla="*/ 1163738 h 1167401"/>
                <a:gd name="connsiteX3" fmla="*/ 10989425 w 11422390"/>
                <a:gd name="connsiteY3" fmla="*/ 99709 h 1167401"/>
                <a:gd name="connsiteX4" fmla="*/ 11014363 w 11422390"/>
                <a:gd name="connsiteY4" fmla="*/ 108022 h 116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22390" h="1167401">
                  <a:moveTo>
                    <a:pt x="0" y="440531"/>
                  </a:moveTo>
                  <a:cubicBezTo>
                    <a:pt x="2561013" y="384420"/>
                    <a:pt x="5122026" y="328310"/>
                    <a:pt x="6217920" y="448844"/>
                  </a:cubicBezTo>
                  <a:cubicBezTo>
                    <a:pt x="7313814" y="569378"/>
                    <a:pt x="5780116" y="1221927"/>
                    <a:pt x="6575367" y="1163738"/>
                  </a:cubicBezTo>
                  <a:cubicBezTo>
                    <a:pt x="7370618" y="1105549"/>
                    <a:pt x="10249592" y="275662"/>
                    <a:pt x="10989425" y="99709"/>
                  </a:cubicBezTo>
                  <a:cubicBezTo>
                    <a:pt x="11729258" y="-76244"/>
                    <a:pt x="11371810" y="15889"/>
                    <a:pt x="11014363" y="108022"/>
                  </a:cubicBezTo>
                </a:path>
              </a:pathLst>
            </a:custGeom>
            <a:noFill/>
            <a:ln>
              <a:solidFill>
                <a:srgbClr val="A32D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975" y="0"/>
              <a:ext cx="1117697" cy="10872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760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1456</TotalTime>
  <Words>708</Words>
  <Application>Microsoft Office PowerPoint</Application>
  <PresentationFormat>Произвольный</PresentationFormat>
  <Paragraphs>88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Владимировна Суханова</dc:creator>
  <cp:lastModifiedBy>Наталья Николаевна Новикова</cp:lastModifiedBy>
  <cp:revision>92</cp:revision>
  <dcterms:created xsi:type="dcterms:W3CDTF">2017-01-30T13:00:35Z</dcterms:created>
  <dcterms:modified xsi:type="dcterms:W3CDTF">2022-05-19T11:19:47Z</dcterms:modified>
</cp:coreProperties>
</file>