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74" r:id="rId3"/>
    <p:sldId id="275" r:id="rId4"/>
    <p:sldId id="265" r:id="rId5"/>
    <p:sldId id="277" r:id="rId6"/>
    <p:sldId id="280" r:id="rId7"/>
    <p:sldId id="278" r:id="rId8"/>
    <p:sldId id="279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EDD4"/>
    <a:srgbClr val="AA9844"/>
    <a:srgbClr val="534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Некоузский МР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Классный руководитель использует интерактивный элемент из методических рекомендаций к занятию</c:v>
                </c:pt>
                <c:pt idx="1">
                  <c:v>На занятии реализован региональный компонент</c:v>
                </c:pt>
                <c:pt idx="2">
                  <c:v>К проведению «Разговоров о важном» привлечены социальные партнёры – родители, представители учреждений доп. образования и т.д.</c:v>
                </c:pt>
                <c:pt idx="3">
                  <c:v>Занятие выстроено логично, нет замечаний к содержанию</c:v>
                </c:pt>
                <c:pt idx="4">
                  <c:v>Класс принимает активное участие в занятии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44-4AD7-83BD-84F3BA8F44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Ростовский МР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Классный руководитель использует интерактивный элемент из методических рекомендаций к занятию</c:v>
                </c:pt>
                <c:pt idx="1">
                  <c:v>На занятии реализован региональный компонент</c:v>
                </c:pt>
                <c:pt idx="2">
                  <c:v>К проведению «Разговоров о важном» привлечены социальные партнёры – родители, представители учреждений доп. образования и т.д.</c:v>
                </c:pt>
                <c:pt idx="3">
                  <c:v>Занятие выстроено логично, нет замечаний к содержанию</c:v>
                </c:pt>
                <c:pt idx="4">
                  <c:v>Класс принимает активное участие в занятии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27</c:v>
                </c:pt>
                <c:pt idx="1">
                  <c:v>28</c:v>
                </c:pt>
                <c:pt idx="2">
                  <c:v>27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44-4AD7-83BD-84F3BA8F44D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Ярославский МР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Классный руководитель использует интерактивный элемент из методических рекомендаций к занятию</c:v>
                </c:pt>
                <c:pt idx="1">
                  <c:v>На занятии реализован региональный компонент</c:v>
                </c:pt>
                <c:pt idx="2">
                  <c:v>К проведению «Разговоров о важном» привлечены социальные партнёры – родители, представители учреждений доп. образования и т.д.</c:v>
                </c:pt>
                <c:pt idx="3">
                  <c:v>Занятие выстроено логично, нет замечаний к содержанию</c:v>
                </c:pt>
                <c:pt idx="4">
                  <c:v>Класс принимает активное участие в занятии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84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44-4AD7-83BD-84F3BA8F44D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Тутаевский МР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Классный руководитель использует интерактивный элемент из методических рекомендаций к занятию</c:v>
                </c:pt>
                <c:pt idx="1">
                  <c:v>На занятии реализован региональный компонент</c:v>
                </c:pt>
                <c:pt idx="2">
                  <c:v>К проведению «Разговоров о важном» привлечены социальные партнёры – родители, представители учреждений доп. образования и т.д.</c:v>
                </c:pt>
                <c:pt idx="3">
                  <c:v>Занятие выстроено логично, нет замечаний к содержанию</c:v>
                </c:pt>
                <c:pt idx="4">
                  <c:v>Класс принимает активное участие в занятии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44-4AD7-83BD-84F3BA8F44D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Пошехонский МР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Классный руководитель использует интерактивный элемент из методических рекомендаций к занятию</c:v>
                </c:pt>
                <c:pt idx="1">
                  <c:v>На занятии реализован региональный компонент</c:v>
                </c:pt>
                <c:pt idx="2">
                  <c:v>К проведению «Разговоров о важном» привлечены социальные партнёры – родители, представители учреждений доп. образования и т.д.</c:v>
                </c:pt>
                <c:pt idx="3">
                  <c:v>Занятие выстроено логично, нет замечаний к содержанию</c:v>
                </c:pt>
                <c:pt idx="4">
                  <c:v>Класс принимает активное участие в занятии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80</c:v>
                </c:pt>
                <c:pt idx="1">
                  <c:v>100</c:v>
                </c:pt>
                <c:pt idx="2">
                  <c:v>50</c:v>
                </c:pt>
                <c:pt idx="3">
                  <c:v>70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44-4AD7-83BD-84F3BA8F44D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438205552"/>
        <c:axId val="1438211376"/>
      </c:barChart>
      <c:catAx>
        <c:axId val="14382055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38211376"/>
        <c:crosses val="autoZero"/>
        <c:auto val="1"/>
        <c:lblAlgn val="ctr"/>
        <c:lblOffset val="100"/>
        <c:noMultiLvlLbl val="0"/>
      </c:catAx>
      <c:valAx>
        <c:axId val="143821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8205552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386669-0314-4340-91C3-6B430135CA94}" type="doc">
      <dgm:prSet loTypeId="urn:microsoft.com/office/officeart/2008/layout/Lin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12C5C7B-967F-4753-8FD8-0D0B38A78707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Разработана в  соответствии с  требованиями федеральных государственных образовательных стандартов начального общего, основного общего и среднего общего образования</a:t>
          </a:r>
        </a:p>
        <a:p>
          <a:pPr rtl="0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Ориентирована на обеспечение индивидуальных потребностей обучающихся</a:t>
          </a:r>
        </a:p>
        <a:p>
          <a:pPr rtl="0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Направлена на достижение планируемых результатов освоения программы начального общего, основного общего и среднего общего образования с учётом выбора участниками образовательных отношений курсов внеурочной деятельности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EC7B85-783F-40B3-98CE-07E2C35291A6}" type="parTrans" cxnId="{F73310D6-8B2F-4C82-AE7C-1516054C7BCA}">
      <dgm:prSet/>
      <dgm:spPr/>
      <dgm:t>
        <a:bodyPr/>
        <a:lstStyle/>
        <a:p>
          <a:endParaRPr lang="ru-RU"/>
        </a:p>
      </dgm:t>
    </dgm:pt>
    <dgm:pt modelId="{7AD77A28-2222-4838-9EDF-A8E962865DDC}" type="sibTrans" cxnId="{F73310D6-8B2F-4C82-AE7C-1516054C7BCA}">
      <dgm:prSet/>
      <dgm:spPr/>
      <dgm:t>
        <a:bodyPr/>
        <a:lstStyle/>
        <a:p>
          <a:endParaRPr lang="ru-RU"/>
        </a:p>
      </dgm:t>
    </dgm:pt>
    <dgm:pt modelId="{58494E03-1F38-4EFA-876B-C68E713B3A51}" type="pres">
      <dgm:prSet presAssocID="{D0386669-0314-4340-91C3-6B430135CA9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265D25B-AFE5-4824-A83A-92E7F2F2F664}" type="pres">
      <dgm:prSet presAssocID="{112C5C7B-967F-4753-8FD8-0D0B38A78707}" presName="thickLine" presStyleLbl="alignNode1" presStyleIdx="0" presStyleCnt="1"/>
      <dgm:spPr/>
    </dgm:pt>
    <dgm:pt modelId="{AC686C62-0CB2-4C4E-B701-FE1B1CA80E99}" type="pres">
      <dgm:prSet presAssocID="{112C5C7B-967F-4753-8FD8-0D0B38A78707}" presName="horz1" presStyleCnt="0"/>
      <dgm:spPr/>
    </dgm:pt>
    <dgm:pt modelId="{CC94F736-5238-4805-85EF-BF79C79B9B92}" type="pres">
      <dgm:prSet presAssocID="{112C5C7B-967F-4753-8FD8-0D0B38A78707}" presName="tx1" presStyleLbl="revTx" presStyleIdx="0" presStyleCnt="1"/>
      <dgm:spPr/>
      <dgm:t>
        <a:bodyPr/>
        <a:lstStyle/>
        <a:p>
          <a:endParaRPr lang="ru-RU"/>
        </a:p>
      </dgm:t>
    </dgm:pt>
    <dgm:pt modelId="{850663C4-D2F3-4855-8D62-1702B762442E}" type="pres">
      <dgm:prSet presAssocID="{112C5C7B-967F-4753-8FD8-0D0B38A78707}" presName="vert1" presStyleCnt="0"/>
      <dgm:spPr/>
    </dgm:pt>
  </dgm:ptLst>
  <dgm:cxnLst>
    <dgm:cxn modelId="{BDAF6E01-DADF-4E44-9918-A97FF8A01FC9}" type="presOf" srcId="{112C5C7B-967F-4753-8FD8-0D0B38A78707}" destId="{CC94F736-5238-4805-85EF-BF79C79B9B92}" srcOrd="0" destOrd="0" presId="urn:microsoft.com/office/officeart/2008/layout/LinedList"/>
    <dgm:cxn modelId="{F73310D6-8B2F-4C82-AE7C-1516054C7BCA}" srcId="{D0386669-0314-4340-91C3-6B430135CA94}" destId="{112C5C7B-967F-4753-8FD8-0D0B38A78707}" srcOrd="0" destOrd="0" parTransId="{04EC7B85-783F-40B3-98CE-07E2C35291A6}" sibTransId="{7AD77A28-2222-4838-9EDF-A8E962865DDC}"/>
    <dgm:cxn modelId="{76959AB7-3B92-485C-94E7-171F2F61BD2A}" type="presOf" srcId="{D0386669-0314-4340-91C3-6B430135CA94}" destId="{58494E03-1F38-4EFA-876B-C68E713B3A51}" srcOrd="0" destOrd="0" presId="urn:microsoft.com/office/officeart/2008/layout/LinedList"/>
    <dgm:cxn modelId="{988127FE-10DB-43B4-9DD9-B909DC775208}" type="presParOf" srcId="{58494E03-1F38-4EFA-876B-C68E713B3A51}" destId="{2265D25B-AFE5-4824-A83A-92E7F2F2F664}" srcOrd="0" destOrd="0" presId="urn:microsoft.com/office/officeart/2008/layout/LinedList"/>
    <dgm:cxn modelId="{2F8C418F-1E74-4897-BCE6-2BBA4400BD41}" type="presParOf" srcId="{58494E03-1F38-4EFA-876B-C68E713B3A51}" destId="{AC686C62-0CB2-4C4E-B701-FE1B1CA80E99}" srcOrd="1" destOrd="0" presId="urn:microsoft.com/office/officeart/2008/layout/LinedList"/>
    <dgm:cxn modelId="{4B4C42ED-8A84-4416-AE43-7230B4178D35}" type="presParOf" srcId="{AC686C62-0CB2-4C4E-B701-FE1B1CA80E99}" destId="{CC94F736-5238-4805-85EF-BF79C79B9B92}" srcOrd="0" destOrd="0" presId="urn:microsoft.com/office/officeart/2008/layout/LinedList"/>
    <dgm:cxn modelId="{B14818AB-B58A-493B-9A19-E6CCE4C31806}" type="presParOf" srcId="{AC686C62-0CB2-4C4E-B701-FE1B1CA80E99}" destId="{850663C4-D2F3-4855-8D62-1702B76244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5D25B-AFE5-4824-A83A-92E7F2F2F664}">
      <dsp:nvSpPr>
        <dsp:cNvPr id="0" name=""/>
        <dsp:cNvSpPr/>
      </dsp:nvSpPr>
      <dsp:spPr>
        <a:xfrm>
          <a:off x="0" y="0"/>
          <a:ext cx="11107641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94F736-5238-4805-85EF-BF79C79B9B92}">
      <dsp:nvSpPr>
        <dsp:cNvPr id="0" name=""/>
        <dsp:cNvSpPr/>
      </dsp:nvSpPr>
      <dsp:spPr>
        <a:xfrm>
          <a:off x="0" y="0"/>
          <a:ext cx="11107641" cy="2062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Разработана в  соответствии с  требованиями федеральных государственных образовательных стандартов начального общего, основного общего и среднего общего образования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Ориентирована на обеспечение индивидуальных потребностей обучающихся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Направлена на достижение планируемых результатов освоения программы начального общего, основного общего и среднего общего образования с учётом выбора участниками образовательных отношений курсов внеурочной деятельности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1107641" cy="2062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41F34E5-E6F3-4952-BF2B-627162C443D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19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63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289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273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600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223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623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41F34E5-E6F3-4952-BF2B-627162C443D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330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41F34E5-E6F3-4952-BF2B-627162C443D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69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g object 21">
            <a:extLst>
              <a:ext uri="{FF2B5EF4-FFF2-40B4-BE49-F238E27FC236}">
                <a16:creationId xmlns:a16="http://schemas.microsoft.com/office/drawing/2014/main" id="{656A6070-53A2-AD2F-C0E7-59652C9E0DE0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794"/>
            <a:ext cx="12191999" cy="6857206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3846FE81-DAF3-FEBD-170D-995293CCD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0C8D2A-37BE-18A7-262A-BEF10A3E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876A38-0D51-1C39-1A4F-22E8CEF0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bg object 22">
            <a:extLst>
              <a:ext uri="{FF2B5EF4-FFF2-40B4-BE49-F238E27FC236}">
                <a16:creationId xmlns:a16="http://schemas.microsoft.com/office/drawing/2014/main" id="{25E7B2C3-D86D-46B5-BF11-550C323E860D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648020" y="183918"/>
            <a:ext cx="2022956" cy="1127451"/>
          </a:xfrm>
          <a:prstGeom prst="rect">
            <a:avLst/>
          </a:prstGeom>
        </p:spPr>
      </p:pic>
      <p:pic>
        <p:nvPicPr>
          <p:cNvPr id="10" name="Picture 3" descr="C:\Users\1\Desktop\Презентация_Лобода\logo.png">
            <a:extLst>
              <a:ext uri="{FF2B5EF4-FFF2-40B4-BE49-F238E27FC236}">
                <a16:creationId xmlns:a16="http://schemas.microsoft.com/office/drawing/2014/main" id="{E3E37DDD-2594-8004-25F2-9F218302D0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25" y="136525"/>
            <a:ext cx="631372" cy="11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FA6F22-2B83-E588-1CB3-6F0D13777ACA}"/>
              </a:ext>
            </a:extLst>
          </p:cNvPr>
          <p:cNvSpPr/>
          <p:nvPr userDrawn="1"/>
        </p:nvSpPr>
        <p:spPr>
          <a:xfrm>
            <a:off x="1111650" y="533449"/>
            <a:ext cx="2686050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400" b="1" dirty="0">
                <a:solidFill>
                  <a:schemeClr val="bg1"/>
                </a:solidFill>
              </a:rPr>
              <a:t>ДЕПАРТАМЕНТ </a:t>
            </a:r>
          </a:p>
          <a:p>
            <a:pPr>
              <a:lnSpc>
                <a:spcPts val="1000"/>
              </a:lnSpc>
            </a:pPr>
            <a:r>
              <a:rPr lang="ru-RU" sz="1400" b="1" dirty="0">
                <a:solidFill>
                  <a:schemeClr val="bg1"/>
                </a:solidFill>
              </a:rPr>
              <a:t>ОБРАЗОВАНИЯ </a:t>
            </a:r>
          </a:p>
          <a:p>
            <a:pPr>
              <a:lnSpc>
                <a:spcPts val="1000"/>
              </a:lnSpc>
            </a:pPr>
            <a:r>
              <a:rPr lang="ru-RU" sz="1400" b="1" dirty="0">
                <a:solidFill>
                  <a:schemeClr val="bg1"/>
                </a:solidFill>
              </a:rPr>
              <a:t>ЯРОСЛАВСКОЙ </a:t>
            </a:r>
          </a:p>
          <a:p>
            <a:pPr>
              <a:lnSpc>
                <a:spcPts val="1000"/>
              </a:lnSpc>
            </a:pPr>
            <a:r>
              <a:rPr lang="ru-RU" sz="1400" b="1" dirty="0">
                <a:solidFill>
                  <a:schemeClr val="bg1"/>
                </a:solidFill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963351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g object 21">
            <a:extLst>
              <a:ext uri="{FF2B5EF4-FFF2-40B4-BE49-F238E27FC236}">
                <a16:creationId xmlns:a16="http://schemas.microsoft.com/office/drawing/2014/main" id="{656A6070-53A2-AD2F-C0E7-59652C9E0DE0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794"/>
            <a:ext cx="12191999" cy="6857206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3846FE81-DAF3-FEBD-170D-995293CCD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0C8D2A-37BE-18A7-262A-BEF10A3E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876A38-0D51-1C39-1A4F-22E8CEF0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bg object 22">
            <a:extLst>
              <a:ext uri="{FF2B5EF4-FFF2-40B4-BE49-F238E27FC236}">
                <a16:creationId xmlns:a16="http://schemas.microsoft.com/office/drawing/2014/main" id="{25E7B2C3-D86D-46B5-BF11-550C323E860D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648020" y="183918"/>
            <a:ext cx="2022956" cy="1127451"/>
          </a:xfrm>
          <a:prstGeom prst="rect">
            <a:avLst/>
          </a:prstGeom>
        </p:spPr>
      </p:pic>
      <p:pic>
        <p:nvPicPr>
          <p:cNvPr id="10" name="Picture 3" descr="C:\Users\1\Desktop\Презентация_Лобода\logo.png">
            <a:extLst>
              <a:ext uri="{FF2B5EF4-FFF2-40B4-BE49-F238E27FC236}">
                <a16:creationId xmlns:a16="http://schemas.microsoft.com/office/drawing/2014/main" id="{E3E37DDD-2594-8004-25F2-9F218302D0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25" y="136525"/>
            <a:ext cx="631372" cy="11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FA6F22-2B83-E588-1CB3-6F0D13777ACA}"/>
              </a:ext>
            </a:extLst>
          </p:cNvPr>
          <p:cNvSpPr/>
          <p:nvPr userDrawn="1"/>
        </p:nvSpPr>
        <p:spPr>
          <a:xfrm>
            <a:off x="1111650" y="533449"/>
            <a:ext cx="2686050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400" b="1" dirty="0">
                <a:solidFill>
                  <a:schemeClr val="bg1"/>
                </a:solidFill>
              </a:rPr>
              <a:t>ДЕПАРТАМЕНТ </a:t>
            </a:r>
          </a:p>
          <a:p>
            <a:pPr>
              <a:lnSpc>
                <a:spcPts val="1000"/>
              </a:lnSpc>
            </a:pPr>
            <a:r>
              <a:rPr lang="ru-RU" sz="1400" b="1" dirty="0">
                <a:solidFill>
                  <a:schemeClr val="bg1"/>
                </a:solidFill>
              </a:rPr>
              <a:t>ОБРАЗОВАНИЯ </a:t>
            </a:r>
          </a:p>
          <a:p>
            <a:pPr>
              <a:lnSpc>
                <a:spcPts val="1000"/>
              </a:lnSpc>
            </a:pPr>
            <a:r>
              <a:rPr lang="ru-RU" sz="1400" b="1" dirty="0">
                <a:solidFill>
                  <a:schemeClr val="bg1"/>
                </a:solidFill>
              </a:rPr>
              <a:t>ЯРОСЛАВСКОЙ </a:t>
            </a:r>
          </a:p>
          <a:p>
            <a:pPr>
              <a:lnSpc>
                <a:spcPts val="1000"/>
              </a:lnSpc>
            </a:pPr>
            <a:r>
              <a:rPr lang="ru-RU" sz="1400" b="1" dirty="0">
                <a:solidFill>
                  <a:schemeClr val="bg1"/>
                </a:solidFill>
              </a:rPr>
              <a:t>ОБЛАСТИ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619751-6EAB-2D15-33D3-7718E45E9540}"/>
              </a:ext>
            </a:extLst>
          </p:cNvPr>
          <p:cNvSpPr txBox="1"/>
          <p:nvPr userDrawn="1"/>
        </p:nvSpPr>
        <p:spPr>
          <a:xfrm>
            <a:off x="2421822" y="6270301"/>
            <a:ext cx="7961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Августовское совещание педагогических и руководящих работников </a:t>
            </a:r>
          </a:p>
          <a:p>
            <a:pPr algn="r">
              <a:defRPr/>
            </a:pPr>
            <a:r>
              <a:rPr lang="ru-RU" sz="16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системы образования Ярославской области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05301B-3B42-EA77-A328-5A64FA8A5FC4}"/>
              </a:ext>
            </a:extLst>
          </p:cNvPr>
          <p:cNvSpPr txBox="1"/>
          <p:nvPr userDrawn="1"/>
        </p:nvSpPr>
        <p:spPr>
          <a:xfrm>
            <a:off x="10086102" y="6241652"/>
            <a:ext cx="17326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80790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bg object 21">
            <a:extLst>
              <a:ext uri="{FF2B5EF4-FFF2-40B4-BE49-F238E27FC236}">
                <a16:creationId xmlns:a16="http://schemas.microsoft.com/office/drawing/2014/main" id="{4E4EDA00-1D65-FE41-E69C-B1E5181BAB3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794"/>
            <a:ext cx="12191999" cy="6857206"/>
          </a:xfrm>
          <a:prstGeom prst="rect">
            <a:avLst/>
          </a:prstGeom>
        </p:spPr>
      </p:pic>
      <p:pic>
        <p:nvPicPr>
          <p:cNvPr id="8" name="bg object 22">
            <a:extLst>
              <a:ext uri="{FF2B5EF4-FFF2-40B4-BE49-F238E27FC236}">
                <a16:creationId xmlns:a16="http://schemas.microsoft.com/office/drawing/2014/main" id="{15941C70-AAF5-3750-4229-B006253555F0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648020" y="183918"/>
            <a:ext cx="2022956" cy="1127451"/>
          </a:xfrm>
          <a:prstGeom prst="rect">
            <a:avLst/>
          </a:prstGeom>
        </p:spPr>
      </p:pic>
      <p:pic>
        <p:nvPicPr>
          <p:cNvPr id="9" name="Picture 3" descr="C:\Users\1\Desktop\Презентация_Лобода\logo.png">
            <a:extLst>
              <a:ext uri="{FF2B5EF4-FFF2-40B4-BE49-F238E27FC236}">
                <a16:creationId xmlns:a16="http://schemas.microsoft.com/office/drawing/2014/main" id="{EFCD0A67-8F44-F3A8-F168-6F3480A49B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25" y="136525"/>
            <a:ext cx="631372" cy="11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EE17CC6-035D-2204-3C7F-16F1C3CE36BB}"/>
              </a:ext>
            </a:extLst>
          </p:cNvPr>
          <p:cNvSpPr/>
          <p:nvPr userDrawn="1"/>
        </p:nvSpPr>
        <p:spPr>
          <a:xfrm>
            <a:off x="1111650" y="533449"/>
            <a:ext cx="2686050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400" b="1" dirty="0">
                <a:solidFill>
                  <a:schemeClr val="bg1"/>
                </a:solidFill>
              </a:rPr>
              <a:t>ДЕПАРТАМЕНТ </a:t>
            </a:r>
          </a:p>
          <a:p>
            <a:pPr>
              <a:lnSpc>
                <a:spcPts val="1000"/>
              </a:lnSpc>
            </a:pPr>
            <a:r>
              <a:rPr lang="ru-RU" sz="1400" b="1" dirty="0">
                <a:solidFill>
                  <a:schemeClr val="bg1"/>
                </a:solidFill>
              </a:rPr>
              <a:t>ОБРАЗОВАНИЯ </a:t>
            </a:r>
          </a:p>
          <a:p>
            <a:pPr>
              <a:lnSpc>
                <a:spcPts val="1000"/>
              </a:lnSpc>
            </a:pPr>
            <a:r>
              <a:rPr lang="ru-RU" sz="1400" b="1" dirty="0">
                <a:solidFill>
                  <a:schemeClr val="bg1"/>
                </a:solidFill>
              </a:rPr>
              <a:t>ЯРОСЛАВСКОЙ </a:t>
            </a:r>
          </a:p>
          <a:p>
            <a:pPr>
              <a:lnSpc>
                <a:spcPts val="1000"/>
              </a:lnSpc>
            </a:pPr>
            <a:r>
              <a:rPr lang="ru-RU" sz="1400" b="1" dirty="0">
                <a:solidFill>
                  <a:schemeClr val="bg1"/>
                </a:solidFill>
              </a:rPr>
              <a:t>ОБЛАСТИ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DB06AB2-102B-EAC8-08D9-4E4D043974A5}"/>
              </a:ext>
            </a:extLst>
          </p:cNvPr>
          <p:cNvCxnSpPr>
            <a:cxnSpLocks/>
          </p:cNvCxnSpPr>
          <p:nvPr userDrawn="1"/>
        </p:nvCxnSpPr>
        <p:spPr>
          <a:xfrm flipV="1">
            <a:off x="19438" y="1263976"/>
            <a:ext cx="12172562" cy="292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5C811A7-7033-2BDE-8CB6-290D715FEC9B}"/>
              </a:ext>
            </a:extLst>
          </p:cNvPr>
          <p:cNvSpPr txBox="1"/>
          <p:nvPr userDrawn="1"/>
        </p:nvSpPr>
        <p:spPr>
          <a:xfrm>
            <a:off x="2421822" y="6270301"/>
            <a:ext cx="7961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Августовское совещание педагогических и руководящих работников </a:t>
            </a:r>
          </a:p>
          <a:p>
            <a:pPr algn="r">
              <a:defRPr/>
            </a:pPr>
            <a:r>
              <a:rPr lang="ru-RU" sz="16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системы образования Ярославской области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279CD0-7760-899A-8136-475CD9237F37}"/>
              </a:ext>
            </a:extLst>
          </p:cNvPr>
          <p:cNvSpPr txBox="1"/>
          <p:nvPr userDrawn="1"/>
        </p:nvSpPr>
        <p:spPr>
          <a:xfrm>
            <a:off x="10086102" y="6241652"/>
            <a:ext cx="17326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786389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8">
            <a:extLst>
              <a:ext uri="{FF2B5EF4-FFF2-40B4-BE49-F238E27FC236}">
                <a16:creationId xmlns:a16="http://schemas.microsoft.com/office/drawing/2014/main" id="{EF66F900-0C98-8109-A22F-00BC11C9B2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65"/>
            <a:ext cx="12192000" cy="6990908"/>
          </a:xfrm>
          <a:prstGeom prst="rect">
            <a:avLst/>
          </a:prstGeom>
        </p:spPr>
      </p:pic>
      <p:pic>
        <p:nvPicPr>
          <p:cNvPr id="8" name="object 4">
            <a:extLst>
              <a:ext uri="{FF2B5EF4-FFF2-40B4-BE49-F238E27FC236}">
                <a16:creationId xmlns:a16="http://schemas.microsoft.com/office/drawing/2014/main" id="{7457798D-6119-ADC6-C4CB-6E830C3BCE43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613516" y="152400"/>
            <a:ext cx="2109730" cy="1127451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3846FE81-DAF3-FEBD-170D-995293CCD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0C8D2A-37BE-18A7-262A-BEF10A3E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876A38-0D51-1C39-1A4F-22E8CEF0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3" descr="C:\Users\1\Desktop\Презентация_Лобода\logo.png">
            <a:extLst>
              <a:ext uri="{FF2B5EF4-FFF2-40B4-BE49-F238E27FC236}">
                <a16:creationId xmlns:a16="http://schemas.microsoft.com/office/drawing/2014/main" id="{A6C2DDCC-62AD-7F66-AF13-772D7DF2F1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6" y="183918"/>
            <a:ext cx="631372" cy="11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30BAB39-529E-05A9-EB14-B32DE918F624}"/>
              </a:ext>
            </a:extLst>
          </p:cNvPr>
          <p:cNvSpPr/>
          <p:nvPr userDrawn="1"/>
        </p:nvSpPr>
        <p:spPr>
          <a:xfrm>
            <a:off x="1111650" y="533449"/>
            <a:ext cx="2686050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400" b="1" dirty="0">
                <a:solidFill>
                  <a:schemeClr val="bg1"/>
                </a:solidFill>
              </a:rPr>
              <a:t>ДЕПАРТАМЕНТ </a:t>
            </a:r>
          </a:p>
          <a:p>
            <a:pPr>
              <a:lnSpc>
                <a:spcPts val="1000"/>
              </a:lnSpc>
            </a:pPr>
            <a:r>
              <a:rPr lang="ru-RU" sz="1400" b="1" dirty="0">
                <a:solidFill>
                  <a:schemeClr val="bg1"/>
                </a:solidFill>
              </a:rPr>
              <a:t>ОБРАЗОВАНИЯ </a:t>
            </a:r>
          </a:p>
          <a:p>
            <a:pPr>
              <a:lnSpc>
                <a:spcPts val="1000"/>
              </a:lnSpc>
            </a:pPr>
            <a:r>
              <a:rPr lang="ru-RU" sz="1400" b="1" dirty="0">
                <a:solidFill>
                  <a:schemeClr val="bg1"/>
                </a:solidFill>
              </a:rPr>
              <a:t>ЯРОСЛАВСКОЙ </a:t>
            </a:r>
          </a:p>
          <a:p>
            <a:pPr>
              <a:lnSpc>
                <a:spcPts val="1000"/>
              </a:lnSpc>
            </a:pPr>
            <a:r>
              <a:rPr lang="ru-RU" sz="1400" b="1" dirty="0">
                <a:solidFill>
                  <a:schemeClr val="bg1"/>
                </a:solidFill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18990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8">
            <a:extLst>
              <a:ext uri="{FF2B5EF4-FFF2-40B4-BE49-F238E27FC236}">
                <a16:creationId xmlns:a16="http://schemas.microsoft.com/office/drawing/2014/main" id="{EF66F900-0C98-8109-A22F-00BC11C9B2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65"/>
            <a:ext cx="12192000" cy="6958251"/>
          </a:xfrm>
          <a:prstGeom prst="rect">
            <a:avLst/>
          </a:prstGeom>
        </p:spPr>
      </p:pic>
      <p:pic>
        <p:nvPicPr>
          <p:cNvPr id="8" name="object 4">
            <a:extLst>
              <a:ext uri="{FF2B5EF4-FFF2-40B4-BE49-F238E27FC236}">
                <a16:creationId xmlns:a16="http://schemas.microsoft.com/office/drawing/2014/main" id="{7457798D-6119-ADC6-C4CB-6E830C3BCE43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613516" y="152400"/>
            <a:ext cx="2109730" cy="1127451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3846FE81-DAF3-FEBD-170D-995293CCD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0C8D2A-37BE-18A7-262A-BEF10A3E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876A38-0D51-1C39-1A4F-22E8CEF0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3" descr="C:\Users\1\Desktop\Презентация_Лобода\logo.png">
            <a:extLst>
              <a:ext uri="{FF2B5EF4-FFF2-40B4-BE49-F238E27FC236}">
                <a16:creationId xmlns:a16="http://schemas.microsoft.com/office/drawing/2014/main" id="{A6C2DDCC-62AD-7F66-AF13-772D7DF2F1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6" y="183918"/>
            <a:ext cx="631372" cy="11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30BAB39-529E-05A9-EB14-B32DE918F624}"/>
              </a:ext>
            </a:extLst>
          </p:cNvPr>
          <p:cNvSpPr/>
          <p:nvPr userDrawn="1"/>
        </p:nvSpPr>
        <p:spPr>
          <a:xfrm>
            <a:off x="1111650" y="533449"/>
            <a:ext cx="2686050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400" b="1" dirty="0">
                <a:solidFill>
                  <a:schemeClr val="bg1"/>
                </a:solidFill>
              </a:rPr>
              <a:t>ДЕПАРТАМЕНТ </a:t>
            </a:r>
          </a:p>
          <a:p>
            <a:pPr>
              <a:lnSpc>
                <a:spcPts val="1000"/>
              </a:lnSpc>
            </a:pPr>
            <a:r>
              <a:rPr lang="ru-RU" sz="1400" b="1" dirty="0">
                <a:solidFill>
                  <a:schemeClr val="bg1"/>
                </a:solidFill>
              </a:rPr>
              <a:t>ОБРАЗОВАНИЯ </a:t>
            </a:r>
          </a:p>
          <a:p>
            <a:pPr>
              <a:lnSpc>
                <a:spcPts val="1000"/>
              </a:lnSpc>
            </a:pPr>
            <a:r>
              <a:rPr lang="ru-RU" sz="1400" b="1" dirty="0">
                <a:solidFill>
                  <a:schemeClr val="bg1"/>
                </a:solidFill>
              </a:rPr>
              <a:t>ЯРОСЛАВСКОЙ </a:t>
            </a:r>
          </a:p>
          <a:p>
            <a:pPr>
              <a:lnSpc>
                <a:spcPts val="1000"/>
              </a:lnSpc>
            </a:pPr>
            <a:r>
              <a:rPr lang="ru-RU" sz="1400" b="1" dirty="0">
                <a:solidFill>
                  <a:schemeClr val="bg1"/>
                </a:solidFill>
              </a:rPr>
              <a:t>ОБЛАСТИ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836BE7-15D2-B261-3124-3401A4B24E97}"/>
              </a:ext>
            </a:extLst>
          </p:cNvPr>
          <p:cNvSpPr txBox="1"/>
          <p:nvPr userDrawn="1"/>
        </p:nvSpPr>
        <p:spPr>
          <a:xfrm>
            <a:off x="2421822" y="6270301"/>
            <a:ext cx="7961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Августовское совещание педагогических и руководящих работников </a:t>
            </a:r>
          </a:p>
          <a:p>
            <a:pPr algn="r">
              <a:defRPr/>
            </a:pPr>
            <a:r>
              <a:rPr lang="ru-RU" sz="16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системы образования Ярославской области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F93FF5-AFD6-574B-0E26-900C82853039}"/>
              </a:ext>
            </a:extLst>
          </p:cNvPr>
          <p:cNvSpPr txBox="1"/>
          <p:nvPr userDrawn="1"/>
        </p:nvSpPr>
        <p:spPr>
          <a:xfrm>
            <a:off x="10086102" y="6241652"/>
            <a:ext cx="17326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49094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72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8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97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467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01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05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alphaModFix amt="6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4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41F34E5-E6F3-4952-BF2B-627162C443D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25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664" r:id="rId20"/>
    <p:sldLayoutId id="2147483660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855EF9-D085-8319-005F-17E0B24E4D8D}"/>
              </a:ext>
            </a:extLst>
          </p:cNvPr>
          <p:cNvSpPr/>
          <p:nvPr/>
        </p:nvSpPr>
        <p:spPr>
          <a:xfrm>
            <a:off x="3814618" y="2257714"/>
            <a:ext cx="76107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400" b="1" cap="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Актуальные аспекты и эффективные</a:t>
            </a:r>
          </a:p>
          <a:p>
            <a:pPr defTabSz="844083"/>
            <a:r>
              <a:rPr lang="ru-RU" sz="2400" b="1" cap="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Решения реализации проекта</a:t>
            </a:r>
          </a:p>
          <a:p>
            <a:pPr defTabSz="844083"/>
            <a:r>
              <a:rPr lang="ru-RU" sz="2400" b="1" cap="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«Разговоры о важном»</a:t>
            </a:r>
            <a:endParaRPr lang="ru-RU" cap="al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C77B7F-3445-09C9-7320-340B7426C0C4}"/>
              </a:ext>
            </a:extLst>
          </p:cNvPr>
          <p:cNvSpPr/>
          <p:nvPr/>
        </p:nvSpPr>
        <p:spPr>
          <a:xfrm>
            <a:off x="3814618" y="4829234"/>
            <a:ext cx="3328635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17 мая 2024</a:t>
            </a:r>
          </a:p>
          <a:p>
            <a:pPr defTabSz="844083"/>
            <a:endParaRPr lang="ru-RU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13" y="320512"/>
            <a:ext cx="914068" cy="935203"/>
          </a:xfrm>
          <a:prstGeom prst="rect">
            <a:avLst/>
          </a:prstGeom>
        </p:spPr>
      </p:pic>
      <p:pic>
        <p:nvPicPr>
          <p:cNvPr id="9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52314" y="93240"/>
            <a:ext cx="2025112" cy="143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855EF9-D085-8319-005F-17E0B24E4D8D}"/>
              </a:ext>
            </a:extLst>
          </p:cNvPr>
          <p:cNvSpPr/>
          <p:nvPr/>
        </p:nvSpPr>
        <p:spPr>
          <a:xfrm>
            <a:off x="5550865" y="2257714"/>
            <a:ext cx="43075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400" b="1" cap="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Цикл внеурочных занятий </a:t>
            </a:r>
          </a:p>
          <a:p>
            <a:pPr defTabSz="844083"/>
            <a:r>
              <a:rPr lang="ru-RU" sz="2400" b="1" cap="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«Разговоры о важном»</a:t>
            </a:r>
            <a:br>
              <a:rPr lang="ru-RU" sz="2400" b="1" cap="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b="1" cap="all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C77B7F-3445-09C9-7320-340B7426C0C4}"/>
              </a:ext>
            </a:extLst>
          </p:cNvPr>
          <p:cNvSpPr/>
          <p:nvPr/>
        </p:nvSpPr>
        <p:spPr>
          <a:xfrm>
            <a:off x="5550865" y="4616798"/>
            <a:ext cx="3328635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Боярова Елена Станиславовна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  <a:p>
            <a:pPr defTabSz="844083"/>
            <a:r>
              <a:rPr lang="ru-RU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Старший преподаватель Центра сопровождения воспитательной работы ГАУ ДПО ЯО Институт развития образования</a:t>
            </a:r>
            <a:endParaRPr lang="ru-RU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13" y="320512"/>
            <a:ext cx="914068" cy="9352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914" y="68722"/>
            <a:ext cx="2030144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83664706"/>
              </p:ext>
            </p:extLst>
          </p:nvPr>
        </p:nvGraphicFramePr>
        <p:xfrm>
          <a:off x="730380" y="1980883"/>
          <a:ext cx="11107641" cy="2062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4F1D32D5-55AD-EAE6-398C-E7FF303E8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327" y="676590"/>
            <a:ext cx="8761413" cy="706964"/>
          </a:xfrm>
        </p:spPr>
        <p:txBody>
          <a:bodyPr>
            <a:normAutofit fontScale="90000"/>
          </a:bodyPr>
          <a:lstStyle/>
          <a:p>
            <a:pPr defTabSz="844083"/>
            <a:r>
              <a:rPr lang="ru-RU" cap="all" dirty="0" smtClean="0">
                <a:solidFill>
                  <a:schemeClr val="tx1"/>
                </a:solidFill>
              </a:rPr>
              <a:t/>
            </a:r>
            <a:br>
              <a:rPr lang="ru-RU" cap="all" dirty="0" smtClean="0">
                <a:solidFill>
                  <a:schemeClr val="tx1"/>
                </a:solidFill>
              </a:rPr>
            </a:br>
            <a:r>
              <a:rPr lang="ru-RU" cap="all" dirty="0" smtClean="0">
                <a:solidFill>
                  <a:schemeClr val="tx1"/>
                </a:solidFill>
              </a:rPr>
              <a:t>Цикл </a:t>
            </a:r>
            <a:r>
              <a:rPr lang="ru-RU" cap="all" dirty="0">
                <a:solidFill>
                  <a:schemeClr val="tx1"/>
                </a:solidFill>
              </a:rPr>
              <a:t>внеурочных занятий </a:t>
            </a:r>
            <a:br>
              <a:rPr lang="ru-RU" cap="all" dirty="0">
                <a:solidFill>
                  <a:schemeClr val="tx1"/>
                </a:solidFill>
              </a:rPr>
            </a:br>
            <a:r>
              <a:rPr lang="ru-RU" cap="all" dirty="0">
                <a:solidFill>
                  <a:schemeClr val="tx1"/>
                </a:solidFill>
              </a:rPr>
              <a:t>«Разговоры о важном»</a:t>
            </a:r>
            <a:br>
              <a:rPr lang="ru-RU" cap="all" dirty="0">
                <a:solidFill>
                  <a:schemeClr val="tx1"/>
                </a:solidFill>
              </a:rPr>
            </a:br>
            <a:r>
              <a:rPr lang="ru-RU" cap="all" dirty="0">
                <a:solidFill>
                  <a:schemeClr val="tx1"/>
                </a:solidFill>
              </a:rPr>
              <a:t/>
            </a:r>
            <a:br>
              <a:rPr lang="ru-RU" cap="all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0380" y="1449600"/>
            <a:ext cx="4958409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</a:pPr>
            <a:r>
              <a:rPr lang="ru-RU" b="1" dirty="0"/>
              <a:t>Актуальность и назначение программы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8194" y="3497831"/>
            <a:ext cx="4907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Взаимосвязь с программой воспитания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11" y="1898590"/>
            <a:ext cx="516856" cy="5168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11" y="2347416"/>
            <a:ext cx="516856" cy="5168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8" y="2749762"/>
            <a:ext cx="516856" cy="516856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 flipV="1">
            <a:off x="638194" y="3946657"/>
            <a:ext cx="11199827" cy="11274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26690" y="5272940"/>
            <a:ext cx="6718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совместная деятельность с педагогом и сверстниками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26690" y="4855620"/>
            <a:ext cx="5947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интерактивные формы занятий для обучающихся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6690" y="4370236"/>
            <a:ext cx="4256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приоритет личностных </a:t>
            </a:r>
            <a:r>
              <a:rPr lang="ru-RU" dirty="0" smtClean="0"/>
              <a:t>результатов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50612" y="3999255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наличие ценностных ориентиров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28566" y="4390889"/>
            <a:ext cx="3896757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28566" y="4827648"/>
            <a:ext cx="4126548" cy="0"/>
          </a:xfrm>
          <a:prstGeom prst="line">
            <a:avLst/>
          </a:prstGeom>
          <a:ln w="9525" cap="flat" cmpd="sng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12666" y="5272940"/>
            <a:ext cx="5160466" cy="0"/>
          </a:xfrm>
          <a:prstGeom prst="line">
            <a:avLst/>
          </a:prstGeom>
          <a:ln w="9525" cap="flat" cmpd="sng" algn="ctr">
            <a:solidFill>
              <a:schemeClr val="accent4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8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2718976" y="4352668"/>
            <a:ext cx="427696" cy="41355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E8859B-BD3D-CEAD-D35D-7A741AFBFA3B}"/>
              </a:ext>
            </a:extLst>
          </p:cNvPr>
          <p:cNvSpPr txBox="1"/>
          <p:nvPr/>
        </p:nvSpPr>
        <p:spPr>
          <a:xfrm>
            <a:off x="4535649" y="5182514"/>
            <a:ext cx="2143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от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14.09.2022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внедрения регионального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компонента» </a:t>
            </a:r>
          </a:p>
        </p:txBody>
      </p: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4F1D32D5-55AD-EAE6-398C-E7FF303E8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251" y="575805"/>
            <a:ext cx="8761413" cy="7069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edu.gov.ru/application/frontend/skin/default/assets/data/logo/logo_sm.png?v=1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348" y="1283286"/>
            <a:ext cx="505707" cy="58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358605" y="3154377"/>
            <a:ext cx="19576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25.08.2022 №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07-5789 «Об организации цикла внеурочных занятий «Разговоры о важном» для обучающихся с ОВЗ»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615055" y="3103035"/>
            <a:ext cx="2307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организации цикла внеурочных занятий «Разговоры о важном»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адаптированных основных общеобразовательных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1776" y="3154378"/>
            <a:ext cx="1768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рабочая программа курса внеурочной деятельности «Разговоры о важном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4425" y="3238964"/>
            <a:ext cx="194768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15.08.2022 № 03-1190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 методических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02065" y="3232710"/>
            <a:ext cx="2015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от 17.06.2022 № 03-871 «Об организации занятий «Разговоры о важном»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53215" y="5136729"/>
            <a:ext cx="21315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07.09.2022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актуализации методических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29786" y="5141523"/>
            <a:ext cx="4589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04.04.2023 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01-03/61 «О проведении мониторинга реализации проекта «Разговоры о важном» и проведения Церемонии поднятия Государственного флага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Федерации»</a:t>
            </a:r>
            <a:endParaRPr lang="ru-RU" sz="1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35" y="2009500"/>
            <a:ext cx="1043319" cy="10433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93" y="2004643"/>
            <a:ext cx="1041395" cy="104139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280" y="2011424"/>
            <a:ext cx="1041395" cy="104139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883" y="2009502"/>
            <a:ext cx="1075540" cy="10755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382" y="2009500"/>
            <a:ext cx="1109231" cy="11092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35" y="4851108"/>
            <a:ext cx="957521" cy="9575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96729" y="14026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426675" y="1851085"/>
            <a:ext cx="7548863" cy="0"/>
          </a:xfrm>
          <a:prstGeom prst="line">
            <a:avLst/>
          </a:prstGeom>
          <a:ln w="9525" cap="flat" cmpd="sng" algn="ctr">
            <a:solidFill>
              <a:schemeClr val="accent4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196729" y="440769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ГАУ ДПО ЯО «Институт развития образования»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066192" y="4898695"/>
            <a:ext cx="7548863" cy="0"/>
          </a:xfrm>
          <a:prstGeom prst="line">
            <a:avLst/>
          </a:prstGeom>
          <a:ln w="9525" cap="flat" cmpd="sng" algn="ctr">
            <a:solidFill>
              <a:schemeClr val="accent4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31" y="4374780"/>
            <a:ext cx="360985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4F1D32D5-55AD-EAE6-398C-E7FF303E8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173" y="634303"/>
            <a:ext cx="8761413" cy="70696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Результаты мониторинга реализации проекта «Разговоры о важном» в общеобразовательных организациях Ярославской области </a:t>
            </a:r>
            <a:r>
              <a:rPr lang="ru-RU" sz="1800" b="1" dirty="0" smtClean="0">
                <a:solidFill>
                  <a:schemeClr val="tx1"/>
                </a:solidFill>
              </a:rPr>
              <a:t>за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2023 год</a:t>
            </a:r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732576"/>
              </p:ext>
            </p:extLst>
          </p:nvPr>
        </p:nvGraphicFramePr>
        <p:xfrm>
          <a:off x="813262" y="165928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48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29C5F1-14D5-B29F-0B1A-590755EF5403}"/>
              </a:ext>
            </a:extLst>
          </p:cNvPr>
          <p:cNvSpPr txBox="1">
            <a:spLocks/>
          </p:cNvSpPr>
          <p:nvPr/>
        </p:nvSpPr>
        <p:spPr>
          <a:xfrm>
            <a:off x="1518444" y="3938267"/>
            <a:ext cx="8964612" cy="2112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sz="240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C13B388-E748-6846-24FD-F27A670F41BE}"/>
              </a:ext>
            </a:extLst>
          </p:cNvPr>
          <p:cNvSpPr txBox="1">
            <a:spLocks/>
          </p:cNvSpPr>
          <p:nvPr/>
        </p:nvSpPr>
        <p:spPr>
          <a:xfrm>
            <a:off x="1847850" y="2488230"/>
            <a:ext cx="8305800" cy="1297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1868459"/>
            <a:ext cx="2312799" cy="2312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2115" y="4230011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Методические рекомендации</a:t>
            </a:r>
          </a:p>
          <a:p>
            <a:pPr algn="ctr"/>
            <a:r>
              <a:rPr lang="ru-RU" b="1" dirty="0" smtClean="0"/>
              <a:t>«Разговоры о важном»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803" y="1951763"/>
            <a:ext cx="2146193" cy="2146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9581" y="4226203"/>
            <a:ext cx="42210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Письмо </a:t>
            </a:r>
            <a:r>
              <a:rPr lang="ru-RU" b="1" dirty="0" err="1"/>
              <a:t>Минпросвещения</a:t>
            </a:r>
            <a:r>
              <a:rPr lang="ru-RU" b="1" dirty="0"/>
              <a:t> России </a:t>
            </a:r>
            <a:endParaRPr lang="ru-RU" b="1" dirty="0" smtClean="0"/>
          </a:p>
          <a:p>
            <a:pPr algn="ctr"/>
            <a:r>
              <a:rPr lang="ru-RU" b="1" dirty="0" smtClean="0"/>
              <a:t>от </a:t>
            </a:r>
            <a:r>
              <a:rPr lang="ru-RU" b="1" dirty="0"/>
              <a:t>02.08.2023 г. </a:t>
            </a:r>
            <a:endParaRPr lang="ru-RU" b="1" dirty="0" smtClean="0"/>
          </a:p>
          <a:p>
            <a:pPr algn="ctr"/>
            <a:r>
              <a:rPr lang="ru-RU" b="1" dirty="0" smtClean="0"/>
              <a:t>№ </a:t>
            </a:r>
            <a:r>
              <a:rPr lang="ru-RU" b="1" dirty="0"/>
              <a:t>05-ПГ-МП-27463 </a:t>
            </a:r>
            <a:endParaRPr lang="ru-RU" b="1" dirty="0" smtClean="0"/>
          </a:p>
          <a:p>
            <a:pPr algn="ctr"/>
            <a:r>
              <a:rPr lang="ru-RU" b="1" dirty="0" smtClean="0"/>
              <a:t>"</a:t>
            </a:r>
            <a:r>
              <a:rPr lang="ru-RU" b="1" dirty="0"/>
              <a:t>О реализации цикла </a:t>
            </a:r>
            <a:endParaRPr lang="ru-RU" b="1" dirty="0" smtClean="0"/>
          </a:p>
          <a:p>
            <a:pPr algn="ctr"/>
            <a:r>
              <a:rPr lang="ru-RU" b="1" dirty="0" smtClean="0"/>
              <a:t>"</a:t>
            </a:r>
            <a:r>
              <a:rPr lang="ru-RU" b="1" dirty="0"/>
              <a:t>Разговоры о важном"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0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855EF9-D085-8319-005F-17E0B24E4D8D}"/>
              </a:ext>
            </a:extLst>
          </p:cNvPr>
          <p:cNvSpPr/>
          <p:nvPr/>
        </p:nvSpPr>
        <p:spPr>
          <a:xfrm>
            <a:off x="5550865" y="2257714"/>
            <a:ext cx="4307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2400" b="1" i="0" u="none" strike="noStrike" kern="1200" cap="all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1" t="8669" r="15785" b="4205"/>
          <a:stretch/>
        </p:blipFill>
        <p:spPr>
          <a:xfrm>
            <a:off x="2077660" y="632299"/>
            <a:ext cx="7680962" cy="546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8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1" t="6758" r="18099" b="4206"/>
          <a:stretch/>
        </p:blipFill>
        <p:spPr>
          <a:xfrm>
            <a:off x="1986742" y="399011"/>
            <a:ext cx="7664334" cy="5509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42" y="2190908"/>
            <a:ext cx="7664334" cy="440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29C5F1-14D5-B29F-0B1A-590755EF5403}"/>
              </a:ext>
            </a:extLst>
          </p:cNvPr>
          <p:cNvSpPr txBox="1">
            <a:spLocks/>
          </p:cNvSpPr>
          <p:nvPr/>
        </p:nvSpPr>
        <p:spPr>
          <a:xfrm>
            <a:off x="1518444" y="3938267"/>
            <a:ext cx="8964612" cy="21124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/>
              <a:t>Контактная информация</a:t>
            </a:r>
            <a:r>
              <a:rPr lang="ru-RU" sz="2400" dirty="0" smtClean="0"/>
              <a:t>: ГАУ ДПО ЯО ИРО, Центр сопровождения воспитательной работы</a:t>
            </a:r>
            <a:endParaRPr lang="ru-RU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/>
              <a:t>Адрес: </a:t>
            </a:r>
            <a:r>
              <a:rPr lang="ru-RU" sz="2400" dirty="0" smtClean="0"/>
              <a:t>г. Ярославль, ул. Богдановича, д.16</a:t>
            </a:r>
            <a:endParaRPr lang="ru-RU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/>
              <a:t>Тел.: </a:t>
            </a:r>
            <a:r>
              <a:rPr lang="ru-RU" sz="2400" dirty="0" smtClean="0"/>
              <a:t>8 (4852) 23-08-14</a:t>
            </a:r>
            <a:endParaRPr lang="ru-RU" sz="2400" dirty="0"/>
          </a:p>
          <a:p>
            <a:pPr marL="0" indent="0" algn="ctr">
              <a:buNone/>
            </a:pPr>
            <a:r>
              <a:rPr lang="ru-RU" sz="2400" dirty="0"/>
              <a:t>Сайт: </a:t>
            </a:r>
            <a:r>
              <a:rPr lang="en-US" sz="2400" dirty="0"/>
              <a:t>http://www.iro.yar.ru/index.php?id=6346</a:t>
            </a:r>
            <a:endParaRPr lang="ru-RU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/>
              <a:t>E-</a:t>
            </a:r>
            <a:r>
              <a:rPr lang="ru-RU" sz="2400" dirty="0" err="1"/>
              <a:t>mail</a:t>
            </a:r>
            <a:r>
              <a:rPr lang="ru-RU" sz="2400" dirty="0" smtClean="0"/>
              <a:t>: </a:t>
            </a:r>
            <a:r>
              <a:rPr lang="en-US" sz="2400" dirty="0" smtClean="0"/>
              <a:t>csvr.iro@yarregion.ru</a:t>
            </a:r>
            <a:endParaRPr lang="ru-RU" sz="240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C13B388-E748-6846-24FD-F27A670F41BE}"/>
              </a:ext>
            </a:extLst>
          </p:cNvPr>
          <p:cNvSpPr txBox="1">
            <a:spLocks/>
          </p:cNvSpPr>
          <p:nvPr/>
        </p:nvSpPr>
        <p:spPr>
          <a:xfrm>
            <a:off x="1847850" y="2488230"/>
            <a:ext cx="8305800" cy="1297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+mn-lt"/>
                <a:ea typeface="+mn-ea"/>
                <a:cs typeface="+mn-cs"/>
              </a:rPr>
              <a:t>Спасибо</a:t>
            </a:r>
            <a:r>
              <a:rPr lang="ru-RU" sz="4000" dirty="0"/>
              <a:t> </a:t>
            </a:r>
            <a:r>
              <a:rPr lang="ru-RU" sz="4000" b="1" dirty="0">
                <a:latin typeface="+mn-lt"/>
                <a:ea typeface="+mn-ea"/>
                <a:cs typeface="+mn-cs"/>
              </a:rPr>
              <a:t>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3079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603</TotalTime>
  <Words>355</Words>
  <Application>Microsoft Office PowerPoint</Application>
  <PresentationFormat>Широкоэкранный</PresentationFormat>
  <Paragraphs>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Arial Unicode MS</vt:lpstr>
      <vt:lpstr>Calibri</vt:lpstr>
      <vt:lpstr>Century Gothic</vt:lpstr>
      <vt:lpstr>Helvetica Neue</vt:lpstr>
      <vt:lpstr>Tahoma</vt:lpstr>
      <vt:lpstr>Times New Roman</vt:lpstr>
      <vt:lpstr>Wingdings 3</vt:lpstr>
      <vt:lpstr>Совет директоров</vt:lpstr>
      <vt:lpstr>Презентация PowerPoint</vt:lpstr>
      <vt:lpstr>Презентация PowerPoint</vt:lpstr>
      <vt:lpstr> Цикл внеурочных занятий  «Разговоры о важном»  </vt:lpstr>
      <vt:lpstr>Нормативно-правовые документы</vt:lpstr>
      <vt:lpstr>Результаты мониторинга реализации проекта «Разговоры о важном» в общеобразовательных организациях Ярославской области за 2023 год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Новикова</dc:creator>
  <cp:lastModifiedBy>Елена Станиславовна Боярова</cp:lastModifiedBy>
  <cp:revision>76</cp:revision>
  <dcterms:created xsi:type="dcterms:W3CDTF">2023-06-26T09:15:50Z</dcterms:created>
  <dcterms:modified xsi:type="dcterms:W3CDTF">2024-05-16T12:09:35Z</dcterms:modified>
</cp:coreProperties>
</file>