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3" r:id="rId3"/>
    <p:sldId id="265" r:id="rId4"/>
    <p:sldId id="305" r:id="rId5"/>
    <p:sldId id="309" r:id="rId6"/>
    <p:sldId id="281" r:id="rId7"/>
    <p:sldId id="284" r:id="rId8"/>
    <p:sldId id="285" r:id="rId9"/>
    <p:sldId id="286" r:id="rId10"/>
    <p:sldId id="287" r:id="rId11"/>
    <p:sldId id="310" r:id="rId12"/>
    <p:sldId id="292" r:id="rId13"/>
    <p:sldId id="294" r:id="rId14"/>
    <p:sldId id="298" r:id="rId15"/>
    <p:sldId id="299" r:id="rId16"/>
    <p:sldId id="300" r:id="rId17"/>
    <p:sldId id="303" r:id="rId18"/>
    <p:sldId id="304" r:id="rId19"/>
    <p:sldId id="289" r:id="rId20"/>
    <p:sldId id="295" r:id="rId21"/>
    <p:sldId id="297" r:id="rId22"/>
    <p:sldId id="308" r:id="rId23"/>
    <p:sldId id="307" r:id="rId24"/>
    <p:sldId id="301" r:id="rId25"/>
    <p:sldId id="31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7417A-71AB-4AD2-BB0B-A30D9EBF3E15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AA4E-046E-4897-8E91-2E296950BA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7823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7417A-71AB-4AD2-BB0B-A30D9EBF3E15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AA4E-046E-4897-8E91-2E296950BA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5305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7417A-71AB-4AD2-BB0B-A30D9EBF3E15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AA4E-046E-4897-8E91-2E296950BA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773491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7417A-71AB-4AD2-BB0B-A30D9EBF3E15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AA4E-046E-4897-8E91-2E296950BA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7222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7417A-71AB-4AD2-BB0B-A30D9EBF3E15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AA4E-046E-4897-8E91-2E296950BA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280831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7417A-71AB-4AD2-BB0B-A30D9EBF3E15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AA4E-046E-4897-8E91-2E296950BA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3535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7417A-71AB-4AD2-BB0B-A30D9EBF3E15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AA4E-046E-4897-8E91-2E296950BA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1120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7417A-71AB-4AD2-BB0B-A30D9EBF3E15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AA4E-046E-4897-8E91-2E296950BA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663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7417A-71AB-4AD2-BB0B-A30D9EBF3E15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AA4E-046E-4897-8E91-2E296950BA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5492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7417A-71AB-4AD2-BB0B-A30D9EBF3E15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AA4E-046E-4897-8E91-2E296950BA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8375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7417A-71AB-4AD2-BB0B-A30D9EBF3E15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AA4E-046E-4897-8E91-2E296950BA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6880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7417A-71AB-4AD2-BB0B-A30D9EBF3E15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AA4E-046E-4897-8E91-2E296950BA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617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7417A-71AB-4AD2-BB0B-A30D9EBF3E15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AA4E-046E-4897-8E91-2E296950BA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4459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7417A-71AB-4AD2-BB0B-A30D9EBF3E15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AA4E-046E-4897-8E91-2E296950BA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342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7417A-71AB-4AD2-BB0B-A30D9EBF3E15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AA4E-046E-4897-8E91-2E296950BA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3471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7417A-71AB-4AD2-BB0B-A30D9EBF3E15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AA4E-046E-4897-8E91-2E296950BA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1743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7417A-71AB-4AD2-BB0B-A30D9EBF3E15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0D0AA4E-046E-4897-8E91-2E296950BA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2334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012434"/>
          </a:xfrm>
        </p:spPr>
        <p:txBody>
          <a:bodyPr>
            <a:normAutofit fontScale="90000"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641684"/>
            <a:ext cx="7766936" cy="4283242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Муниципальное учреждение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/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детский дом – центр педагогической, медицинской и социальной помощи семье «Чайка»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/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</a:b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400" dirty="0">
              <a:solidFill>
                <a:srgbClr val="90C226"/>
              </a:solidFill>
              <a:latin typeface="Times New Roman" panose="02020603050405020304" pitchFamily="18" charset="0"/>
              <a:ea typeface="Calibri" panose="020F0502020204030204" pitchFamily="34" charset="0"/>
              <a:cs typeface="+mj-cs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Модуль «Профессиональное самоопределение воспитанников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36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Литашина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М.А. </a:t>
            </a:r>
            <a:endParaRPr lang="ru-RU" sz="3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350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 воспитателя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группе с детьми с 6до 14 лет: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72127"/>
            <a:ext cx="8596668" cy="4469236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беседы;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игровые занятия;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экскурсии;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викторины;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конкурсы;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встречи с людьми интересных профессий;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участие в конкурсах рисунков, фотографий, сочинений (участие в конкурсах рисунков на темы «В мире профессий», «Моя будущая профессия»);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семейные праздники;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оформление уголка в группе и выставка книг. 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36487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 воспитателя в группе с детьми с 6до 14 лет: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None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викторин,             Беседы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игровые занятия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None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конкурсов</a:t>
            </a:r>
            <a:endParaRPr lang="ru-RU" sz="28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800" dirty="0" smtClean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https://yar1dom.edu.yar.ru/2020/6___12_06_2020__roskviz/izobrazhenie_viber_2020_06_12_16_30_48_w800_h600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3335846"/>
            <a:ext cx="3621950" cy="3209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yar1dom.edu.yar.ru/artterapiya_10_02_2021_w800_h600_w300_h200.jpg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393" y="2955302"/>
            <a:ext cx="2708500" cy="269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458" y="2831613"/>
            <a:ext cx="2596243" cy="34616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03202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8547" y="433137"/>
            <a:ext cx="8935453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·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включение детей в профессиональные пробы </a:t>
            </a:r>
          </a:p>
          <a:p>
            <a:pPr algn="just"/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(Я-повар) </a:t>
            </a:r>
          </a:p>
          <a:p>
            <a:pPr algn="just"/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(Я-рабочий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обслуживанию зданий) </a:t>
            </a:r>
          </a:p>
          <a:p>
            <a:pPr algn="just"/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 descr="https://yar1dom.edu.yar.ru/whatsapp_image_2020_06_09_at_15_18_13__1__w300_h200.jpe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917" y="1088402"/>
            <a:ext cx="2743200" cy="1942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yar1dom.edu.yar.ru/2020/5___28_05_2020_gotovka/whatsapp_image_2020_05_28_at_13_12_27__3__w300_h200.jpeg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539" y="1162394"/>
            <a:ext cx="2143125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yar1dom.edu.yar.ru/2020/5___15_05_i_18_05_20g/om6tynycb2i_w300_h200.jpg"/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467" y="987063"/>
            <a:ext cx="3163722" cy="2301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078" y="3241912"/>
            <a:ext cx="4688922" cy="26375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189" y="3500067"/>
            <a:ext cx="3487832" cy="19619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55357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2519" y="451263"/>
            <a:ext cx="8431481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·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участие в проектах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«Ярославцы, которыми мы гордимся»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 на формирование у детей интереса к судьбам людей разных профессий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121" y="2757423"/>
            <a:ext cx="5431758" cy="38435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645" y="2347337"/>
            <a:ext cx="2241189" cy="39784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781" y="2681626"/>
            <a:ext cx="2366578" cy="36255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43443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92505"/>
            <a:ext cx="8596668" cy="194109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__________</a:t>
            </a:r>
            <a:r>
              <a:rPr lang="ru-RU" sz="4000" b="1" u="sng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Экскурсии</a:t>
            </a:r>
            <a:r>
              <a:rPr lang="ru-RU" b="1" u="sng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____________________</a:t>
            </a:r>
            <a:r>
              <a:rPr lang="ru-RU" sz="31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Экскурсия</a:t>
            </a: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 производственному </a:t>
            </a: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цеху</a:t>
            </a:r>
            <a:b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ООО «Вектор-М» , 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где изготавливают </a:t>
            </a: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полиэтиленовые 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пакеты</a:t>
            </a:r>
            <a:endParaRPr lang="ru-RU" sz="3100" dirty="0"/>
          </a:p>
        </p:txBody>
      </p:sp>
      <p:pic>
        <p:nvPicPr>
          <p:cNvPr id="4" name="Объект 3" descr="C:\Users\ПК-12\Desktop\Девиация 23.11.2021\Марина\7   29.07.2021 пакеты\WhatsApp Image 2021-07-29 at 09.35.05(8).jpe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35" y="2386350"/>
            <a:ext cx="4423833" cy="331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ПК-12\Desktop\Девиация 23.11.2021\Марина\7   29.07.2021 пакеты\WhatsApp Image 2021-07-29 at 09.35.54.jpe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693" y="2504548"/>
            <a:ext cx="2760980" cy="3681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ПК-12\Desktop\Девиация 23.11.2021\Марина\7   29.07.2021 пакеты\WhatsApp Image 2021-07-29 at 09.35.54(1).jpeg"/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729" y="1930400"/>
            <a:ext cx="3048000" cy="4280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981632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Дни открытых дверей Ярославского моторного завода ПАО «Автодизель»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pic>
        <p:nvPicPr>
          <p:cNvPr id="4" name="Объект 3" descr="C:\Users\ПК-12\Desktop\Девиация 23.11.2021\Марина\8    30.08.2019 день открытых дверей в ЯМЗ\IMG_014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66" y="2087212"/>
            <a:ext cx="4426287" cy="331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ПК-12\Desktop\Девиация 23.11.2021\Марина\8    30.08.2019 день открытых дверей в ЯМЗ\IMG_0224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971" y="1615324"/>
            <a:ext cx="2999874" cy="213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643" y="3866147"/>
            <a:ext cx="4202219" cy="23637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7900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581079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партнерство</a:t>
            </a:r>
            <a:b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 в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кузницу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ЯрМолот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KFC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социального партнерства с БФ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«Дети наши»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88" y="2418545"/>
            <a:ext cx="4423833" cy="33178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905" y="2199416"/>
            <a:ext cx="5008177" cy="37561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63079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320842"/>
            <a:ext cx="9601196" cy="192505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Встречи и ознакомление с рынком труда в рамках социального партнерства 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БФ «Спасибо»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80" y="2245895"/>
            <a:ext cx="5333790" cy="400034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247" y="2333970"/>
            <a:ext cx="5216357" cy="39122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70646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670" y="229937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уголка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профориентации 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группе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004" y="1930400"/>
            <a:ext cx="7278996" cy="48072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78100"/>
            <a:ext cx="4893604" cy="27559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51" y="4010526"/>
            <a:ext cx="4692708" cy="26428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4272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3143" y="403761"/>
            <a:ext cx="9934646" cy="6808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Профориентационная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работа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воспитанниками с 14 до 18 лет</a:t>
            </a:r>
          </a:p>
          <a:p>
            <a:endParaRPr lang="ru-RU" sz="2400" dirty="0">
              <a:latin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</a:rPr>
              <a:t>осуществляется </a:t>
            </a:r>
            <a:r>
              <a:rPr lang="ru-RU" sz="2400" b="1" dirty="0" smtClean="0">
                <a:latin typeface="Times New Roman" panose="02020603050405020304" pitchFamily="18" charset="0"/>
              </a:rPr>
              <a:t>Консилиумом по трудоустройству </a:t>
            </a:r>
          </a:p>
          <a:p>
            <a:endParaRPr lang="ru-RU" dirty="0" smtClean="0">
              <a:latin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</a:rPr>
              <a:t>Системная индивидуальная работа с воспитанником специалистами детского дома (администрацией, социального педагога, педагога-психолога, воспитателей, врача-педиатра)</a:t>
            </a:r>
            <a:endParaRPr lang="ru-RU" sz="2400" dirty="0">
              <a:latin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специалистов по профессиональной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ориентации подготовить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самоопределяющегося подростка-сироту к достойному поведению в проблемных жизненных ситуациях и во время профессионального кризиса. Кроме того, выработать в подростке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внутреннюю готовность самостоятельно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осознанно планировать, корректировать, реализовывать перспективы своего профессионального, личностного, жизненного развития.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701153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481264"/>
            <a:ext cx="8935454" cy="266299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 </a:t>
            </a: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Важную роль в становлении ребенка как личности является его профессиональное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906" y="3144254"/>
            <a:ext cx="5160506" cy="34994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972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320842"/>
            <a:ext cx="9601196" cy="914401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Консилиума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33351852"/>
              </p:ext>
            </p:extLst>
          </p:nvPr>
        </p:nvGraphicFramePr>
        <p:xfrm>
          <a:off x="497306" y="1074822"/>
          <a:ext cx="10700084" cy="55439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51974">
                  <a:extLst>
                    <a:ext uri="{9D8B030D-6E8A-4147-A177-3AD203B41FA5}">
                      <a16:colId xmlns="" xmlns:a16="http://schemas.microsoft.com/office/drawing/2014/main" val="289416663"/>
                    </a:ext>
                  </a:extLst>
                </a:gridCol>
                <a:gridCol w="7948110">
                  <a:extLst>
                    <a:ext uri="{9D8B030D-6E8A-4147-A177-3AD203B41FA5}">
                      <a16:colId xmlns="" xmlns:a16="http://schemas.microsoft.com/office/drawing/2014/main" val="2516605332"/>
                    </a:ext>
                  </a:extLst>
                </a:gridCol>
              </a:tblGrid>
              <a:tr h="3308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Месяц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консилиума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89088440"/>
                  </a:ext>
                </a:extLst>
              </a:tr>
              <a:tr h="9924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1-ый консилиум по вопросам  предварительного трудоустройства выпускников на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086183173"/>
                  </a:ext>
                </a:extLst>
              </a:tr>
              <a:tr h="7890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2-ой консилиум по вопросу подготовки  выпускников к диагностике по трудоустройству (Центр «Ресурс»)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245722616"/>
                  </a:ext>
                </a:extLst>
              </a:tr>
              <a:tr h="6616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3-ий консилиум по итогам  диагностики  выпускников специалистами Центра «Ресурс»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139009784"/>
                  </a:ext>
                </a:extLst>
              </a:tr>
              <a:tr h="6616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4-ый консилиум по вопросам трудоустройства выпускников с учетом медицинских показаний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611179128"/>
                  </a:ext>
                </a:extLst>
              </a:tr>
              <a:tr h="6616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5-ый консилиум – подведение итогов предварительного трудоустройства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532707819"/>
                  </a:ext>
                </a:extLst>
              </a:tr>
              <a:tr h="10521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6-ой консилиум - предварительное трудоустройство выпускников, результат- выбор профессии с учетом всех отводов каждому воспитаннику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252194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64204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561474"/>
            <a:ext cx="9601196" cy="17245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по профориентации 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«Выбор будущей профессии»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 года с воспитанниками с 14 до 18 лет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763657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15000"/>
              </a:lnSpc>
              <a:spcBef>
                <a:spcPts val="2400"/>
              </a:spcBef>
              <a:spcAft>
                <a:spcPts val="1000"/>
              </a:spcAft>
              <a:buNone/>
            </a:pPr>
            <a:r>
              <a:rPr lang="ru-RU" sz="9600" b="1" dirty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Ожидаемые результаты:</a:t>
            </a:r>
          </a:p>
          <a:p>
            <a:pPr marL="342900" lvl="0" indent="-342900" algn="just">
              <a:lnSpc>
                <a:spcPct val="150000"/>
              </a:lnSpc>
              <a:tabLst>
                <a:tab pos="457200" algn="l"/>
              </a:tabLst>
            </a:pPr>
            <a:r>
              <a:rPr lang="ru-RU" sz="9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Сформировать, а в дальнейшем закрепить навыки и умения общего труда, повысить уровень знаний о мире </a:t>
            </a:r>
            <a:r>
              <a:rPr lang="ru-RU" sz="9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профессий.</a:t>
            </a:r>
          </a:p>
          <a:p>
            <a:pPr marL="342900" lvl="0" indent="-342900" algn="just">
              <a:lnSpc>
                <a:spcPct val="150000"/>
              </a:lnSpc>
              <a:tabLst>
                <a:tab pos="457200" algn="l"/>
              </a:tabLst>
            </a:pPr>
            <a:r>
              <a:rPr lang="ru-RU" sz="9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Сформировать </a:t>
            </a:r>
            <a:r>
              <a:rPr lang="ru-RU" sz="9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психологическую готовность к трудовой </a:t>
            </a:r>
            <a:r>
              <a:rPr lang="ru-RU" sz="9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деятельности.</a:t>
            </a:r>
          </a:p>
          <a:p>
            <a:pPr marL="342900" lvl="0" indent="-342900" algn="just">
              <a:lnSpc>
                <a:spcPct val="150000"/>
              </a:lnSpc>
              <a:tabLst>
                <a:tab pos="457200" algn="l"/>
              </a:tabLst>
            </a:pPr>
            <a:r>
              <a:rPr lang="ru-RU" sz="9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Увеличить долю </a:t>
            </a:r>
            <a:r>
              <a:rPr lang="ru-RU" sz="9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воспитанников, выбравших рекомендованные им профессии.</a:t>
            </a:r>
            <a:endParaRPr lang="ru-RU" sz="9600" dirty="0"/>
          </a:p>
          <a:p>
            <a:pPr marL="342900" lvl="0" indent="-342900" algn="just">
              <a:lnSpc>
                <a:spcPct val="150000"/>
              </a:lnSpc>
              <a:tabLst>
                <a:tab pos="457200" algn="l"/>
              </a:tabLst>
            </a:pPr>
            <a:endParaRPr lang="ru-RU" sz="2400" dirty="0"/>
          </a:p>
          <a:p>
            <a:pPr marL="342900" lvl="0" indent="-342900" algn="just">
              <a:lnSpc>
                <a:spcPct val="150000"/>
              </a:lnSpc>
              <a:tabLst>
                <a:tab pos="457200" algn="l"/>
              </a:tabLst>
            </a:pP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3280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2470484"/>
            <a:ext cx="8596668" cy="1542716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направления работы по профориентации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Диагностика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Консультирование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Просвещение 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382235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 стороны педагога-психолога и социального педагога проводится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профориентационная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работа с воспитанниками с 14 до 18 лет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год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диагностика,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анкетирование, знакомство со сферами деятельности человека, с профессиями , выбор профессии с учетом желания ребенка, психолого-педагогической диагностики и медицинских противопоказаний, подготовка к поступлению в профессиональное учебное заведение;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год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знакомство воспитанника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рынком труда,  правилами устройства на работу (составление резюме, навыки 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самопрезентации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, секреты успешной карьеры, определение планов и перспектив на будущее</a:t>
            </a:r>
          </a:p>
        </p:txBody>
      </p:sp>
    </p:spTree>
    <p:extLst>
      <p:ext uri="{BB962C8B-B14F-4D97-AF65-F5344CB8AC3E}">
        <p14:creationId xmlns="" xmlns:p14="http://schemas.microsoft.com/office/powerpoint/2010/main" val="24178418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 по достижению 18лет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7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чел.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85655883"/>
              </p:ext>
            </p:extLst>
          </p:nvPr>
        </p:nvGraphicFramePr>
        <p:xfrm>
          <a:off x="677334" y="2250717"/>
          <a:ext cx="8968471" cy="41821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4090">
                  <a:extLst>
                    <a:ext uri="{9D8B030D-6E8A-4147-A177-3AD203B41FA5}">
                      <a16:colId xmlns="" xmlns:a16="http://schemas.microsoft.com/office/drawing/2014/main" val="4001700829"/>
                    </a:ext>
                  </a:extLst>
                </a:gridCol>
                <a:gridCol w="2217018">
                  <a:extLst>
                    <a:ext uri="{9D8B030D-6E8A-4147-A177-3AD203B41FA5}">
                      <a16:colId xmlns="" xmlns:a16="http://schemas.microsoft.com/office/drawing/2014/main" val="4034560724"/>
                    </a:ext>
                  </a:extLst>
                </a:gridCol>
                <a:gridCol w="3003628">
                  <a:extLst>
                    <a:ext uri="{9D8B030D-6E8A-4147-A177-3AD203B41FA5}">
                      <a16:colId xmlns="" xmlns:a16="http://schemas.microsoft.com/office/drawing/2014/main" val="2036359051"/>
                    </a:ext>
                  </a:extLst>
                </a:gridCol>
                <a:gridCol w="2663735">
                  <a:extLst>
                    <a:ext uri="{9D8B030D-6E8A-4147-A177-3AD203B41FA5}">
                      <a16:colId xmlns="" xmlns:a16="http://schemas.microsoft.com/office/drawing/2014/main" val="2311171258"/>
                    </a:ext>
                  </a:extLst>
                </a:gridCol>
              </a:tblGrid>
              <a:tr h="21087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выпускников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18-летию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Продолжение обучения в ГПОУ/ получение второго профессионального образования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Устройство в ЦЗН с последующим трудоустройством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4858111"/>
                  </a:ext>
                </a:extLst>
              </a:tr>
              <a:tr h="4146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973512424"/>
                  </a:ext>
                </a:extLst>
              </a:tr>
              <a:tr h="4146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7/4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514609075"/>
                  </a:ext>
                </a:extLst>
              </a:tr>
              <a:tr h="4146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+ (1чел. – школа)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743285400"/>
                  </a:ext>
                </a:extLst>
              </a:tr>
              <a:tr h="4146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16593275"/>
                  </a:ext>
                </a:extLst>
              </a:tr>
              <a:tr h="4146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54329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2066150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</a:t>
            </a:r>
            <a:b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ВНИМАНИЕ! </a:t>
            </a: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0621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641685"/>
            <a:ext cx="10070877" cy="237423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настоящее время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профориентационная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 учреждения с воспитанниками ведется по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Программе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«Мой выбор профессии»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895" y="3015916"/>
            <a:ext cx="5903494" cy="35132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0954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529389"/>
            <a:ext cx="8596668" cy="5511973"/>
          </a:xfrm>
        </p:spPr>
        <p:txBody>
          <a:bodyPr>
            <a:normAutofit lnSpcReduction="10000"/>
          </a:bodyPr>
          <a:lstStyle/>
          <a:p>
            <a:pPr indent="0" algn="ctr">
              <a:lnSpc>
                <a:spcPct val="110000"/>
              </a:lnSpc>
              <a:buNone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Трудовое воспитание и профориентация является одной из ступенек на пути к успешности воспитанника во взрослой жизни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построенная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профориентационная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 позволяет решать и многие насущные проблемы воспитания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привлекательная профессиональная перспектива уберегает многих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необдуманных шагов.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532" y="4719266"/>
            <a:ext cx="4277468" cy="21387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8101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профориентационной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работы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91917"/>
            <a:ext cx="8596668" cy="50372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действенной профориентации в учреждении, которая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  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способствовала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 у воспитанников профессионального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самоопределения в соответствии </a:t>
            </a:r>
          </a:p>
          <a:p>
            <a:pPr>
              <a:buFontTx/>
              <a:buChar char="-"/>
            </a:pP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желаниями, </a:t>
            </a:r>
          </a:p>
          <a:p>
            <a:pPr>
              <a:buFontTx/>
              <a:buChar char="-"/>
            </a:pP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способностями, </a:t>
            </a:r>
          </a:p>
          <a:p>
            <a:pPr>
              <a:buFontTx/>
              <a:buChar char="-"/>
            </a:pP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индивидуальными особенностями  каждой личности и </a:t>
            </a:r>
          </a:p>
          <a:p>
            <a:pPr>
              <a:buFontTx/>
              <a:buChar char="-"/>
            </a:pP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запросом современного общества в востребованных специалистах</a:t>
            </a:r>
            <a:endParaRPr lang="ru-RU" sz="32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778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422" y="176463"/>
            <a:ext cx="7347284" cy="1753937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профориентационной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работы:</a:t>
            </a:r>
            <a:b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203159"/>
            <a:ext cx="9284813" cy="502117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lvl="0" indent="0">
              <a:buClr>
                <a:srgbClr val="90C226"/>
              </a:buClr>
              <a:buNone/>
            </a:pP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678905" y="3208421"/>
            <a:ext cx="5823284" cy="3015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Проработать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позитивную модель перспективу дальнейшей жизни  (после выпуска из учреждения)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2743199" y="804782"/>
            <a:ext cx="5847347" cy="2908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90C226"/>
              </a:buClr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Сформировать у воспитанников положительного отношения к себе, уверенности в своих способностях применительно к своей будущей профессии</a:t>
            </a:r>
            <a:endParaRPr lang="ru-RU" sz="24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390147" y="1620253"/>
            <a:ext cx="28875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60421" y="3208421"/>
            <a:ext cx="5374105" cy="31923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Подготовить воспитанника к осознанному выбору своей будущей профессиональной деятельности</a:t>
            </a:r>
          </a:p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51419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рассчитана на детей </a:t>
            </a:r>
            <a:b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2-ух </a:t>
            </a:r>
            <a:r>
              <a:rPr lang="ru-RU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возрастных групп: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6 до 14 лет;</a:t>
            </a:r>
            <a:br>
              <a:rPr lang="ru-RU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14 до 18 лет</a:t>
            </a:r>
            <a:br>
              <a:rPr lang="ru-RU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1010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программы воспитателем в группе с детьми с 6до 14 лет: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	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77334" y="2326106"/>
            <a:ext cx="8596667" cy="3715258"/>
          </a:xfrm>
        </p:spPr>
        <p:txBody>
          <a:bodyPr/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 с воспитанниками от 6до 14лет в группе проводится с целью: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расширения представлений о роли труда в жизни человека;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расширения первоначальных представлений о различных профессиях;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предоставления возможности учащимся погрузиться в различные профессии через игровые ситуации.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018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программы воспитателем в группе с детьми с 6до 14 лет: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	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7" cy="4110964"/>
          </a:xfrm>
        </p:spPr>
        <p:txBody>
          <a:bodyPr>
            <a:normAutofit lnSpcReduction="1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ведет работу по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в следующих направлениях: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показывает воспитанникам роль труда в жизни человека;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привлекает к выполнению социально значимых дел;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проводит встречи с представителями различных профессий;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вовлекает воспитанников в различные виды учебно-познавательной деятельности (трудовая, игровая, исследовательская);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знакомит с миром профессий.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5581903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678</TotalTime>
  <Words>677</Words>
  <Application>Microsoft Office PowerPoint</Application>
  <PresentationFormat>Произвольный</PresentationFormat>
  <Paragraphs>136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Аспект</vt:lpstr>
      <vt:lpstr>   </vt:lpstr>
      <vt:lpstr>Слайд 2</vt:lpstr>
      <vt:lpstr>Слайд 3</vt:lpstr>
      <vt:lpstr>Слайд 4</vt:lpstr>
      <vt:lpstr>Цель профориентационной работы</vt:lpstr>
      <vt:lpstr>Задачи профориентационной работы:      </vt:lpstr>
      <vt:lpstr>Программа рассчитана на детей  2-ух возрастных групп:   с 6 до 14 лет; с 14 до 18 лет   </vt:lpstr>
      <vt:lpstr>Реализация программы воспитателем в группе с детьми с 6до 14 лет:   </vt:lpstr>
      <vt:lpstr>Реализация программы воспитателем в группе с детьми с 6до 14 лет:   </vt:lpstr>
      <vt:lpstr>Формы работы воспитателя в группе с детьми с 6до 14 лет: </vt:lpstr>
      <vt:lpstr>Формы работы воспитателя в группе с детьми с 6до 14 лет: </vt:lpstr>
      <vt:lpstr>Слайд 12</vt:lpstr>
      <vt:lpstr>Слайд 13</vt:lpstr>
      <vt:lpstr>__________Экскурсии____________________Экскурсия по производственному цеху  ООО «Вектор-М» , где изготавливают  полиэтиленовые пакеты</vt:lpstr>
      <vt:lpstr>Дни открытых дверей Ярославского моторного завода ПАО «Автодизель» </vt:lpstr>
      <vt:lpstr>Социальное партнерство Экскурсии в кузницу «ЯрМолот», KFC в рамках социального партнерства с БФ «Дети наши»</vt:lpstr>
      <vt:lpstr> Встречи и ознакомление с рынком труда в рамках социального партнерства  с БФ «Спасибо»</vt:lpstr>
      <vt:lpstr>Оформление уголка по профориентации в группе   </vt:lpstr>
      <vt:lpstr>Слайд 19</vt:lpstr>
      <vt:lpstr>План Консилиума </vt:lpstr>
      <vt:lpstr>Программа по профориентации  «Выбор будущей профессии» на 2 года с воспитанниками с 14 до 18 лет</vt:lpstr>
      <vt:lpstr>Основные направления работы по профориентации:   - Диагностика - Консультирование - Просвещение  </vt:lpstr>
      <vt:lpstr>Со стороны педагога-психолога и социального педагога проводится профориентационная работа с воспитанниками с 14 до 18 лет   1 год - диагностика, анкетирование, знакомство со сферами деятельности человека, с профессиями , выбор профессии с учетом желания ребенка, психолого-педагогической диагностики и медицинских противопоказаний, подготовка к поступлению в профессиональное учебное заведение;  </vt:lpstr>
      <vt:lpstr>Выпускники по достижению 18лет – 24 чел.</vt:lpstr>
      <vt:lpstr> СПАСИБО ЗА  ВНИМАНИЕ!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совет 27.01.2021г.   </dc:title>
  <dc:creator>ПК-12</dc:creator>
  <cp:lastModifiedBy>Актовый</cp:lastModifiedBy>
  <cp:revision>45</cp:revision>
  <dcterms:created xsi:type="dcterms:W3CDTF">2021-01-21T08:19:20Z</dcterms:created>
  <dcterms:modified xsi:type="dcterms:W3CDTF">2023-03-28T09:33:54Z</dcterms:modified>
</cp:coreProperties>
</file>