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10" r:id="rId4"/>
    <p:sldId id="318" r:id="rId5"/>
    <p:sldId id="319" r:id="rId6"/>
    <p:sldId id="313" r:id="rId7"/>
    <p:sldId id="320" r:id="rId8"/>
    <p:sldId id="314" r:id="rId9"/>
    <p:sldId id="316" r:id="rId10"/>
    <p:sldId id="301" r:id="rId11"/>
  </p:sldIdLst>
  <p:sldSz cx="12192000" cy="6858000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9266A6-1448-48D9-8EDB-58B2124F4233}" type="datetimeFigureOut">
              <a:rPr lang="ru-RU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9C7BC1-0C82-4CE9-BC3A-7E1642AA9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ACA8BB-7ED3-4280-8E25-8883D9701289}" type="datetimeFigureOut">
              <a:rPr lang="ru-RU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1239838"/>
            <a:ext cx="59578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7FEB6B-B3D7-491F-9270-163CF5E5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149F5-384E-45C1-92D5-1F92212A1520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363545E0-1F83-4D20-9823-DA215CD6A9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3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891FD-5CB1-4BB0-97B4-A9396216A20B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5DCF92A-874E-4DE3-81B7-0E3B116FE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69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891FD-5CB1-4BB0-97B4-A9396216A20B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5DCF92A-874E-4DE3-81B7-0E3B116FE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744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891FD-5CB1-4BB0-97B4-A9396216A20B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15DCF92A-874E-4DE3-81B7-0E3B116FE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3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891FD-5CB1-4BB0-97B4-A9396216A20B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15DCF92A-874E-4DE3-81B7-0E3B116FE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520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42EC18-0AD2-4600-A4D1-2B2248625A0D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3A11F8CD-0FED-485F-9FE2-B547D92CC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10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62435-F8D4-4B7E-8193-98EB8D66AB49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2BF4A-7D56-4C8B-BB76-4094F62889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550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F5030-DA55-44BF-AFD7-3862CA9C434D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DA2D1-4CD9-40C9-8CC1-BD44AFE08B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E8740-3757-4011-986D-04664408AD20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83CC3-EE0F-4354-A6C3-60A75C0EAF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3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C8BBD-8AA9-4BD7-9CFA-F29D1B9223B6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E986ECE7-7C37-4D09-8F8F-2BF5327DC7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8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DE341-0074-4948-A0AD-D43400DBEE28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0F2EB8C3-82C9-47BC-80AF-4C6C5F8A0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91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B4957-6A2E-4673-BB4C-6FDE02156B33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1E800672-93D5-4314-B62E-9BBC6E43F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7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262D6-FF65-4879-8A0F-BFE6556077CC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CAFB2-1505-4C8B-A39D-31AC626777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17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CF7D3-1FFE-4EAB-A2A9-41C2427A3E0A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44B0-04F8-4821-B903-3013DB5013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891FD-5CB1-4BB0-97B4-A9396216A20B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CF92A-874E-4DE3-81B7-0E3B116FE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2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13AC4B-20B5-4707-93D9-924775A23DE5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927C1C35-910D-41C9-ADE6-A62C1B4B35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0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891FD-5CB1-4BB0-97B4-A9396216A20B}" type="datetimeFigureOut">
              <a:rPr lang="ru-RU" smtClean="0"/>
              <a:pPr>
                <a:defRPr/>
              </a:pPr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15DCF92A-874E-4DE3-81B7-0E3B116FE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2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000125" y="431800"/>
            <a:ext cx="11191875" cy="5480050"/>
          </a:xfrm>
        </p:spPr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14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</a:t>
            </a:r>
            <a:r>
              <a:rPr lang="ru-RU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на лучшую модель организации воспитательной деятельности в профессиональных образовательных организациях Ярославской области, функционально подчиненных департаменту образования Ярославской области </a:t>
            </a:r>
            <a:endParaRPr lang="ru-RU" sz="1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1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Сатарина Г.Г., старший методист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ЦРПО  ГАУ ДПО ЯО ИРО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16.06.2020 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628774" y="171450"/>
            <a:ext cx="6700839" cy="64803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сотрудничество всех участников конкурса и особо  руководящих работников  , принявших участие в разработке Положения о конкурсе: </a:t>
            </a:r>
          </a:p>
          <a:p>
            <a:pPr algn="ctr"/>
            <a:endParaRPr 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убровину Анну Евгеньевну, заместителя директора по УВР ГПОАУ ЯО ЯКСИД;</a:t>
            </a:r>
          </a:p>
          <a:p>
            <a:pPr algn="just">
              <a:spcBef>
                <a:spcPts val="0"/>
              </a:spcBef>
            </a:pP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Обертышеву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Надежду Федоровну,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директора по УВР ГПОАУ ЯО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РППК;</a:t>
            </a:r>
          </a:p>
          <a:p>
            <a:pPr algn="just">
              <a:spcBef>
                <a:spcPts val="0"/>
              </a:spcBef>
            </a:pP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Петрову  Екатерину Викторовну, заместителя директора ГПОАУ ЯО ЯПЭК им. Н.П. Пастухова;</a:t>
            </a:r>
          </a:p>
          <a:p>
            <a:pPr algn="just">
              <a:spcBef>
                <a:spcPts val="0"/>
              </a:spcBef>
            </a:pP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Сякину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Руфину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Евгеньевну, заместителя директора по УВР ГПОУ ЯО ЯТЭК;</a:t>
            </a:r>
          </a:p>
          <a:p>
            <a:pPr algn="just">
              <a:spcBef>
                <a:spcPts val="0"/>
              </a:spcBef>
            </a:pP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Фомичеву Светлану Ивановну, заместителя директора по УВР ГПОУ ЯО ЯКУиПТ;</a:t>
            </a:r>
          </a:p>
          <a:p>
            <a:pPr algn="just">
              <a:spcBef>
                <a:spcPts val="0"/>
              </a:spcBef>
            </a:pP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Чепцову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Наталью Анатольевну, 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директора по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 ГПОУ ЯО РПК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spcBef>
                <a:spcPts val="0"/>
              </a:spcBef>
            </a:pP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профессиональные образовательные организации к дальнейшему сотрудничеству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214" y="446088"/>
            <a:ext cx="3482007" cy="23062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33901" y="2201302"/>
            <a:ext cx="3158099" cy="21053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214" y="3980750"/>
            <a:ext cx="35433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2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8764" y="344384"/>
            <a:ext cx="10913423" cy="192380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лучшую модель организации воспитательной деятельности в ПОО ЯО проведен 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заданием ДО ЯО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Конкурса - выявление лучших практик и моделей организации воспитательной деятельности в ПОО, функционально подчиненных департаменту образования ЯО</a:t>
            </a:r>
            <a:endParaRPr lang="ru-RU" sz="2400" b="1" i="1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/>
          </p:nvPr>
        </p:nvSpPr>
        <p:spPr>
          <a:xfrm>
            <a:off x="1793174" y="2576945"/>
            <a:ext cx="8823366" cy="1633452"/>
          </a:xfrm>
        </p:spPr>
        <p:txBody>
          <a:bodyPr/>
          <a:lstStyle/>
          <a:p>
            <a:pPr algn="just"/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оценки в конкурсе являлась организация воспитательной  деятельности в ПОО, отраженная в модели и системе показателей деятельности , отраженных в отчете  </a:t>
            </a:r>
          </a:p>
          <a:p>
            <a:pPr algn="just"/>
            <a:endParaRPr lang="ru-RU" sz="28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1033153" y="3859481"/>
            <a:ext cx="8626236" cy="260038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 положения Конкурса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принимала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инициативная  группа,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состава руководящих работников ПОО,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которых входит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и социальной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</a:p>
        </p:txBody>
      </p:sp>
      <p:pic>
        <p:nvPicPr>
          <p:cNvPr id="5" name="Объект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372" y="4006194"/>
            <a:ext cx="4364678" cy="245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3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07" y="201881"/>
            <a:ext cx="11507190" cy="134428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проведении конкурса  и состав организационного комитета утверждены приказом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 ДПО ЯО «Институт развития образования  25.02.2020 № 01-03/22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0407" y="1928553"/>
            <a:ext cx="10324205" cy="3982670"/>
          </a:xfrm>
        </p:spPr>
        <p:txBody>
          <a:bodyPr>
            <a:normAutofit fontScale="85000" lnSpcReduction="10000"/>
          </a:bodyPr>
          <a:lstStyle/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Конкурса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вопросов в рамках Конкурса;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утверждение формы отчета об организации воспитательной деятельности в профессиональной образовательной организации за 2019 год и формы таблицы экспертной оценки модели организации воспитательной деятельности в ПОО ЯО;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регистрация заявок;</a:t>
            </a:r>
          </a:p>
          <a:p>
            <a:pPr lvl="0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состава экспертов, организация экспертизы представленных документов на Конкурс и осуществление полномочий конкурсной комиссии по рассмотрению отчетов и подведению итогов Конкурса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общественности через сайт ГАУ ДПО ЯО «Институт развитии образования» о проведении и результатах Конкурса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8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074" y="0"/>
            <a:ext cx="10010274" cy="16964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 на лучшую модель организации воспитательной деятельности в ПОО ЯО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65023"/>
              </p:ext>
            </p:extLst>
          </p:nvPr>
        </p:nvGraphicFramePr>
        <p:xfrm>
          <a:off x="1572126" y="1904999"/>
          <a:ext cx="8628778" cy="4505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8778">
                  <a:extLst>
                    <a:ext uri="{9D8B030D-6E8A-4147-A177-3AD203B41FA5}">
                      <a16:colId xmlns:a16="http://schemas.microsoft.com/office/drawing/2014/main" val="2528918234"/>
                    </a:ext>
                  </a:extLst>
                </a:gridCol>
              </a:tblGrid>
              <a:tr h="512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Рыбинский профессионально-педагогический колледж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33367"/>
                  </a:ext>
                </a:extLst>
              </a:tr>
              <a:tr h="30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Ростовский педагогический колледж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45203"/>
                  </a:ext>
                </a:extLst>
              </a:tr>
              <a:tr h="30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Великосельский аграрный колледж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5156"/>
                  </a:ext>
                </a:extLst>
              </a:tr>
              <a:tr h="30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Заволжский политехнический колледж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64135"/>
                  </a:ext>
                </a:extLst>
              </a:tr>
              <a:tr h="512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аграрно-политехнический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281975"/>
                  </a:ext>
                </a:extLst>
              </a:tr>
              <a:tr h="512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торгово-экономический колледж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001297"/>
                  </a:ext>
                </a:extLst>
              </a:tr>
              <a:tr h="30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ГПОАУ ЯО  Ярославский колледж сервиса и дизайна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73734"/>
                  </a:ext>
                </a:extLst>
              </a:tr>
              <a:tr h="616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колледж управления и профессиональных технологий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60483"/>
                  </a:ext>
                </a:extLst>
              </a:tr>
              <a:tr h="30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ГПОК ЯО «Ярославский автомеханический колледж»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574267"/>
                  </a:ext>
                </a:extLst>
              </a:tr>
              <a:tr h="512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Рыбинский транспортно-технологический колледж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92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67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8275" y="133350"/>
            <a:ext cx="4487512" cy="116106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конкурсных материалов </a:t>
            </a:r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36270" y="1650671"/>
            <a:ext cx="5189517" cy="641268"/>
          </a:xfrm>
        </p:spPr>
        <p:txBody>
          <a:bodyPr/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организации воспитательной деятельности (100 баллов)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517" y="2386941"/>
            <a:ext cx="4619501" cy="407323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 1 Концептуальные нормативные и организационные основы воспитательной деятельности в ПОО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показателей, 12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Субъекты воспитательной деятельности и их взаимодействие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показателей, 25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 Ресурсное обеспечение воспитательной деятельности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показателей , 14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Результативность воспитательной деятельности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показателей, 39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Презентация практики воспитательной деятельности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показателя , 10 баллов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602682" y="427512"/>
            <a:ext cx="4902950" cy="498763"/>
          </a:xfrm>
        </p:spPr>
        <p:txBody>
          <a:bodyPr/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Модели (30 баллов)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925787" y="1045029"/>
            <a:ext cx="6139543" cy="5201392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sz="29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содержания модели </a:t>
            </a:r>
          </a:p>
          <a:p>
            <a:pPr lvl="0"/>
            <a:r>
              <a:rPr lang="x-none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(значимость для реализации современных тенденций развития общества).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Концептуальность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(опора на научные концепции, нормативные или методические документы)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(функциональная включенность всех компонентов в достижение стратегической цели).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зуемость</a:t>
            </a:r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(возможность реализовать Модель на практике).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Масштабность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(степень вовлеченности в организацию воспитательной деятельности как участников образовательных отношений внутри образовательной организации, так и привлечение внешних сил).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Моделью (возможность распределения прав, обязанностей и ответственности в процессе достижения стратегической цели</a:t>
            </a:r>
            <a:r>
              <a:rPr lang="x-none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x-none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9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формы модели </a:t>
            </a:r>
          </a:p>
          <a:p>
            <a:pPr lvl="0"/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и согласованность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частей Модели (отсутствие излишних элементов, затрудняющих достижение стратегической цели)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Модели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(«сверка» для текущей деятельности, эталон для решения спорных вопросов).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 Модели 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(возможность наглядно представить способ организации воспитательной деятельности)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(возможность корректировки Модели в процессе её реализации).</a:t>
            </a:r>
            <a:r>
              <a:rPr lang="x-non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5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3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95055" y="413266"/>
            <a:ext cx="8690803" cy="104977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экспертизы отчетов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37502"/>
              </p:ext>
            </p:extLst>
          </p:nvPr>
        </p:nvGraphicFramePr>
        <p:xfrm>
          <a:off x="365760" y="1463040"/>
          <a:ext cx="11378566" cy="4495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7073">
                  <a:extLst>
                    <a:ext uri="{9D8B030D-6E8A-4147-A177-3AD203B41FA5}">
                      <a16:colId xmlns:a16="http://schemas.microsoft.com/office/drawing/2014/main" val="1903989504"/>
                    </a:ext>
                  </a:extLst>
                </a:gridCol>
                <a:gridCol w="8729855">
                  <a:extLst>
                    <a:ext uri="{9D8B030D-6E8A-4147-A177-3AD203B41FA5}">
                      <a16:colId xmlns:a16="http://schemas.microsoft.com/office/drawing/2014/main" val="3968797003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830322042"/>
                    </a:ext>
                  </a:extLst>
                </a:gridCol>
              </a:tblGrid>
              <a:tr h="58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п/п/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итог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08085"/>
                  </a:ext>
                </a:extLst>
              </a:tr>
              <a:tr h="4469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аграрно-политехнический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582598"/>
                  </a:ext>
                </a:extLst>
              </a:tr>
              <a:tr h="3056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Ростовский педагогический колледж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38271"/>
                  </a:ext>
                </a:extLst>
              </a:tr>
              <a:tr h="4475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колледж управления и профессиональных технологий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78013"/>
                  </a:ext>
                </a:extLst>
              </a:tr>
              <a:tr h="4428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Рыбинский профессионально-педагогический колледж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33048"/>
                  </a:ext>
                </a:extLst>
              </a:tr>
              <a:tr h="3549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ГПОК ЯО «Ярославский автомеханический колледж»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066164"/>
                  </a:ext>
                </a:extLst>
              </a:tr>
              <a:tr h="3056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торгово-экономический колледж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602363"/>
                  </a:ext>
                </a:extLst>
              </a:tr>
              <a:tr h="364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Великосельский аграрный колледж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22136"/>
                  </a:ext>
                </a:extLst>
              </a:tr>
              <a:tr h="35671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Заволжский политехнический колледж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98123"/>
                  </a:ext>
                </a:extLst>
              </a:tr>
              <a:tr h="3619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Рыбинский транспортно-технологический колледж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72280"/>
                  </a:ext>
                </a:extLst>
              </a:tr>
              <a:tr h="48777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 Ярославский колледж сервиса и дизайна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05938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5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054" y="630194"/>
            <a:ext cx="9984260" cy="84025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экспертизы отчетов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54908" y="1470455"/>
          <a:ext cx="10626810" cy="4964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160">
                  <a:extLst>
                    <a:ext uri="{9D8B030D-6E8A-4147-A177-3AD203B41FA5}">
                      <a16:colId xmlns:a16="http://schemas.microsoft.com/office/drawing/2014/main" val="1214203398"/>
                    </a:ext>
                  </a:extLst>
                </a:gridCol>
                <a:gridCol w="2044545">
                  <a:extLst>
                    <a:ext uri="{9D8B030D-6E8A-4147-A177-3AD203B41FA5}">
                      <a16:colId xmlns:a16="http://schemas.microsoft.com/office/drawing/2014/main" val="1097985324"/>
                    </a:ext>
                  </a:extLst>
                </a:gridCol>
                <a:gridCol w="2045751">
                  <a:extLst>
                    <a:ext uri="{9D8B030D-6E8A-4147-A177-3AD203B41FA5}">
                      <a16:colId xmlns:a16="http://schemas.microsoft.com/office/drawing/2014/main" val="2391661189"/>
                    </a:ext>
                  </a:extLst>
                </a:gridCol>
                <a:gridCol w="2249603">
                  <a:extLst>
                    <a:ext uri="{9D8B030D-6E8A-4147-A177-3AD203B41FA5}">
                      <a16:colId xmlns:a16="http://schemas.microsoft.com/office/drawing/2014/main" val="4200824720"/>
                    </a:ext>
                  </a:extLst>
                </a:gridCol>
                <a:gridCol w="2045751">
                  <a:extLst>
                    <a:ext uri="{9D8B030D-6E8A-4147-A177-3AD203B41FA5}">
                      <a16:colId xmlns:a16="http://schemas.microsoft.com/office/drawing/2014/main" val="3356846803"/>
                    </a:ext>
                  </a:extLst>
                </a:gridCol>
              </a:tblGrid>
              <a:tr h="14983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Концептуальные, нормативные и организационные основы воспитательной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б /11.3 б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воспитательной деятельности и их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б /21 б/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Ресурсное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воспитательной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б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/7.8 б/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б /22.2б/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практики  воспитательной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б /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6.9 б /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69%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49925"/>
                  </a:ext>
                </a:extLst>
              </a:tr>
              <a:tr h="250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759848"/>
                  </a:ext>
                </a:extLst>
              </a:tr>
              <a:tr h="250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75293"/>
                  </a:ext>
                </a:extLst>
              </a:tr>
              <a:tr h="333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33940"/>
                  </a:ext>
                </a:extLst>
              </a:tr>
              <a:tr h="252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37542"/>
                  </a:ext>
                </a:extLst>
              </a:tr>
              <a:tr h="250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837063"/>
                  </a:ext>
                </a:extLst>
              </a:tr>
              <a:tr h="254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19,0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264182"/>
                  </a:ext>
                </a:extLst>
              </a:tr>
              <a:tr h="250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236699"/>
                  </a:ext>
                </a:extLst>
              </a:tr>
              <a:tr h="250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17,0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15,0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99730"/>
                  </a:ext>
                </a:extLst>
              </a:tr>
              <a:tr h="26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965392"/>
                  </a:ext>
                </a:extLst>
              </a:tr>
              <a:tr h="250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15,0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14,0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58" marR="51958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35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11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67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экспертизы Модели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950016"/>
              </p:ext>
            </p:extLst>
          </p:nvPr>
        </p:nvGraphicFramePr>
        <p:xfrm>
          <a:off x="1147157" y="1469523"/>
          <a:ext cx="10068531" cy="4991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225">
                  <a:extLst>
                    <a:ext uri="{9D8B030D-6E8A-4147-A177-3AD203B41FA5}">
                      <a16:colId xmlns:a16="http://schemas.microsoft.com/office/drawing/2014/main" val="3539463305"/>
                    </a:ext>
                  </a:extLst>
                </a:gridCol>
                <a:gridCol w="7170168">
                  <a:extLst>
                    <a:ext uri="{9D8B030D-6E8A-4147-A177-3AD203B41FA5}">
                      <a16:colId xmlns:a16="http://schemas.microsoft.com/office/drawing/2014/main" val="1166759861"/>
                    </a:ext>
                  </a:extLst>
                </a:gridCol>
                <a:gridCol w="1751138">
                  <a:extLst>
                    <a:ext uri="{9D8B030D-6E8A-4147-A177-3AD203B41FA5}">
                      <a16:colId xmlns:a16="http://schemas.microsoft.com/office/drawing/2014/main" val="622749950"/>
                    </a:ext>
                  </a:extLst>
                </a:gridCol>
              </a:tblGrid>
              <a:tr h="748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Рейтинг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 баллах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60493"/>
                  </a:ext>
                </a:extLst>
              </a:tr>
              <a:tr h="38294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Ростовский педагогический колледж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7633498"/>
                  </a:ext>
                </a:extLst>
              </a:tr>
              <a:tr h="38306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торгово-экономический колледж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9854808"/>
                  </a:ext>
                </a:extLst>
              </a:tr>
              <a:tr h="5743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колледж управления и профессиональных технологий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0644947"/>
                  </a:ext>
                </a:extLst>
              </a:tr>
              <a:tr h="4415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Рыбинский профессионально-педагогический колледж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37200963"/>
                  </a:ext>
                </a:extLst>
              </a:tr>
              <a:tr h="47536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аграрно-политехнический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3011866"/>
                  </a:ext>
                </a:extLst>
              </a:tr>
              <a:tr h="38294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 Ярославский колледж сервиса и дизайна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8968645"/>
                  </a:ext>
                </a:extLst>
              </a:tr>
              <a:tr h="38294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Рыбинский транспортно-технологический колледж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3074657"/>
                  </a:ext>
                </a:extLst>
              </a:tr>
              <a:tr h="38294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ГПОАУ ЯО Заволжский политехнический колледж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350452"/>
                  </a:ext>
                </a:extLst>
              </a:tr>
              <a:tr h="38294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ГПОК ЯО «Ярославский автомеханический колледж»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6830549"/>
                  </a:ext>
                </a:extLst>
              </a:tr>
              <a:tr h="38306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Великосельский аграрный колледж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64519250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3838834" y="0"/>
            <a:ext cx="16628703" cy="51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6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14399" y="308759"/>
            <a:ext cx="9868395" cy="7125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3317" y="1864426"/>
            <a:ext cx="2612060" cy="3465078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1600200" y="1021278"/>
            <a:ext cx="9954491" cy="5020085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Наградить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и призёров Конкурса свидетельствами ГАУ ДПО ЯО «Институт развития образования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 Конкурса - ГПОУ ЯО Ростовский педагогический колледж (108 баллов);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свидетельством призера Конкурса, занявшего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место - ГПОАУ ЯО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Любимский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аграрно-политехнический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(107,5 баллов); 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свидетельством призера Конкурса, занявшего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место - ГПОУ ЯО Ярославский колледж управления и профессиональных технологий (101,5балла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 благодарственными письмами ГАУ ДПО ЯО «Институт развития образования» участие в областном конкурсе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ПОО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ЯО Рыбинский профессионально-педагогический колледж;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ЯО Ярославский торгово-экономический колледж;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ЯО «Ярославский автомеханический колледж»;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ЯО Заволжский политехнический колледж;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ЯО Великосельский аграрный колледж;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ЯО Рыбинский транспортно-технологический колледж;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ЯО  Ярославский колледж сервиса и дизайна.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914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1644</TotalTime>
  <Words>1030</Words>
  <Application>Microsoft Office PowerPoint</Application>
  <PresentationFormat>Широкоэкранный</PresentationFormat>
  <Paragraphs>243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Областной Конкурс  на лучшую модель организации воспитательной деятельности в ПОО ЯО проведен в соответствии  с техническим заданием ДО ЯО   Цель проведения Конкурса - выявление лучших практик и моделей организации воспитательной деятельности в ПОО, функционально подчиненных департаменту образования ЯО</vt:lpstr>
      <vt:lpstr>Положение о проведении конкурса  и состав организационного комитета утверждены приказом ГАУ ДПО ЯО «Институт развития образования  25.02.2020 № 01-03/22 </vt:lpstr>
      <vt:lpstr>Участники конкурса на лучшую модель организации воспитательной деятельности в ПОО ЯО </vt:lpstr>
      <vt:lpstr>Критерии оценки конкурсных материалов </vt:lpstr>
      <vt:lpstr>Результаты экспертизы отчетов </vt:lpstr>
      <vt:lpstr>Результаты экспертизы отчетов по разделам </vt:lpstr>
      <vt:lpstr>Результаты экспертизы Модели</vt:lpstr>
      <vt:lpstr>Результаты Конкурса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Георгиевна Сатарина</dc:creator>
  <cp:lastModifiedBy>Галина Георгиевна Сатарина</cp:lastModifiedBy>
  <cp:revision>122</cp:revision>
  <cp:lastPrinted>2020-06-15T11:40:01Z</cp:lastPrinted>
  <dcterms:created xsi:type="dcterms:W3CDTF">2018-11-06T10:58:18Z</dcterms:created>
  <dcterms:modified xsi:type="dcterms:W3CDTF">2020-06-16T05:23:19Z</dcterms:modified>
</cp:coreProperties>
</file>