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7" r:id="rId3"/>
    <p:sldId id="259" r:id="rId4"/>
    <p:sldId id="258" r:id="rId5"/>
    <p:sldId id="260" r:id="rId6"/>
    <p:sldId id="262" r:id="rId7"/>
    <p:sldId id="263" r:id="rId8"/>
    <p:sldId id="264" r:id="rId9"/>
    <p:sldId id="261" r:id="rId10"/>
    <p:sldId id="265" r:id="rId11"/>
    <p:sldId id="266" r:id="rId12"/>
    <p:sldId id="269" r:id="rId13"/>
    <p:sldId id="267" r:id="rId14"/>
    <p:sldId id="268"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37C8A-A779-477A-A32F-AE56C544F91B}" type="datetimeFigureOut">
              <a:rPr lang="ru-RU" smtClean="0"/>
              <a:t>22.06.2022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AE3E2-4979-4031-BABA-37A9E8002D18}" type="slidenum">
              <a:rPr lang="ru-RU" smtClean="0"/>
              <a:t>‹#›</a:t>
            </a:fld>
            <a:endParaRPr lang="ru-RU"/>
          </a:p>
        </p:txBody>
      </p:sp>
    </p:spTree>
    <p:extLst>
      <p:ext uri="{BB962C8B-B14F-4D97-AF65-F5344CB8AC3E}">
        <p14:creationId xmlns:p14="http://schemas.microsoft.com/office/powerpoint/2010/main" val="279073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08E5DA8-96F8-44D1-962B-9BEE3E334CC0}" type="slidenum">
              <a:rPr lang="ru-RU" smtClean="0"/>
              <a:t>1</a:t>
            </a:fld>
            <a:endParaRPr lang="ru-RU"/>
          </a:p>
        </p:txBody>
      </p:sp>
    </p:spTree>
    <p:extLst>
      <p:ext uri="{BB962C8B-B14F-4D97-AF65-F5344CB8AC3E}">
        <p14:creationId xmlns:p14="http://schemas.microsoft.com/office/powerpoint/2010/main" val="137195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ro.yar.ru/"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hyperlink" Target="https://regulation.gov.ru/projects#npa=128431" TargetMode="External"/><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regulation.gov.ru/projects#npa=128431" TargetMode="Externa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949280"/>
            <a:ext cx="9144000" cy="908720"/>
          </a:xfrm>
        </p:spPr>
        <p:txBody>
          <a:bodyPr rtlCol="0">
            <a:normAutofit/>
          </a:bodyPr>
          <a:lstStyle/>
          <a:p>
            <a:pPr eaLnBrk="1" fontAlgn="auto" hangingPunct="1">
              <a:lnSpc>
                <a:spcPct val="80000"/>
              </a:lnSpc>
              <a:spcAft>
                <a:spcPts val="0"/>
              </a:spcAft>
              <a:buFont typeface="Arial" pitchFamily="34" charset="0"/>
              <a:buNone/>
              <a:defRPr/>
            </a:pPr>
            <a:r>
              <a:rPr lang="ru-RU" sz="2000" dirty="0" smtClean="0">
                <a:solidFill>
                  <a:schemeClr val="tx1">
                    <a:lumMod val="50000"/>
                    <a:lumOff val="50000"/>
                  </a:schemeClr>
                </a:solidFill>
                <a:latin typeface="+mj-lt"/>
                <a:cs typeface="Times New Roman" pitchFamily="18" charset="0"/>
              </a:rPr>
              <a:t>©</a:t>
            </a:r>
            <a:r>
              <a:rPr lang="ru-RU" sz="2400" dirty="0" smtClean="0">
                <a:solidFill>
                  <a:schemeClr val="tx1">
                    <a:lumMod val="50000"/>
                    <a:lumOff val="50000"/>
                  </a:schemeClr>
                </a:solidFill>
                <a:latin typeface="+mj-lt"/>
                <a:cs typeface="Times New Roman" pitchFamily="18" charset="0"/>
              </a:rPr>
              <a:t> </a:t>
            </a:r>
            <a:r>
              <a:rPr lang="ru-RU" sz="2400" b="1" dirty="0" smtClean="0">
                <a:solidFill>
                  <a:schemeClr val="tx1">
                    <a:lumMod val="50000"/>
                    <a:lumOff val="50000"/>
                  </a:schemeClr>
                </a:solidFill>
                <a:latin typeface="+mj-lt"/>
                <a:cs typeface="Times New Roman" pitchFamily="18" charset="0"/>
              </a:rPr>
              <a:t>Зайцева Н.В., </a:t>
            </a:r>
            <a:r>
              <a:rPr lang="ru-RU" sz="2400" dirty="0" smtClean="0">
                <a:solidFill>
                  <a:schemeClr val="tx1">
                    <a:lumMod val="50000"/>
                    <a:lumOff val="50000"/>
                  </a:schemeClr>
                </a:solidFill>
                <a:latin typeface="+mj-lt"/>
                <a:cs typeface="Times New Roman" pitchFamily="18" charset="0"/>
              </a:rPr>
              <a:t>старший методист центра образовательного  менеджмента ГАУ ДПО ЯО </a:t>
            </a:r>
            <a:r>
              <a:rPr lang="ru-RU" altLang="ru-RU" sz="2400" dirty="0" smtClean="0">
                <a:latin typeface="+mj-lt"/>
                <a:cs typeface="Times New Roman" pitchFamily="18" charset="0"/>
              </a:rPr>
              <a:t>«Институт развития образования»</a:t>
            </a:r>
            <a:r>
              <a:rPr lang="en-US" altLang="ru-RU" sz="2400" dirty="0" smtClean="0">
                <a:latin typeface="+mj-lt"/>
                <a:cs typeface="Times New Roman" pitchFamily="18" charset="0"/>
              </a:rPr>
              <a:t> </a:t>
            </a:r>
            <a:endParaRPr lang="ru-RU" altLang="ru-RU" sz="2400" dirty="0">
              <a:latin typeface="+mj-lt"/>
              <a:cs typeface="Times New Roman" pitchFamily="18" charset="0"/>
            </a:endParaRPr>
          </a:p>
        </p:txBody>
      </p:sp>
      <p:sp>
        <p:nvSpPr>
          <p:cNvPr id="5" name="Полилиния 4"/>
          <p:cNvSpPr/>
          <p:nvPr/>
        </p:nvSpPr>
        <p:spPr>
          <a:xfrm>
            <a:off x="1259632" y="188640"/>
            <a:ext cx="7571106" cy="265554"/>
          </a:xfrm>
          <a:custGeom>
            <a:avLst/>
            <a:gdLst>
              <a:gd name="connsiteX0" fmla="*/ 0 w 11422390"/>
              <a:gd name="connsiteY0" fmla="*/ 440531 h 1167401"/>
              <a:gd name="connsiteX1" fmla="*/ 6217920 w 11422390"/>
              <a:gd name="connsiteY1" fmla="*/ 448844 h 1167401"/>
              <a:gd name="connsiteX2" fmla="*/ 6575367 w 11422390"/>
              <a:gd name="connsiteY2" fmla="*/ 1163738 h 1167401"/>
              <a:gd name="connsiteX3" fmla="*/ 10989425 w 11422390"/>
              <a:gd name="connsiteY3" fmla="*/ 99709 h 1167401"/>
              <a:gd name="connsiteX4" fmla="*/ 11014363 w 11422390"/>
              <a:gd name="connsiteY4" fmla="*/ 108022 h 1167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2390" h="1167401">
                <a:moveTo>
                  <a:pt x="0" y="440531"/>
                </a:moveTo>
                <a:cubicBezTo>
                  <a:pt x="2561013" y="384420"/>
                  <a:pt x="5122026" y="328310"/>
                  <a:pt x="6217920" y="448844"/>
                </a:cubicBezTo>
                <a:cubicBezTo>
                  <a:pt x="7313814" y="569378"/>
                  <a:pt x="5780116" y="1221927"/>
                  <a:pt x="6575367" y="1163738"/>
                </a:cubicBezTo>
                <a:cubicBezTo>
                  <a:pt x="7370618" y="1105549"/>
                  <a:pt x="10249592" y="275662"/>
                  <a:pt x="10989425" y="99709"/>
                </a:cubicBezTo>
                <a:cubicBezTo>
                  <a:pt x="11729258" y="-76244"/>
                  <a:pt x="11371810" y="15889"/>
                  <a:pt x="11014363" y="108022"/>
                </a:cubicBezTo>
              </a:path>
            </a:pathLst>
          </a:custGeom>
          <a:noFill/>
          <a:ln>
            <a:solidFill>
              <a:srgbClr val="A32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5724128" y="0"/>
            <a:ext cx="1800200" cy="369332"/>
          </a:xfrm>
          <a:prstGeom prst="rect">
            <a:avLst/>
          </a:prstGeom>
          <a:noFill/>
        </p:spPr>
        <p:txBody>
          <a:bodyPr wrap="square" rtlCol="0">
            <a:spAutoFit/>
          </a:bodyPr>
          <a:lstStyle/>
          <a:p>
            <a:r>
              <a:rPr lang="ru-RU" dirty="0" smtClean="0">
                <a:solidFill>
                  <a:schemeClr val="bg1">
                    <a:lumMod val="75000"/>
                  </a:schemeClr>
                </a:solidFill>
              </a:rPr>
              <a:t>22.</a:t>
            </a:r>
            <a:r>
              <a:rPr lang="en-US" dirty="0" smtClean="0">
                <a:solidFill>
                  <a:schemeClr val="bg1">
                    <a:lumMod val="75000"/>
                  </a:schemeClr>
                </a:solidFill>
              </a:rPr>
              <a:t>0</a:t>
            </a:r>
            <a:r>
              <a:rPr lang="ru-RU" dirty="0" smtClean="0">
                <a:solidFill>
                  <a:schemeClr val="bg1">
                    <a:lumMod val="75000"/>
                  </a:schemeClr>
                </a:solidFill>
              </a:rPr>
              <a:t>6.202</a:t>
            </a:r>
            <a:r>
              <a:rPr lang="en-US" dirty="0" smtClean="0">
                <a:solidFill>
                  <a:schemeClr val="bg1">
                    <a:lumMod val="75000"/>
                  </a:schemeClr>
                </a:solidFill>
              </a:rPr>
              <a:t>2</a:t>
            </a:r>
            <a:endParaRPr lang="ru-RU" dirty="0">
              <a:solidFill>
                <a:schemeClr val="bg1">
                  <a:lumMod val="75000"/>
                </a:schemeClr>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87624"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ctrTitle"/>
          </p:nvPr>
        </p:nvSpPr>
        <p:spPr>
          <a:xfrm>
            <a:off x="-252536" y="2348880"/>
            <a:ext cx="9417364" cy="2016224"/>
          </a:xfrm>
        </p:spPr>
        <p:txBody>
          <a:bodyPr>
            <a:normAutofit/>
          </a:bodyPr>
          <a:lstStyle/>
          <a:p>
            <a:r>
              <a:rPr lang="ru-RU" sz="4000" b="1" dirty="0">
                <a:solidFill>
                  <a:srgbClr val="0000CC"/>
                </a:solidFill>
              </a:rPr>
              <a:t>Проектирование </a:t>
            </a:r>
            <a:r>
              <a:rPr lang="ru-RU" sz="4000" b="1" dirty="0" smtClean="0">
                <a:solidFill>
                  <a:srgbClr val="0000CC"/>
                </a:solidFill>
              </a:rPr>
              <a:t>ООП </a:t>
            </a:r>
            <a:r>
              <a:rPr lang="ru-RU" sz="4000" b="1" dirty="0">
                <a:solidFill>
                  <a:srgbClr val="0000CC"/>
                </a:solidFill>
              </a:rPr>
              <a:t/>
            </a:r>
            <a:br>
              <a:rPr lang="ru-RU" sz="4000" b="1" dirty="0">
                <a:solidFill>
                  <a:srgbClr val="0000CC"/>
                </a:solidFill>
              </a:rPr>
            </a:br>
            <a:r>
              <a:rPr lang="ru-RU" sz="4000" b="1" dirty="0">
                <a:solidFill>
                  <a:srgbClr val="0000CC"/>
                </a:solidFill>
              </a:rPr>
              <a:t>по обновленным ФГОС НОО и </a:t>
            </a:r>
            <a:r>
              <a:rPr lang="ru-RU" sz="4000" b="1" dirty="0" smtClean="0">
                <a:solidFill>
                  <a:srgbClr val="0000CC"/>
                </a:solidFill>
              </a:rPr>
              <a:t>ООО</a:t>
            </a:r>
            <a:r>
              <a:rPr lang="en-US" sz="4000" b="1" dirty="0" smtClean="0">
                <a:solidFill>
                  <a:srgbClr val="0000CC"/>
                </a:solidFill>
              </a:rPr>
              <a:t> </a:t>
            </a:r>
            <a:endParaRPr lang="ru-RU" sz="4000" b="1" dirty="0">
              <a:solidFill>
                <a:srgbClr val="0000CC"/>
              </a:solidFill>
            </a:endParaRPr>
          </a:p>
        </p:txBody>
      </p:sp>
      <p:sp>
        <p:nvSpPr>
          <p:cNvPr id="8" name="Прямоугольник 7"/>
          <p:cNvSpPr/>
          <p:nvPr/>
        </p:nvSpPr>
        <p:spPr>
          <a:xfrm>
            <a:off x="1" y="1052736"/>
            <a:ext cx="9143999" cy="523220"/>
          </a:xfrm>
          <a:prstGeom prst="rect">
            <a:avLst/>
          </a:prstGeom>
        </p:spPr>
        <p:txBody>
          <a:bodyPr wrap="square">
            <a:spAutoFit/>
          </a:bodyPr>
          <a:lstStyle/>
          <a:p>
            <a:pPr algn="ctr"/>
            <a:r>
              <a:rPr lang="ru-RU" sz="2800" dirty="0" smtClean="0">
                <a:solidFill>
                  <a:schemeClr val="tx1">
                    <a:lumMod val="50000"/>
                    <a:lumOff val="50000"/>
                  </a:schemeClr>
                </a:solidFill>
              </a:rPr>
              <a:t>     </a:t>
            </a:r>
            <a:r>
              <a:rPr lang="ru-RU" sz="2800" dirty="0" smtClean="0">
                <a:solidFill>
                  <a:schemeClr val="accent2">
                    <a:lumMod val="75000"/>
                  </a:schemeClr>
                </a:solidFill>
              </a:rPr>
              <a:t>Горячая линия</a:t>
            </a:r>
            <a:endParaRPr lang="ru-RU" sz="2800" dirty="0">
              <a:solidFill>
                <a:schemeClr val="accent2">
                  <a:lumMod val="75000"/>
                </a:schemeClr>
              </a:solidFill>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980728"/>
            <a:ext cx="1401654" cy="720080"/>
          </a:xfrm>
          <a:prstGeom prst="rect">
            <a:avLst/>
          </a:prstGeom>
        </p:spPr>
      </p:pic>
    </p:spTree>
    <p:extLst>
      <p:ext uri="{BB962C8B-B14F-4D97-AF65-F5344CB8AC3E}">
        <p14:creationId xmlns:p14="http://schemas.microsoft.com/office/powerpoint/2010/main" val="3185950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54" y="10100"/>
            <a:ext cx="9176553" cy="1258660"/>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ООО,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287</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92888465"/>
              </p:ext>
            </p:extLst>
          </p:nvPr>
        </p:nvGraphicFramePr>
        <p:xfrm>
          <a:off x="35496" y="1412776"/>
          <a:ext cx="9108504" cy="5445224"/>
        </p:xfrm>
        <a:graphic>
          <a:graphicData uri="http://schemas.openxmlformats.org/drawingml/2006/table">
            <a:tbl>
              <a:tblPr firstRow="1" bandRow="1">
                <a:tableStyleId>{5940675A-B579-460E-94D1-54222C63F5DA}</a:tableStyleId>
              </a:tblPr>
              <a:tblGrid>
                <a:gridCol w="3888432"/>
                <a:gridCol w="5220072"/>
              </a:tblGrid>
              <a:tr h="369168">
                <a:tc>
                  <a:txBody>
                    <a:bodyPr/>
                    <a:lstStyle/>
                    <a:p>
                      <a:pPr algn="ctr"/>
                      <a:r>
                        <a:rPr lang="ru-RU" dirty="0" smtClean="0"/>
                        <a:t>ФГОС ООО</a:t>
                      </a:r>
                      <a:endParaRPr lang="ru-RU" dirty="0"/>
                    </a:p>
                  </a:txBody>
                  <a:tcPr/>
                </a:tc>
                <a:tc>
                  <a:txBody>
                    <a:bodyPr/>
                    <a:lstStyle/>
                    <a:p>
                      <a:pPr algn="ctr"/>
                      <a:r>
                        <a:rPr lang="ru-RU" dirty="0" smtClean="0"/>
                        <a:t>Изменения</a:t>
                      </a:r>
                      <a:endParaRPr lang="ru-RU" dirty="0"/>
                    </a:p>
                  </a:txBody>
                  <a:tcPr/>
                </a:tc>
              </a:tr>
              <a:tr h="5076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rgbClr val="0000CC"/>
                          </a:solidFill>
                          <a:effectLst/>
                          <a:latin typeface="+mn-lt"/>
                          <a:ea typeface="+mn-ea"/>
                          <a:cs typeface="+mn-cs"/>
                        </a:rPr>
                        <a:t>п.20 </a:t>
                      </a:r>
                      <a:r>
                        <a:rPr lang="ru-RU" sz="1800" kern="1200" dirty="0" smtClean="0">
                          <a:solidFill>
                            <a:schemeClr val="tx1"/>
                          </a:solidFill>
                          <a:effectLst/>
                          <a:latin typeface="+mn-lt"/>
                          <a:ea typeface="+mn-ea"/>
                          <a:cs typeface="+mn-cs"/>
                        </a:rPr>
                        <a:t>Организация образовательной деятельности по программе основного общего образования, в том числе адаптированной, может быть основана на делении обучающихся на группы и различное построение учебного процесса в выделенных группах с учетом их успеваемости, образовательных потребностей и интересов, психического и физического здоровья, пола, общественных и профессиональных целей, в том числе обеспечивающей углубленное изучение отдельных предметных областей, учебных предметов (профильное обучение) (далее - дифференциация обучения).</a:t>
                      </a:r>
                    </a:p>
                  </a:txBody>
                  <a:tcPr/>
                </a:tc>
                <a:tc>
                  <a:txBody>
                    <a:bodyPr/>
                    <a:lstStyle/>
                    <a:p>
                      <a:pPr lvl="0"/>
                      <a:r>
                        <a:rPr lang="ru-RU" sz="1800" kern="1200" dirty="0" smtClean="0">
                          <a:solidFill>
                            <a:schemeClr val="tx1"/>
                          </a:solidFill>
                          <a:effectLst/>
                          <a:latin typeface="+mn-lt"/>
                          <a:ea typeface="+mn-ea"/>
                          <a:cs typeface="+mn-cs"/>
                        </a:rPr>
                        <a:t>Абзац первый пункта 20 изложить в следующей редакции:</a:t>
                      </a:r>
                    </a:p>
                    <a:p>
                      <a:r>
                        <a:rPr lang="ru-RU" sz="1800" kern="1200" dirty="0" smtClean="0">
                          <a:solidFill>
                            <a:srgbClr val="0000CC"/>
                          </a:solidFill>
                          <a:effectLst/>
                          <a:latin typeface="+mn-lt"/>
                          <a:ea typeface="+mn-ea"/>
                          <a:cs typeface="+mn-cs"/>
                        </a:rPr>
                        <a:t>«Организация образовательной деятельности по программам основного общего образования может быть основана на делении обучающихся на две и более группы и различное построение учебного процесса в выделенных группах </a:t>
                      </a:r>
                      <a:br>
                        <a:rPr lang="ru-RU" sz="1800" kern="1200" dirty="0" smtClean="0">
                          <a:solidFill>
                            <a:srgbClr val="0000CC"/>
                          </a:solidFill>
                          <a:effectLst/>
                          <a:latin typeface="+mn-lt"/>
                          <a:ea typeface="+mn-ea"/>
                          <a:cs typeface="+mn-cs"/>
                        </a:rPr>
                      </a:br>
                      <a:r>
                        <a:rPr lang="ru-RU" sz="1800" kern="1200" dirty="0" smtClean="0">
                          <a:solidFill>
                            <a:srgbClr val="0000CC"/>
                          </a:solidFill>
                          <a:effectLst/>
                          <a:latin typeface="+mn-lt"/>
                          <a:ea typeface="+mn-ea"/>
                          <a:cs typeface="+mn-cs"/>
                        </a:rPr>
                        <a:t>с учетом их образовательных потребностей и интересов, в том числе обеспечивающих изучение родного языка в образовательных организациях, </a:t>
                      </a:r>
                      <a:br>
                        <a:rPr lang="ru-RU" sz="1800" kern="1200" dirty="0" smtClean="0">
                          <a:solidFill>
                            <a:srgbClr val="0000CC"/>
                          </a:solidFill>
                          <a:effectLst/>
                          <a:latin typeface="+mn-lt"/>
                          <a:ea typeface="+mn-ea"/>
                          <a:cs typeface="+mn-cs"/>
                        </a:rPr>
                      </a:br>
                      <a:r>
                        <a:rPr lang="ru-RU" sz="1800" kern="1200" dirty="0" smtClean="0">
                          <a:solidFill>
                            <a:srgbClr val="0000CC"/>
                          </a:solidFill>
                          <a:effectLst/>
                          <a:latin typeface="+mn-lt"/>
                          <a:ea typeface="+mn-ea"/>
                          <a:cs typeface="+mn-cs"/>
                        </a:rPr>
                        <a:t>в которых наряду с русским языком изучается родной язык, государственный язык республик Российской Федерации, иностранный язык, а также углубленное изучение отдельных предметных областей или учебных предметов (далее – дифференциация обучения).».</a:t>
                      </a:r>
                    </a:p>
                  </a:txBody>
                  <a:tcPr/>
                </a:tc>
              </a:tr>
            </a:tbl>
          </a:graphicData>
        </a:graphic>
      </p:graphicFrame>
      <p:sp>
        <p:nvSpPr>
          <p:cNvPr id="5" name="TextBox 4"/>
          <p:cNvSpPr txBox="1"/>
          <p:nvPr/>
        </p:nvSpPr>
        <p:spPr>
          <a:xfrm>
            <a:off x="6876256" y="1124744"/>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28110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24136"/>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287</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19481710"/>
              </p:ext>
            </p:extLst>
          </p:nvPr>
        </p:nvGraphicFramePr>
        <p:xfrm>
          <a:off x="107504" y="1564354"/>
          <a:ext cx="8928992" cy="5177014"/>
        </p:xfrm>
        <a:graphic>
          <a:graphicData uri="http://schemas.openxmlformats.org/drawingml/2006/table">
            <a:tbl>
              <a:tblPr firstRow="1" bandRow="1">
                <a:tableStyleId>{5940675A-B579-460E-94D1-54222C63F5DA}</a:tableStyleId>
              </a:tblPr>
              <a:tblGrid>
                <a:gridCol w="4248472"/>
                <a:gridCol w="4680520"/>
              </a:tblGrid>
              <a:tr h="409126">
                <a:tc>
                  <a:txBody>
                    <a:bodyPr/>
                    <a:lstStyle/>
                    <a:p>
                      <a:pPr algn="ctr"/>
                      <a:r>
                        <a:rPr lang="ru-RU" dirty="0" smtClean="0"/>
                        <a:t>ФГОС ООО</a:t>
                      </a:r>
                      <a:endParaRPr lang="ru-RU" dirty="0"/>
                    </a:p>
                  </a:txBody>
                  <a:tcPr/>
                </a:tc>
                <a:tc>
                  <a:txBody>
                    <a:bodyPr/>
                    <a:lstStyle/>
                    <a:p>
                      <a:pPr algn="ctr"/>
                      <a:r>
                        <a:rPr lang="ru-RU" dirty="0" smtClean="0"/>
                        <a:t>Изменения</a:t>
                      </a:r>
                      <a:endParaRPr lang="ru-RU" dirty="0"/>
                    </a:p>
                  </a:txBody>
                  <a:tcPr/>
                </a:tc>
              </a:tr>
              <a:tr h="4767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rgbClr val="0000CC"/>
                          </a:solidFill>
                          <a:effectLst/>
                          <a:latin typeface="+mn-lt"/>
                          <a:ea typeface="+mn-ea"/>
                          <a:cs typeface="+mn-cs"/>
                        </a:rPr>
                        <a:t>п.33.1</a:t>
                      </a:r>
                      <a:endParaRPr lang="ru-RU"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б) При изучении предметной области "Основы духовно-нравственной культуры народов России" по заявлению обучающихся, родителей (законных представителей) несовершеннолетних обучающихся осуществляется выбор одного из учебных курсов (учебных модулей) из перечня, предлагаемого Организацией.</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в) Общий объем аудиторной работы обучающихся за пять учебных лет не может составлять </a:t>
                      </a:r>
                      <a:r>
                        <a:rPr lang="ru-RU" sz="1800" b="0" kern="1200" dirty="0" smtClean="0">
                          <a:solidFill>
                            <a:schemeClr val="tx1"/>
                          </a:solidFill>
                          <a:effectLst/>
                          <a:latin typeface="+mn-lt"/>
                          <a:ea typeface="+mn-ea"/>
                          <a:cs typeface="+mn-cs"/>
                        </a:rPr>
                        <a:t>менее 5058 академических часов и более 5549 академических часов </a:t>
                      </a:r>
                    </a:p>
                  </a:txBody>
                  <a:tcPr/>
                </a:tc>
                <a:tc>
                  <a:txBody>
                    <a:bodyPr/>
                    <a:lstStyle/>
                    <a:p>
                      <a:r>
                        <a:rPr lang="ru-RU" sz="1800" kern="1200" dirty="0" smtClean="0">
                          <a:solidFill>
                            <a:schemeClr val="tx1"/>
                          </a:solidFill>
                          <a:effectLst/>
                          <a:latin typeface="+mn-lt"/>
                          <a:ea typeface="+mn-ea"/>
                          <a:cs typeface="+mn-cs"/>
                        </a:rPr>
                        <a:t>В пункте 33.1:</a:t>
                      </a:r>
                    </a:p>
                    <a:p>
                      <a:r>
                        <a:rPr lang="ru-RU" sz="1800" kern="1200" dirty="0" smtClean="0">
                          <a:solidFill>
                            <a:schemeClr val="tx1"/>
                          </a:solidFill>
                          <a:effectLst/>
                          <a:latin typeface="+mn-lt"/>
                          <a:ea typeface="+mn-ea"/>
                          <a:cs typeface="+mn-cs"/>
                        </a:rPr>
                        <a:t>а) строку восьмую таблицы изложить в следующей редакции:</a:t>
                      </a:r>
                    </a:p>
                    <a:p>
                      <a:pPr lvl="0"/>
                      <a:endParaRPr lang="ru-RU" sz="1800" kern="1200" dirty="0" smtClean="0">
                        <a:solidFill>
                          <a:srgbClr val="0000CC"/>
                        </a:solidFill>
                        <a:effectLst/>
                        <a:latin typeface="+mn-lt"/>
                        <a:ea typeface="+mn-ea"/>
                        <a:cs typeface="+mn-cs"/>
                      </a:endParaRPr>
                    </a:p>
                    <a:p>
                      <a:pPr lvl="0"/>
                      <a:endParaRPr lang="ru-RU" sz="1800" kern="1200" dirty="0" smtClean="0">
                        <a:solidFill>
                          <a:srgbClr val="0000CC"/>
                        </a:solidFill>
                        <a:effectLst/>
                        <a:latin typeface="+mn-lt"/>
                        <a:ea typeface="+mn-ea"/>
                        <a:cs typeface="+mn-cs"/>
                      </a:endParaRPr>
                    </a:p>
                    <a:p>
                      <a:endParaRPr lang="ru-RU" sz="1800" kern="1200" dirty="0" smtClean="0">
                        <a:solidFill>
                          <a:schemeClr val="tx1"/>
                        </a:solidFill>
                        <a:effectLst/>
                        <a:latin typeface="+mn-lt"/>
                        <a:ea typeface="+mn-ea"/>
                        <a:cs typeface="+mn-cs"/>
                      </a:endParaRPr>
                    </a:p>
                    <a:p>
                      <a:r>
                        <a:rPr lang="ru-RU" sz="1800" kern="1200" dirty="0" smtClean="0">
                          <a:solidFill>
                            <a:schemeClr val="tx1"/>
                          </a:solidFill>
                          <a:effectLst/>
                          <a:latin typeface="+mn-lt"/>
                          <a:ea typeface="+mn-ea"/>
                          <a:cs typeface="+mn-cs"/>
                        </a:rPr>
                        <a:t>б) абзац девятый изложить в следующей редакции:</a:t>
                      </a:r>
                    </a:p>
                    <a:p>
                      <a:r>
                        <a:rPr lang="ru-RU" sz="1800" kern="1200" dirty="0" smtClean="0">
                          <a:solidFill>
                            <a:srgbClr val="0000CC"/>
                          </a:solidFill>
                          <a:effectLst/>
                          <a:latin typeface="+mn-lt"/>
                          <a:ea typeface="+mn-ea"/>
                          <a:cs typeface="+mn-cs"/>
                        </a:rPr>
                        <a:t>«Изучение учебного предмета «Основы духовно-нравственной культуры народов России» вводится поэтапно, учебный предмет преподается с 5 по 9 класс, начиная с 2023-2024 учебного года»;</a:t>
                      </a:r>
                    </a:p>
                    <a:p>
                      <a:r>
                        <a:rPr lang="ru-RU" sz="1800" kern="1200" dirty="0" smtClean="0">
                          <a:solidFill>
                            <a:schemeClr val="tx1"/>
                          </a:solidFill>
                          <a:effectLst/>
                          <a:latin typeface="+mn-lt"/>
                          <a:ea typeface="+mn-ea"/>
                          <a:cs typeface="+mn-cs"/>
                        </a:rPr>
                        <a:t>в) в абзаце десятом </a:t>
                      </a:r>
                    </a:p>
                    <a:p>
                      <a:r>
                        <a:rPr lang="ru-RU" sz="1800" kern="1200" dirty="0" smtClean="0">
                          <a:solidFill>
                            <a:srgbClr val="0000CC"/>
                          </a:solidFill>
                          <a:effectLst/>
                          <a:latin typeface="+mn-lt"/>
                          <a:ea typeface="+mn-ea"/>
                          <a:cs typeface="+mn-cs"/>
                        </a:rPr>
                        <a:t>цифры «5549» заменить цифрами  «5848».</a:t>
                      </a:r>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874321272"/>
              </p:ext>
            </p:extLst>
          </p:nvPr>
        </p:nvGraphicFramePr>
        <p:xfrm>
          <a:off x="4572000" y="2996952"/>
          <a:ext cx="4320482" cy="581784"/>
        </p:xfrm>
        <a:graphic>
          <a:graphicData uri="http://schemas.openxmlformats.org/drawingml/2006/table">
            <a:tbl>
              <a:tblPr firstRow="1" bandRow="1">
                <a:tableStyleId>{5940675A-B579-460E-94D1-54222C63F5DA}</a:tableStyleId>
              </a:tblPr>
              <a:tblGrid>
                <a:gridCol w="2160241"/>
                <a:gridCol w="2160241"/>
              </a:tblGrid>
              <a:tr h="216024">
                <a:tc>
                  <a:txBody>
                    <a:bodyPr/>
                    <a:lstStyle/>
                    <a:p>
                      <a:pPr marL="0" algn="ctr" rtl="0" eaLnBrk="1" fontAlgn="t" latinLnBrk="0" hangingPunct="1">
                        <a:spcBef>
                          <a:spcPts val="0"/>
                        </a:spcBef>
                        <a:spcAft>
                          <a:spcPts val="0"/>
                        </a:spcAft>
                      </a:pPr>
                      <a:r>
                        <a:rPr lang="ru-RU" sz="1200" b="0" i="0" u="none" strike="noStrike" kern="1200">
                          <a:solidFill>
                            <a:srgbClr val="000000"/>
                          </a:solidFill>
                          <a:effectLst/>
                          <a:latin typeface="Calibri"/>
                        </a:rPr>
                        <a:t>Предметные области</a:t>
                      </a:r>
                      <a:endParaRPr lang="ru-RU" sz="1800" b="0" i="0" u="none" strike="noStrike">
                        <a:effectLst/>
                        <a:latin typeface="Arial"/>
                      </a:endParaRPr>
                    </a:p>
                  </a:txBody>
                  <a:tcPr marL="68580" marR="68580" marT="9525" marB="0"/>
                </a:tc>
                <a:tc>
                  <a:txBody>
                    <a:bodyPr/>
                    <a:lstStyle/>
                    <a:p>
                      <a:pPr marL="0" algn="ctr" rtl="0" eaLnBrk="1" fontAlgn="t" latinLnBrk="0" hangingPunct="1">
                        <a:spcBef>
                          <a:spcPts val="0"/>
                        </a:spcBef>
                        <a:spcAft>
                          <a:spcPts val="0"/>
                        </a:spcAft>
                      </a:pPr>
                      <a:r>
                        <a:rPr lang="ru-RU" sz="1200" b="0" i="0" u="none" strike="noStrike" kern="1200" dirty="0">
                          <a:solidFill>
                            <a:srgbClr val="000000"/>
                          </a:solidFill>
                          <a:effectLst/>
                          <a:latin typeface="Calibri"/>
                        </a:rPr>
                        <a:t>Учебные предметы</a:t>
                      </a:r>
                      <a:endParaRPr lang="ru-RU" sz="1800" b="0" i="0" u="none" strike="noStrike" dirty="0">
                        <a:effectLst/>
                        <a:latin typeface="Arial"/>
                      </a:endParaRPr>
                    </a:p>
                  </a:txBody>
                  <a:tcPr marL="68580" marR="68580" marT="9525" marB="0"/>
                </a:tc>
              </a:tr>
              <a:tr h="360040">
                <a:tc>
                  <a:txBody>
                    <a:bodyPr/>
                    <a:lstStyle/>
                    <a:p>
                      <a:pPr algn="l">
                        <a:lnSpc>
                          <a:spcPct val="100000"/>
                        </a:lnSpc>
                        <a:spcAft>
                          <a:spcPts val="0"/>
                        </a:spcAft>
                      </a:pPr>
                      <a:r>
                        <a:rPr lang="ru-RU" sz="1200" dirty="0">
                          <a:solidFill>
                            <a:srgbClr val="0000CC"/>
                          </a:solidFill>
                          <a:effectLst/>
                          <a:latin typeface="+mn-lt"/>
                          <a:ea typeface="Times New Roman"/>
                        </a:rPr>
                        <a:t>Основы духовно-нравственной культуры народов России</a:t>
                      </a:r>
                    </a:p>
                  </a:txBody>
                  <a:tcPr marL="68580" marR="68580" marT="0" marB="0"/>
                </a:tc>
                <a:tc>
                  <a:txBody>
                    <a:bodyPr/>
                    <a:lstStyle/>
                    <a:p>
                      <a:pPr algn="l">
                        <a:lnSpc>
                          <a:spcPct val="100000"/>
                        </a:lnSpc>
                        <a:spcAft>
                          <a:spcPts val="0"/>
                        </a:spcAft>
                      </a:pPr>
                      <a:r>
                        <a:rPr lang="ru-RU" sz="1200" dirty="0">
                          <a:solidFill>
                            <a:srgbClr val="0000CC"/>
                          </a:solidFill>
                          <a:effectLst/>
                          <a:latin typeface="+mn-lt"/>
                          <a:ea typeface="Times New Roman"/>
                        </a:rPr>
                        <a:t>Основы духовно-нравственной культуры народов России</a:t>
                      </a: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58561873"/>
              </p:ext>
            </p:extLst>
          </p:nvPr>
        </p:nvGraphicFramePr>
        <p:xfrm>
          <a:off x="899592" y="1988840"/>
          <a:ext cx="3384376" cy="836672"/>
        </p:xfrm>
        <a:graphic>
          <a:graphicData uri="http://schemas.openxmlformats.org/drawingml/2006/table">
            <a:tbl>
              <a:tblPr firstRow="1" bandRow="1">
                <a:tableStyleId>{5940675A-B579-460E-94D1-54222C63F5DA}</a:tableStyleId>
              </a:tblPr>
              <a:tblGrid>
                <a:gridCol w="1986481"/>
                <a:gridCol w="1397895"/>
              </a:tblGrid>
              <a:tr h="288032">
                <a:tc>
                  <a:txBody>
                    <a:bodyPr/>
                    <a:lstStyle/>
                    <a:p>
                      <a:pPr algn="ctr">
                        <a:lnSpc>
                          <a:spcPct val="100000"/>
                        </a:lnSpc>
                        <a:spcAft>
                          <a:spcPts val="0"/>
                        </a:spcAft>
                      </a:pPr>
                      <a:r>
                        <a:rPr lang="ru-RU" sz="1200" dirty="0">
                          <a:effectLst/>
                        </a:rPr>
                        <a:t>Предметные области</a:t>
                      </a:r>
                      <a:endParaRPr lang="ru-RU" sz="1200" dirty="0">
                        <a:effectLst/>
                        <a:latin typeface="+mn-lt"/>
                        <a:ea typeface="Times New Roman"/>
                      </a:endParaRPr>
                    </a:p>
                  </a:txBody>
                  <a:tcPr marL="68580" marR="68580" marT="0" marB="0"/>
                </a:tc>
                <a:tc>
                  <a:txBody>
                    <a:bodyPr/>
                    <a:lstStyle/>
                    <a:p>
                      <a:pPr algn="ctr">
                        <a:lnSpc>
                          <a:spcPct val="100000"/>
                        </a:lnSpc>
                        <a:spcAft>
                          <a:spcPts val="0"/>
                        </a:spcAft>
                      </a:pPr>
                      <a:r>
                        <a:rPr lang="ru-RU" sz="1200" dirty="0">
                          <a:effectLst/>
                        </a:rPr>
                        <a:t>Учебные предметы</a:t>
                      </a:r>
                      <a:endParaRPr lang="ru-RU" sz="1200" dirty="0">
                        <a:effectLst/>
                        <a:latin typeface="+mn-lt"/>
                        <a:ea typeface="Times New Roman"/>
                      </a:endParaRPr>
                    </a:p>
                  </a:txBody>
                  <a:tcPr marL="68580" marR="68580" marT="0" marB="0"/>
                </a:tc>
              </a:tr>
              <a:tr h="546035">
                <a:tc>
                  <a:txBody>
                    <a:bodyPr/>
                    <a:lstStyle/>
                    <a:p>
                      <a:pPr algn="l">
                        <a:lnSpc>
                          <a:spcPct val="100000"/>
                        </a:lnSpc>
                        <a:spcAft>
                          <a:spcPts val="0"/>
                        </a:spcAft>
                      </a:pPr>
                      <a:r>
                        <a:rPr lang="ru-RU" sz="1200" dirty="0">
                          <a:effectLst/>
                        </a:rPr>
                        <a:t>Основы духовно-нравственной культуры народов России</a:t>
                      </a:r>
                      <a:endParaRPr lang="ru-RU" sz="1200" dirty="0">
                        <a:solidFill>
                          <a:srgbClr val="0000CC"/>
                        </a:solidFill>
                        <a:effectLst/>
                        <a:latin typeface="+mn-lt"/>
                        <a:ea typeface="Times New Roman"/>
                      </a:endParaRPr>
                    </a:p>
                  </a:txBody>
                  <a:tcPr marL="68580" marR="68580" marT="0" marB="0"/>
                </a:tc>
                <a:tc>
                  <a:txBody>
                    <a:bodyPr/>
                    <a:lstStyle/>
                    <a:p>
                      <a:pPr algn="l">
                        <a:lnSpc>
                          <a:spcPct val="100000"/>
                        </a:lnSpc>
                        <a:spcAft>
                          <a:spcPts val="0"/>
                        </a:spcAft>
                      </a:pPr>
                      <a:endParaRPr lang="ru-RU" sz="1200" dirty="0">
                        <a:solidFill>
                          <a:srgbClr val="0000CC"/>
                        </a:solidFill>
                        <a:effectLst/>
                        <a:latin typeface="+mn-lt"/>
                        <a:ea typeface="Times New Roman"/>
                      </a:endParaRPr>
                    </a:p>
                  </a:txBody>
                  <a:tcPr marL="68580" marR="68580" marT="0" marB="0"/>
                </a:tc>
              </a:tr>
            </a:tbl>
          </a:graphicData>
        </a:graphic>
      </p:graphicFrame>
      <p:sp>
        <p:nvSpPr>
          <p:cNvPr id="7" name="TextBox 6"/>
          <p:cNvSpPr txBox="1"/>
          <p:nvPr/>
        </p:nvSpPr>
        <p:spPr>
          <a:xfrm>
            <a:off x="7236296" y="1268760"/>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28110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24136"/>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287</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00649543"/>
              </p:ext>
            </p:extLst>
          </p:nvPr>
        </p:nvGraphicFramePr>
        <p:xfrm>
          <a:off x="179512" y="1412776"/>
          <a:ext cx="8784976" cy="5400600"/>
        </p:xfrm>
        <a:graphic>
          <a:graphicData uri="http://schemas.openxmlformats.org/drawingml/2006/table">
            <a:tbl>
              <a:tblPr firstRow="1" bandRow="1">
                <a:tableStyleId>{5940675A-B579-460E-94D1-54222C63F5DA}</a:tableStyleId>
              </a:tblPr>
              <a:tblGrid>
                <a:gridCol w="5616624"/>
                <a:gridCol w="3168352"/>
              </a:tblGrid>
              <a:tr h="379020">
                <a:tc>
                  <a:txBody>
                    <a:bodyPr/>
                    <a:lstStyle/>
                    <a:p>
                      <a:pPr algn="ctr"/>
                      <a:r>
                        <a:rPr lang="ru-RU" sz="1400" dirty="0" smtClean="0"/>
                        <a:t>ФГОС ООО</a:t>
                      </a:r>
                      <a:endParaRPr lang="ru-RU" sz="1400" dirty="0"/>
                    </a:p>
                  </a:txBody>
                  <a:tcPr/>
                </a:tc>
                <a:tc>
                  <a:txBody>
                    <a:bodyPr/>
                    <a:lstStyle/>
                    <a:p>
                      <a:pPr algn="ctr"/>
                      <a:r>
                        <a:rPr lang="ru-RU" sz="1400" dirty="0" smtClean="0"/>
                        <a:t>Изменения</a:t>
                      </a:r>
                      <a:endParaRPr lang="ru-RU" sz="1400" dirty="0"/>
                    </a:p>
                  </a:txBody>
                  <a:tcPr/>
                </a:tc>
              </a:tr>
              <a:tr h="5021580">
                <a:tc>
                  <a:txBody>
                    <a:bodyPr/>
                    <a:lstStyle/>
                    <a:p>
                      <a:r>
                        <a:rPr lang="ru-RU" sz="1300" kern="1200" baseline="0" dirty="0" smtClean="0">
                          <a:solidFill>
                            <a:srgbClr val="0000CC"/>
                          </a:solidFill>
                          <a:effectLst/>
                          <a:latin typeface="+mn-lt"/>
                          <a:ea typeface="+mn-ea"/>
                          <a:cs typeface="+mn-cs"/>
                        </a:rPr>
                        <a:t>п.45.8 </a:t>
                      </a:r>
                      <a:r>
                        <a:rPr lang="ru-RU" sz="1300" kern="1200" baseline="0" dirty="0" smtClean="0">
                          <a:solidFill>
                            <a:schemeClr val="tx1"/>
                          </a:solidFill>
                          <a:effectLst/>
                          <a:latin typeface="+mn-lt"/>
                          <a:ea typeface="+mn-ea"/>
                          <a:cs typeface="+mn-cs"/>
                        </a:rPr>
                        <a:t>Предметные результаты </a:t>
                      </a:r>
                      <a:r>
                        <a:rPr lang="ru-RU" sz="1300" b="1" kern="1200" baseline="0" dirty="0" smtClean="0">
                          <a:solidFill>
                            <a:schemeClr val="tx1"/>
                          </a:solidFill>
                          <a:effectLst/>
                          <a:latin typeface="+mn-lt"/>
                          <a:ea typeface="+mn-ea"/>
                          <a:cs typeface="+mn-cs"/>
                        </a:rPr>
                        <a:t>по предметной области "Основы духовно-нравственной культуры народов России"</a:t>
                      </a:r>
                      <a:r>
                        <a:rPr lang="ru-RU" sz="1300" kern="1200" baseline="0" dirty="0" smtClean="0">
                          <a:solidFill>
                            <a:schemeClr val="tx1"/>
                          </a:solidFill>
                          <a:effectLst/>
                          <a:latin typeface="+mn-lt"/>
                          <a:ea typeface="+mn-ea"/>
                          <a:cs typeface="+mn-cs"/>
                        </a:rPr>
                        <a:t> должны обеспечивать:</a:t>
                      </a:r>
                    </a:p>
                    <a:p>
                      <a:r>
                        <a:rPr lang="ru-RU" sz="1300" kern="1200" baseline="0" dirty="0" smtClean="0">
                          <a:solidFill>
                            <a:schemeClr val="tx1"/>
                          </a:solidFill>
                          <a:effectLst/>
                          <a:latin typeface="+mn-lt"/>
                          <a:ea typeface="+mn-ea"/>
                          <a:cs typeface="+mn-cs"/>
                        </a:rPr>
                        <a:t>1) понимание вклада представителей различных народов России в формирования ее цивилизационного наследия;</a:t>
                      </a:r>
                    </a:p>
                    <a:p>
                      <a:r>
                        <a:rPr lang="ru-RU" sz="1300" kern="1200" baseline="0" dirty="0" smtClean="0">
                          <a:solidFill>
                            <a:schemeClr val="tx1"/>
                          </a:solidFill>
                          <a:effectLst/>
                          <a:latin typeface="+mn-lt"/>
                          <a:ea typeface="+mn-ea"/>
                          <a:cs typeface="+mn-cs"/>
                        </a:rPr>
                        <a:t>2) понимание ценности многообразия культурных укладов народов, Российской Федерации;</a:t>
                      </a:r>
                    </a:p>
                    <a:p>
                      <a:r>
                        <a:rPr lang="ru-RU" sz="1300" kern="1200" baseline="0" dirty="0" smtClean="0">
                          <a:solidFill>
                            <a:schemeClr val="tx1"/>
                          </a:solidFill>
                          <a:effectLst/>
                          <a:latin typeface="+mn-lt"/>
                          <a:ea typeface="+mn-ea"/>
                          <a:cs typeface="+mn-cs"/>
                        </a:rPr>
                        <a:t>3) поддержку интереса к традициям собственного народа и народов, проживающих в Российской Федерации;</a:t>
                      </a:r>
                    </a:p>
                    <a:p>
                      <a:r>
                        <a:rPr lang="ru-RU" sz="1300" kern="1200" baseline="0" dirty="0" smtClean="0">
                          <a:solidFill>
                            <a:schemeClr val="tx1"/>
                          </a:solidFill>
                          <a:effectLst/>
                          <a:latin typeface="+mn-lt"/>
                          <a:ea typeface="+mn-ea"/>
                          <a:cs typeface="+mn-cs"/>
                        </a:rPr>
                        <a:t>4) знание исторических примеров взаимопомощи и сотрудничества народов Российской Федерации;</a:t>
                      </a:r>
                    </a:p>
                    <a:p>
                      <a:r>
                        <a:rPr lang="ru-RU" sz="1300" kern="1200" baseline="0" dirty="0" smtClean="0">
                          <a:solidFill>
                            <a:schemeClr val="tx1"/>
                          </a:solidFill>
                          <a:effectLst/>
                          <a:latin typeface="+mn-lt"/>
                          <a:ea typeface="+mn-ea"/>
                          <a:cs typeface="+mn-cs"/>
                        </a:rPr>
                        <a:t>5) формирование уважительного отношения к национальным и этническим ценностям, религиозным чувствам народов Российской Федерации;</a:t>
                      </a:r>
                    </a:p>
                    <a:p>
                      <a:r>
                        <a:rPr lang="ru-RU" sz="1300" kern="1200" baseline="0" dirty="0" smtClean="0">
                          <a:solidFill>
                            <a:schemeClr val="tx1"/>
                          </a:solidFill>
                          <a:effectLst/>
                          <a:latin typeface="+mn-lt"/>
                          <a:ea typeface="+mn-ea"/>
                          <a:cs typeface="+mn-cs"/>
                        </a:rPr>
                        <a:t>6) осознание ценности межнационального и межрелигиозного согласия;</a:t>
                      </a:r>
                    </a:p>
                    <a:p>
                      <a:r>
                        <a:rPr lang="ru-RU" sz="1300" kern="1200" baseline="0" dirty="0" smtClean="0">
                          <a:solidFill>
                            <a:schemeClr val="tx1"/>
                          </a:solidFill>
                          <a:effectLst/>
                          <a:latin typeface="+mn-lt"/>
                          <a:ea typeface="+mn-ea"/>
                          <a:cs typeface="+mn-cs"/>
                        </a:rPr>
                        <a:t>7) формирование представлений об образцах и примерах традиционного духовного наследия народов Российской Федерации.</a:t>
                      </a:r>
                    </a:p>
                    <a:p>
                      <a:r>
                        <a:rPr lang="ru-RU" sz="1400" kern="1200" dirty="0" smtClean="0">
                          <a:solidFill>
                            <a:schemeClr val="tx1"/>
                          </a:solidFill>
                          <a:effectLst/>
                          <a:latin typeface="+mn-lt"/>
                          <a:ea typeface="+mn-ea"/>
                          <a:cs typeface="+mn-cs"/>
                        </a:rPr>
                        <a:t>Предметные результаты по предметной области "Основы духовно-нравственной культуры народов России" конкретизируются Организацией с учетом выбранного по заявлению обучающихся, родителей (законных представителей) несовершеннолетних обучающихся из перечня, предлагаемого Организацией, учебного курса (учебного модуля) по указанной предметной области, предусматривающего региональные, национальные и этнокультурные особенности региона.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effectLst/>
                          <a:latin typeface="+mn-lt"/>
                          <a:ea typeface="+mn-ea"/>
                          <a:cs typeface="+mn-cs"/>
                        </a:rPr>
                        <a:t>В пункте 45.8 слова </a:t>
                      </a:r>
                      <a:r>
                        <a:rPr lang="ru-RU" sz="1400" kern="1200" dirty="0" smtClean="0">
                          <a:solidFill>
                            <a:srgbClr val="0000CC"/>
                          </a:solidFill>
                          <a:effectLst/>
                          <a:latin typeface="+mn-lt"/>
                          <a:ea typeface="+mn-ea"/>
                          <a:cs typeface="+mn-cs"/>
                        </a:rPr>
                        <a:t>«Предметные результаты по предметной области «Основы духовно-нравственной культуры народов России» конкретизируются Организацией с учетом выбранного по заявлению обучающихся, родителей (законных представителей) несовершеннолетних обучающихся из перечня, предлагаемого Организацией, учебного курса (учебного модуля) по указанной предметной области, предусматривающего региональные, национальные </a:t>
                      </a:r>
                      <a:br>
                        <a:rPr lang="ru-RU" sz="1400" kern="1200" dirty="0" smtClean="0">
                          <a:solidFill>
                            <a:srgbClr val="0000CC"/>
                          </a:solidFill>
                          <a:effectLst/>
                          <a:latin typeface="+mn-lt"/>
                          <a:ea typeface="+mn-ea"/>
                          <a:cs typeface="+mn-cs"/>
                        </a:rPr>
                      </a:br>
                      <a:r>
                        <a:rPr lang="ru-RU" sz="1400" kern="1200" dirty="0" smtClean="0">
                          <a:solidFill>
                            <a:srgbClr val="0000CC"/>
                          </a:solidFill>
                          <a:effectLst/>
                          <a:latin typeface="+mn-lt"/>
                          <a:ea typeface="+mn-ea"/>
                          <a:cs typeface="+mn-cs"/>
                        </a:rPr>
                        <a:t>и этнокультурные особенности региона.» </a:t>
                      </a:r>
                      <a:r>
                        <a:rPr lang="ru-RU" sz="1400" b="1" kern="1200" dirty="0" smtClean="0">
                          <a:solidFill>
                            <a:schemeClr val="tx1"/>
                          </a:solidFill>
                          <a:effectLst/>
                          <a:latin typeface="+mn-lt"/>
                          <a:ea typeface="+mn-ea"/>
                          <a:cs typeface="+mn-cs"/>
                        </a:rPr>
                        <a:t>исключить.</a:t>
                      </a:r>
                    </a:p>
                  </a:txBody>
                  <a:tcPr/>
                </a:tc>
              </a:tr>
            </a:tbl>
          </a:graphicData>
        </a:graphic>
      </p:graphicFrame>
      <p:sp>
        <p:nvSpPr>
          <p:cNvPr id="5" name="TextBox 4"/>
          <p:cNvSpPr txBox="1"/>
          <p:nvPr/>
        </p:nvSpPr>
        <p:spPr>
          <a:xfrm>
            <a:off x="6948264" y="5661248"/>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85275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1152128"/>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287</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54660875"/>
              </p:ext>
            </p:extLst>
          </p:nvPr>
        </p:nvGraphicFramePr>
        <p:xfrm>
          <a:off x="107504" y="1268760"/>
          <a:ext cx="8928992" cy="5212080"/>
        </p:xfrm>
        <a:graphic>
          <a:graphicData uri="http://schemas.openxmlformats.org/drawingml/2006/table">
            <a:tbl>
              <a:tblPr firstRow="1" bandRow="1">
                <a:tableStyleId>{5940675A-B579-460E-94D1-54222C63F5DA}</a:tableStyleId>
              </a:tblPr>
              <a:tblGrid>
                <a:gridCol w="4392488"/>
                <a:gridCol w="4536504"/>
              </a:tblGrid>
              <a:tr h="288032">
                <a:tc>
                  <a:txBody>
                    <a:bodyPr/>
                    <a:lstStyle/>
                    <a:p>
                      <a:pPr algn="ctr"/>
                      <a:r>
                        <a:rPr lang="ru-RU" sz="1500" baseline="0" dirty="0" smtClean="0"/>
                        <a:t>ФГОС ООО</a:t>
                      </a:r>
                      <a:endParaRPr lang="ru-RU" sz="1500" baseline="0" dirty="0"/>
                    </a:p>
                  </a:txBody>
                  <a:tcPr/>
                </a:tc>
                <a:tc>
                  <a:txBody>
                    <a:bodyPr/>
                    <a:lstStyle/>
                    <a:p>
                      <a:pPr algn="ctr"/>
                      <a:r>
                        <a:rPr lang="ru-RU" sz="1500" baseline="0" dirty="0" smtClean="0"/>
                        <a:t>Изменения</a:t>
                      </a:r>
                      <a:endParaRPr lang="ru-RU" sz="1500" baseline="0" dirty="0"/>
                    </a:p>
                  </a:txBody>
                  <a:tcPr/>
                </a:tc>
              </a:tr>
              <a:tr h="2376264">
                <a:tc>
                  <a:txBody>
                    <a:bodyPr/>
                    <a:lstStyle/>
                    <a:p>
                      <a:r>
                        <a:rPr lang="ru-RU" sz="1500" kern="1200" baseline="0" dirty="0" smtClean="0">
                          <a:solidFill>
                            <a:srgbClr val="0000CC"/>
                          </a:solidFill>
                          <a:effectLst/>
                          <a:latin typeface="+mn-lt"/>
                          <a:ea typeface="+mn-ea"/>
                          <a:cs typeface="+mn-cs"/>
                        </a:rPr>
                        <a:t>п.36.3 </a:t>
                      </a:r>
                      <a:r>
                        <a:rPr lang="ru-RU" sz="1500" kern="1200" baseline="0" dirty="0" smtClean="0">
                          <a:solidFill>
                            <a:schemeClr val="tx1"/>
                          </a:solidFill>
                          <a:effectLst/>
                          <a:latin typeface="+mn-lt"/>
                          <a:ea typeface="+mn-ea"/>
                          <a:cs typeface="+mn-cs"/>
                        </a:rPr>
                        <a:t>Кабинеты по предметным областям "Русский язык и литература", "Родной язык и родная литература", "Иностранные языки", "Общественно-научные предметы", "Искусство", "Технология", "Физическая культура и основы безопасности жизнедеятельности" должны быть оснащены комплектами наглядных пособий, карт, учебных макетов, специального оборудования, обеспечивающих развитие компетенций в соответствии с программой основного общего образования.</a:t>
                      </a:r>
                    </a:p>
                    <a:p>
                      <a:r>
                        <a:rPr lang="ru-RU" sz="1500" kern="1200" baseline="0" dirty="0" smtClean="0">
                          <a:solidFill>
                            <a:schemeClr val="tx1"/>
                          </a:solidFill>
                          <a:effectLst/>
                          <a:latin typeface="+mn-lt"/>
                          <a:ea typeface="+mn-ea"/>
                          <a:cs typeface="+mn-cs"/>
                        </a:rPr>
                        <a:t>Кабинеты естественнонаучного цикла, в том числе кабинеты физики, химии, биологии, должны быть оборудованы комплектами специального лабораторного оборудования, обеспечивающего проведение лабораторных работ и опытно-экспериментальной деятельности в соответствии с программой основного общего образования.</a:t>
                      </a:r>
                    </a:p>
                    <a:p>
                      <a:r>
                        <a:rPr lang="ru-RU" sz="1500" kern="1200" baseline="0" dirty="0" smtClean="0">
                          <a:solidFill>
                            <a:schemeClr val="tx1"/>
                          </a:solidFill>
                          <a:effectLst/>
                          <a:latin typeface="+mn-lt"/>
                          <a:ea typeface="+mn-ea"/>
                          <a:cs typeface="+mn-cs"/>
                        </a:rPr>
                        <a:t>Допускается создание специально оборудованных кабинетов, интегрирующих средства обучения и воспитания по нескольким учебным предметам.</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baseline="0" dirty="0" smtClean="0">
                          <a:solidFill>
                            <a:schemeClr val="tx1"/>
                          </a:solidFill>
                          <a:effectLst/>
                          <a:latin typeface="+mn-lt"/>
                          <a:ea typeface="+mn-ea"/>
                          <a:cs typeface="+mn-cs"/>
                        </a:rPr>
                        <a:t>Пункт 36.3 изложить в следующей редакции:</a:t>
                      </a:r>
                    </a:p>
                    <a:p>
                      <a:r>
                        <a:rPr lang="ru-RU" sz="1500" kern="1200" baseline="0" dirty="0" smtClean="0">
                          <a:solidFill>
                            <a:srgbClr val="0000CC"/>
                          </a:solidFill>
                          <a:effectLst/>
                          <a:latin typeface="+mn-lt"/>
                          <a:ea typeface="+mn-ea"/>
                          <a:cs typeface="+mn-cs"/>
                        </a:rPr>
                        <a:t>«Кабинеты по предметным областям должны быть оснащены комплектами наглядных пособий, карт, учебных макетов, специального оборудования, обеспечивающих развитие компетенций в соответствии с программой основного общего образования.</a:t>
                      </a:r>
                    </a:p>
                    <a:p>
                      <a:r>
                        <a:rPr lang="ru-RU" sz="1500" kern="1200" baseline="0" dirty="0" smtClean="0">
                          <a:solidFill>
                            <a:srgbClr val="0000CC"/>
                          </a:solidFill>
                          <a:effectLst/>
                          <a:latin typeface="+mn-lt"/>
                          <a:ea typeface="+mn-ea"/>
                          <a:cs typeface="+mn-cs"/>
                        </a:rPr>
                        <a:t>Кабинеты естественнонаучного цикла, в том числе кабинеты физики, химии, биологии, должны быть дополнительно оборудованы комплектами специального лабораторного оборудования, обеспечивающего проведение лабораторных работ </a:t>
                      </a:r>
                      <a:br>
                        <a:rPr lang="ru-RU" sz="1500" kern="1200" baseline="0" dirty="0" smtClean="0">
                          <a:solidFill>
                            <a:srgbClr val="0000CC"/>
                          </a:solidFill>
                          <a:effectLst/>
                          <a:latin typeface="+mn-lt"/>
                          <a:ea typeface="+mn-ea"/>
                          <a:cs typeface="+mn-cs"/>
                        </a:rPr>
                      </a:br>
                      <a:r>
                        <a:rPr lang="ru-RU" sz="1500" kern="1200" baseline="0" dirty="0" smtClean="0">
                          <a:solidFill>
                            <a:srgbClr val="0000CC"/>
                          </a:solidFill>
                          <a:effectLst/>
                          <a:latin typeface="+mn-lt"/>
                          <a:ea typeface="+mn-ea"/>
                          <a:cs typeface="+mn-cs"/>
                        </a:rPr>
                        <a:t>и опытно-экспериментальной деятельности в соответствии с программой основного общего образования.</a:t>
                      </a:r>
                    </a:p>
                    <a:p>
                      <a:r>
                        <a:rPr lang="ru-RU" sz="1500" kern="1200" baseline="0" dirty="0" smtClean="0">
                          <a:solidFill>
                            <a:srgbClr val="0000CC"/>
                          </a:solidFill>
                          <a:effectLst/>
                          <a:latin typeface="+mn-lt"/>
                          <a:ea typeface="+mn-ea"/>
                          <a:cs typeface="+mn-cs"/>
                        </a:rPr>
                        <a:t>Допускается создание специально оборудованных кабинетов, интегрирующих средства обучения и воспитания по нескольким учебным предметам.».</a:t>
                      </a:r>
                    </a:p>
                  </a:txBody>
                  <a:tcPr/>
                </a:tc>
              </a:tr>
            </a:tbl>
          </a:graphicData>
        </a:graphic>
      </p:graphicFrame>
      <p:sp>
        <p:nvSpPr>
          <p:cNvPr id="5" name="TextBox 4"/>
          <p:cNvSpPr txBox="1"/>
          <p:nvPr/>
        </p:nvSpPr>
        <p:spPr>
          <a:xfrm>
            <a:off x="6156176" y="6093296"/>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85275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24136"/>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287</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12127105"/>
              </p:ext>
            </p:extLst>
          </p:nvPr>
        </p:nvGraphicFramePr>
        <p:xfrm>
          <a:off x="35496" y="1470677"/>
          <a:ext cx="9108504" cy="5184576"/>
        </p:xfrm>
        <a:graphic>
          <a:graphicData uri="http://schemas.openxmlformats.org/drawingml/2006/table">
            <a:tbl>
              <a:tblPr firstRow="1" bandRow="1">
                <a:tableStyleId>{5940675A-B579-460E-94D1-54222C63F5DA}</a:tableStyleId>
              </a:tblPr>
              <a:tblGrid>
                <a:gridCol w="5616624"/>
                <a:gridCol w="3491880"/>
              </a:tblGrid>
              <a:tr h="424371">
                <a:tc>
                  <a:txBody>
                    <a:bodyPr/>
                    <a:lstStyle/>
                    <a:p>
                      <a:pPr algn="ctr"/>
                      <a:r>
                        <a:rPr lang="ru-RU" sz="1200" dirty="0" smtClean="0"/>
                        <a:t>ФГОС ООО</a:t>
                      </a:r>
                      <a:endParaRPr lang="ru-RU" sz="1200" dirty="0"/>
                    </a:p>
                  </a:txBody>
                  <a:tcPr/>
                </a:tc>
                <a:tc>
                  <a:txBody>
                    <a:bodyPr/>
                    <a:lstStyle/>
                    <a:p>
                      <a:pPr algn="ctr"/>
                      <a:r>
                        <a:rPr lang="ru-RU" sz="1200" dirty="0" smtClean="0"/>
                        <a:t>Изменения</a:t>
                      </a:r>
                      <a:endParaRPr lang="ru-RU" sz="1200" dirty="0"/>
                    </a:p>
                  </a:txBody>
                  <a:tcPr/>
                </a:tc>
              </a:tr>
              <a:tr h="4760205">
                <a:tc>
                  <a:txBody>
                    <a:bodyPr/>
                    <a:lstStyle/>
                    <a:p>
                      <a:r>
                        <a:rPr lang="ru-RU" sz="1200" kern="1200" dirty="0" smtClean="0">
                          <a:solidFill>
                            <a:srgbClr val="0000CC"/>
                          </a:solidFill>
                          <a:effectLst/>
                          <a:latin typeface="+mn-lt"/>
                          <a:ea typeface="+mn-ea"/>
                          <a:cs typeface="+mn-cs"/>
                        </a:rPr>
                        <a:t>п.37.3 </a:t>
                      </a:r>
                      <a:r>
                        <a:rPr lang="ru-RU" sz="1200" kern="1200" dirty="0" smtClean="0">
                          <a:solidFill>
                            <a:schemeClr val="tx1"/>
                          </a:solidFill>
                          <a:effectLst/>
                          <a:latin typeface="+mn-lt"/>
                          <a:ea typeface="+mn-ea"/>
                          <a:cs typeface="+mn-cs"/>
                        </a:rPr>
                        <a:t>Организация должна предоставлять не менее одного учебника из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и (или) учебного пособия в печатной форме, выпущенных организациями, входящими в перечень организаций, осуществляющих выпуск учебных пособий, которые допускаются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необходимого для освоения программы основного общего образования, на каждого обучающегося по каждому учебному предмету, курсу, модулю</a:t>
                      </a:r>
                      <a:r>
                        <a:rPr lang="ru-RU" sz="1200" kern="1200" baseline="300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входящему как в обязательную часть указанной программы, так и в часть программы, формируемую участниками образовательных отношений.</a:t>
                      </a:r>
                    </a:p>
                    <a:p>
                      <a:pPr marL="0" indent="266700"/>
                      <a:r>
                        <a:rPr lang="ru-RU" sz="1200" kern="1200" dirty="0" smtClean="0">
                          <a:solidFill>
                            <a:schemeClr val="tx1"/>
                          </a:solidFill>
                          <a:effectLst/>
                          <a:latin typeface="+mn-lt"/>
                          <a:ea typeface="+mn-ea"/>
                          <a:cs typeface="+mn-cs"/>
                        </a:rPr>
                        <a:t>Дополнительно Организация может предоставить учебные пособия в электронной форме, выпущенные организациями, входящими в перечень организаций, осуществляющих выпуск учебных пособий, которые допускаются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необходимого для освоения программы основного общего образования на каждого обучающегося по каждому учебному предмету, учебному курсу (в том числе внеурочной деятельности), учебному модулю, входящему как в обязательную часть указанной программы, так и в часть программы, формируемую участниками образовательных отношений.</a:t>
                      </a:r>
                    </a:p>
                    <a:p>
                      <a:pPr marL="0" indent="266700"/>
                      <a:r>
                        <a:rPr lang="ru-RU" sz="1200" kern="1200" dirty="0" smtClean="0">
                          <a:solidFill>
                            <a:schemeClr val="tx1"/>
                          </a:solidFill>
                          <a:effectLst/>
                          <a:latin typeface="+mn-lt"/>
                          <a:ea typeface="+mn-ea"/>
                          <a:cs typeface="+mn-cs"/>
                        </a:rPr>
                        <a:t>Обучающимся должен быть обеспечен доступ к печатным и электронным образовательным ресурсам (далее - ЭОР), в том числе к ЭОР, размещенным в федеральных и региональных базах данных ЭОР.</a:t>
                      </a:r>
                    </a:p>
                  </a:txBody>
                  <a:tcPr/>
                </a:tc>
                <a:tc>
                  <a:txBody>
                    <a:bodyPr/>
                    <a:lstStyle/>
                    <a:p>
                      <a:r>
                        <a:rPr lang="ru-RU" sz="1200" kern="1200" dirty="0" smtClean="0">
                          <a:solidFill>
                            <a:schemeClr val="tx1"/>
                          </a:solidFill>
                          <a:effectLst/>
                          <a:latin typeface="+mn-lt"/>
                          <a:ea typeface="+mn-ea"/>
                          <a:cs typeface="+mn-cs"/>
                        </a:rPr>
                        <a:t>Пункт 37.3 изложить в следующей редакции:</a:t>
                      </a:r>
                    </a:p>
                    <a:p>
                      <a:r>
                        <a:rPr lang="ru-RU" sz="1200" kern="1200" dirty="0" smtClean="0">
                          <a:solidFill>
                            <a:srgbClr val="0000CC"/>
                          </a:solidFill>
                          <a:effectLst/>
                          <a:latin typeface="+mn-lt"/>
                          <a:ea typeface="+mn-ea"/>
                          <a:cs typeface="+mn-cs"/>
                        </a:rPr>
                        <a:t>«Организация должна предоставлять не менее одного учебника и(или) учебного пособия в печатной и (или) электронной форме, необходимого для освоения программы основного общего образования на каждого обучающегося по каждому учебному предмету (дисциплине, курсу), входящему как в обязательную часть учебного плана указанной программы, так и в часть, формируемую участниками образовательных отношений.</a:t>
                      </a:r>
                    </a:p>
                    <a:p>
                      <a:pPr marL="0" indent="177800"/>
                      <a:r>
                        <a:rPr lang="ru-RU" sz="1200" kern="1200" dirty="0" smtClean="0">
                          <a:solidFill>
                            <a:srgbClr val="0000CC"/>
                          </a:solidFill>
                          <a:effectLst/>
                          <a:latin typeface="+mn-lt"/>
                          <a:ea typeface="+mn-ea"/>
                          <a:cs typeface="+mn-cs"/>
                        </a:rPr>
                        <a:t>Обучающимся должен быть обеспечен доступ к печатным и электронным образовательным ресурсам (далее – ЭОР), в том числе к ЭОР, размещенным в федеральных и региональных базах данных ЭОР.»</a:t>
                      </a:r>
                    </a:p>
                  </a:txBody>
                  <a:tcPr/>
                </a:tc>
              </a:tr>
            </a:tbl>
          </a:graphicData>
        </a:graphic>
      </p:graphicFrame>
      <p:sp>
        <p:nvSpPr>
          <p:cNvPr id="5" name="TextBox 4"/>
          <p:cNvSpPr txBox="1"/>
          <p:nvPr/>
        </p:nvSpPr>
        <p:spPr>
          <a:xfrm>
            <a:off x="6156176" y="5733256"/>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85275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g\Desktop\26-11-2018_14-14-51\Press voll_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2" y="-15723"/>
            <a:ext cx="6311053" cy="687372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72200" y="4077072"/>
            <a:ext cx="2840852" cy="1600438"/>
          </a:xfrm>
          <a:prstGeom prst="rect">
            <a:avLst/>
          </a:prstGeom>
        </p:spPr>
        <p:txBody>
          <a:bodyPr wrap="square">
            <a:spAutoFit/>
          </a:bodyPr>
          <a:lstStyle/>
          <a:p>
            <a:r>
              <a:rPr lang="ru-RU" i="1" dirty="0">
                <a:solidFill>
                  <a:schemeClr val="tx1">
                    <a:lumMod val="50000"/>
                    <a:lumOff val="50000"/>
                  </a:schemeClr>
                </a:solidFill>
              </a:rPr>
              <a:t>Контактная информация:</a:t>
            </a:r>
          </a:p>
          <a:p>
            <a:r>
              <a:rPr lang="ru-RU" altLang="ru-RU" sz="1600" b="1" dirty="0">
                <a:solidFill>
                  <a:schemeClr val="tx1">
                    <a:lumMod val="50000"/>
                    <a:lumOff val="50000"/>
                  </a:schemeClr>
                </a:solidFill>
              </a:rPr>
              <a:t>Зайцева </a:t>
            </a:r>
            <a:endParaRPr lang="ru-RU" altLang="ru-RU" sz="1600" b="1" dirty="0" smtClean="0">
              <a:solidFill>
                <a:schemeClr val="tx1">
                  <a:lumMod val="50000"/>
                  <a:lumOff val="50000"/>
                </a:schemeClr>
              </a:solidFill>
            </a:endParaRPr>
          </a:p>
          <a:p>
            <a:r>
              <a:rPr lang="ru-RU" altLang="ru-RU" sz="1600" b="1" dirty="0" smtClean="0">
                <a:solidFill>
                  <a:schemeClr val="tx1">
                    <a:lumMod val="50000"/>
                    <a:lumOff val="50000"/>
                  </a:schemeClr>
                </a:solidFill>
              </a:rPr>
              <a:t>Наталия </a:t>
            </a:r>
            <a:r>
              <a:rPr lang="ru-RU" altLang="ru-RU" sz="1600" b="1" dirty="0">
                <a:solidFill>
                  <a:schemeClr val="tx1">
                    <a:lumMod val="50000"/>
                    <a:lumOff val="50000"/>
                  </a:schemeClr>
                </a:solidFill>
              </a:rPr>
              <a:t>Владимировна</a:t>
            </a:r>
          </a:p>
          <a:p>
            <a:r>
              <a:rPr lang="ru-RU" sz="1600" dirty="0" smtClean="0">
                <a:solidFill>
                  <a:schemeClr val="tx1">
                    <a:lumMod val="50000"/>
                    <a:lumOff val="50000"/>
                  </a:schemeClr>
                </a:solidFill>
              </a:rPr>
              <a:t>Тел</a:t>
            </a:r>
            <a:r>
              <a:rPr lang="ru-RU" sz="1600" dirty="0">
                <a:solidFill>
                  <a:schemeClr val="tx1">
                    <a:lumMod val="50000"/>
                    <a:lumOff val="50000"/>
                  </a:schemeClr>
                </a:solidFill>
              </a:rPr>
              <a:t>.: +7 (4852) </a:t>
            </a:r>
            <a:r>
              <a:rPr lang="ru-RU" sz="1600" dirty="0" smtClean="0">
                <a:solidFill>
                  <a:schemeClr val="tx1">
                    <a:lumMod val="50000"/>
                    <a:lumOff val="50000"/>
                  </a:schemeClr>
                </a:solidFill>
              </a:rPr>
              <a:t>23-0</a:t>
            </a:r>
            <a:r>
              <a:rPr lang="en-US" sz="1600" dirty="0" smtClean="0">
                <a:solidFill>
                  <a:schemeClr val="tx1">
                    <a:lumMod val="50000"/>
                    <a:lumOff val="50000"/>
                  </a:schemeClr>
                </a:solidFill>
              </a:rPr>
              <a:t>5</a:t>
            </a:r>
            <a:r>
              <a:rPr lang="ru-RU" sz="1600" dirty="0" smtClean="0">
                <a:solidFill>
                  <a:schemeClr val="tx1">
                    <a:lumMod val="50000"/>
                    <a:lumOff val="50000"/>
                  </a:schemeClr>
                </a:solidFill>
              </a:rPr>
              <a:t>-</a:t>
            </a:r>
            <a:r>
              <a:rPr lang="en-US" sz="1600" dirty="0" smtClean="0">
                <a:solidFill>
                  <a:schemeClr val="tx1">
                    <a:lumMod val="50000"/>
                    <a:lumOff val="50000"/>
                  </a:schemeClr>
                </a:solidFill>
              </a:rPr>
              <a:t>79</a:t>
            </a:r>
            <a:r>
              <a:rPr lang="ru-RU" sz="1600" dirty="0" smtClean="0">
                <a:solidFill>
                  <a:schemeClr val="tx1">
                    <a:lumMod val="50000"/>
                    <a:lumOff val="50000"/>
                  </a:schemeClr>
                </a:solidFill>
              </a:rPr>
              <a:t> </a:t>
            </a:r>
            <a:endParaRPr lang="ru-RU" sz="1600" dirty="0">
              <a:solidFill>
                <a:schemeClr val="tx1">
                  <a:lumMod val="50000"/>
                  <a:lumOff val="50000"/>
                </a:schemeClr>
              </a:solidFill>
            </a:endParaRPr>
          </a:p>
          <a:p>
            <a:r>
              <a:rPr lang="ru-RU" sz="1600" dirty="0" smtClean="0">
                <a:solidFill>
                  <a:schemeClr val="tx1">
                    <a:lumMod val="50000"/>
                    <a:lumOff val="50000"/>
                  </a:schemeClr>
                </a:solidFill>
              </a:rPr>
              <a:t>E-</a:t>
            </a:r>
            <a:r>
              <a:rPr lang="ru-RU" sz="1600" dirty="0" err="1" smtClean="0">
                <a:solidFill>
                  <a:schemeClr val="tx1">
                    <a:lumMod val="50000"/>
                    <a:lumOff val="50000"/>
                  </a:schemeClr>
                </a:solidFill>
              </a:rPr>
              <a:t>mail</a:t>
            </a:r>
            <a:r>
              <a:rPr lang="ru-RU" sz="1600" dirty="0">
                <a:solidFill>
                  <a:schemeClr val="tx1">
                    <a:lumMod val="50000"/>
                    <a:lumOff val="50000"/>
                  </a:schemeClr>
                </a:solidFill>
              </a:rPr>
              <a:t>: </a:t>
            </a:r>
            <a:r>
              <a:rPr lang="en-US" sz="1600" dirty="0" smtClean="0">
                <a:solidFill>
                  <a:srgbClr val="0000CC"/>
                </a:solidFill>
              </a:rPr>
              <a:t>znataliy</a:t>
            </a:r>
            <a:r>
              <a:rPr lang="en-US" sz="1600" b="1" dirty="0" smtClean="0">
                <a:solidFill>
                  <a:srgbClr val="0000CC"/>
                </a:solidFill>
              </a:rPr>
              <a:t>_</a:t>
            </a:r>
            <a:r>
              <a:rPr lang="en-US" sz="1600" dirty="0" smtClean="0">
                <a:solidFill>
                  <a:srgbClr val="0000CC"/>
                </a:solidFill>
              </a:rPr>
              <a:t>72</a:t>
            </a:r>
            <a:r>
              <a:rPr lang="ru-RU" sz="1600" dirty="0" smtClean="0">
                <a:solidFill>
                  <a:srgbClr val="0000CC"/>
                </a:solidFill>
              </a:rPr>
              <a:t>@</a:t>
            </a:r>
            <a:r>
              <a:rPr lang="en-US" sz="1600" dirty="0" smtClean="0">
                <a:solidFill>
                  <a:srgbClr val="0000CC"/>
                </a:solidFill>
              </a:rPr>
              <a:t>mail</a:t>
            </a:r>
            <a:r>
              <a:rPr lang="ru-RU" sz="1600" dirty="0" smtClean="0">
                <a:solidFill>
                  <a:srgbClr val="0000CC"/>
                </a:solidFill>
              </a:rPr>
              <a:t>.</a:t>
            </a:r>
            <a:r>
              <a:rPr lang="ru-RU" sz="1600" dirty="0" err="1" smtClean="0">
                <a:solidFill>
                  <a:srgbClr val="0000CC"/>
                </a:solidFill>
              </a:rPr>
              <a:t>ru</a:t>
            </a:r>
            <a:endParaRPr lang="ru-RU" sz="1600" dirty="0" smtClean="0">
              <a:solidFill>
                <a:srgbClr val="0000CC"/>
              </a:solidFill>
            </a:endParaRPr>
          </a:p>
          <a:p>
            <a:r>
              <a:rPr lang="ru-RU" sz="1600" dirty="0">
                <a:solidFill>
                  <a:schemeClr val="tx1">
                    <a:lumMod val="50000"/>
                    <a:lumOff val="50000"/>
                  </a:schemeClr>
                </a:solidFill>
              </a:rPr>
              <a:t>Сайт: </a:t>
            </a:r>
            <a:r>
              <a:rPr lang="ru-RU" sz="1600" dirty="0" smtClean="0">
                <a:solidFill>
                  <a:schemeClr val="tx1">
                    <a:lumMod val="50000"/>
                    <a:lumOff val="50000"/>
                  </a:schemeClr>
                </a:solidFill>
                <a:hlinkClick r:id="rId3"/>
              </a:rPr>
              <a:t>www.iro.yar.ru</a:t>
            </a:r>
            <a:r>
              <a:rPr lang="en-US" sz="1600" dirty="0" smtClean="0">
                <a:solidFill>
                  <a:schemeClr val="tx1">
                    <a:lumMod val="50000"/>
                    <a:lumOff val="50000"/>
                  </a:schemeClr>
                </a:solidFill>
              </a:rPr>
              <a:t> </a:t>
            </a:r>
            <a:endParaRPr lang="ru-RU" sz="1600" dirty="0">
              <a:solidFill>
                <a:schemeClr val="tx1">
                  <a:lumMod val="50000"/>
                  <a:lumOff val="50000"/>
                </a:schemeClr>
              </a:solidFill>
            </a:endParaRPr>
          </a:p>
        </p:txBody>
      </p:sp>
      <p:sp>
        <p:nvSpPr>
          <p:cNvPr id="4" name="TextBox 3"/>
          <p:cNvSpPr txBox="1"/>
          <p:nvPr/>
        </p:nvSpPr>
        <p:spPr>
          <a:xfrm>
            <a:off x="6372200" y="1484784"/>
            <a:ext cx="2592288" cy="1077218"/>
          </a:xfrm>
          <a:prstGeom prst="rect">
            <a:avLst/>
          </a:prstGeom>
          <a:noFill/>
        </p:spPr>
        <p:txBody>
          <a:bodyPr wrap="square" rtlCol="0">
            <a:spAutoFit/>
          </a:bodyPr>
          <a:lstStyle/>
          <a:p>
            <a:r>
              <a:rPr lang="ru-RU" sz="3200" b="1" dirty="0" smtClean="0">
                <a:solidFill>
                  <a:srgbClr val="0000CC"/>
                </a:solidFill>
              </a:rPr>
              <a:t>Благодарю </a:t>
            </a:r>
          </a:p>
          <a:p>
            <a:pPr algn="ctr"/>
            <a:r>
              <a:rPr lang="ru-RU" sz="3200" b="1" dirty="0" smtClean="0">
                <a:solidFill>
                  <a:srgbClr val="0000CC"/>
                </a:solidFill>
              </a:rPr>
              <a:t>за внимание!</a:t>
            </a:r>
            <a:endParaRPr lang="ru-RU" sz="3200" b="1" dirty="0">
              <a:solidFill>
                <a:srgbClr val="0000CC"/>
              </a:solidFill>
            </a:endParaRPr>
          </a:p>
        </p:txBody>
      </p:sp>
      <p:sp>
        <p:nvSpPr>
          <p:cNvPr id="5" name="Полилиния 4"/>
          <p:cNvSpPr/>
          <p:nvPr/>
        </p:nvSpPr>
        <p:spPr>
          <a:xfrm>
            <a:off x="6372200" y="260649"/>
            <a:ext cx="2736304" cy="360040"/>
          </a:xfrm>
          <a:custGeom>
            <a:avLst/>
            <a:gdLst>
              <a:gd name="connsiteX0" fmla="*/ 0 w 11422390"/>
              <a:gd name="connsiteY0" fmla="*/ 440531 h 1167401"/>
              <a:gd name="connsiteX1" fmla="*/ 6217920 w 11422390"/>
              <a:gd name="connsiteY1" fmla="*/ 448844 h 1167401"/>
              <a:gd name="connsiteX2" fmla="*/ 6575367 w 11422390"/>
              <a:gd name="connsiteY2" fmla="*/ 1163738 h 1167401"/>
              <a:gd name="connsiteX3" fmla="*/ 10989425 w 11422390"/>
              <a:gd name="connsiteY3" fmla="*/ 99709 h 1167401"/>
              <a:gd name="connsiteX4" fmla="*/ 11014363 w 11422390"/>
              <a:gd name="connsiteY4" fmla="*/ 108022 h 1167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2390" h="1167401">
                <a:moveTo>
                  <a:pt x="0" y="440531"/>
                </a:moveTo>
                <a:cubicBezTo>
                  <a:pt x="2561013" y="384420"/>
                  <a:pt x="5122026" y="328310"/>
                  <a:pt x="6217920" y="448844"/>
                </a:cubicBezTo>
                <a:cubicBezTo>
                  <a:pt x="7313814" y="569378"/>
                  <a:pt x="5780116" y="1221927"/>
                  <a:pt x="6575367" y="1163738"/>
                </a:cubicBezTo>
                <a:cubicBezTo>
                  <a:pt x="7370618" y="1105549"/>
                  <a:pt x="10249592" y="275662"/>
                  <a:pt x="10989425" y="99709"/>
                </a:cubicBezTo>
                <a:cubicBezTo>
                  <a:pt x="11729258" y="-76244"/>
                  <a:pt x="11371810" y="15889"/>
                  <a:pt x="11014363" y="108022"/>
                </a:cubicBezTo>
              </a:path>
            </a:pathLst>
          </a:custGeom>
          <a:noFill/>
          <a:ln>
            <a:solidFill>
              <a:srgbClr val="A32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7" name="TextBox 6"/>
          <p:cNvSpPr txBox="1"/>
          <p:nvPr/>
        </p:nvSpPr>
        <p:spPr>
          <a:xfrm>
            <a:off x="7308304" y="11857"/>
            <a:ext cx="1296144" cy="307777"/>
          </a:xfrm>
          <a:prstGeom prst="rect">
            <a:avLst/>
          </a:prstGeom>
          <a:noFill/>
        </p:spPr>
        <p:txBody>
          <a:bodyPr wrap="square" rtlCol="0">
            <a:spAutoFit/>
          </a:bodyPr>
          <a:lstStyle/>
          <a:p>
            <a:r>
              <a:rPr lang="ru-RU" sz="1400" dirty="0">
                <a:solidFill>
                  <a:schemeClr val="bg1">
                    <a:lumMod val="75000"/>
                  </a:schemeClr>
                </a:solidFill>
              </a:rPr>
              <a:t>22.</a:t>
            </a:r>
            <a:r>
              <a:rPr lang="en-US" sz="1400" dirty="0">
                <a:solidFill>
                  <a:schemeClr val="bg1">
                    <a:lumMod val="75000"/>
                  </a:schemeClr>
                </a:solidFill>
              </a:rPr>
              <a:t>0</a:t>
            </a:r>
            <a:r>
              <a:rPr lang="ru-RU" sz="1400" dirty="0">
                <a:solidFill>
                  <a:schemeClr val="bg1">
                    <a:lumMod val="75000"/>
                  </a:schemeClr>
                </a:solidFill>
              </a:rPr>
              <a:t>6.202</a:t>
            </a:r>
            <a:r>
              <a:rPr lang="en-US" sz="1400" dirty="0">
                <a:solidFill>
                  <a:schemeClr val="bg1">
                    <a:lumMod val="75000"/>
                  </a:schemeClr>
                </a:solidFill>
              </a:rPr>
              <a:t>2</a:t>
            </a:r>
            <a:endParaRPr lang="ru-RU" sz="1400" dirty="0">
              <a:solidFill>
                <a:schemeClr val="bg1">
                  <a:lumMod val="75000"/>
                </a:schemeClr>
              </a:solidFill>
            </a:endParaRPr>
          </a:p>
        </p:txBody>
      </p:sp>
      <p:pic>
        <p:nvPicPr>
          <p:cNvPr id="8" name="Picture 14" descr="http://qrcoder.ru/code/?http%3A%2F%2Fwww.iro.yar.ru%2Findex.php%3Fid%3D39&amp;2&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733256"/>
            <a:ext cx="920874" cy="9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74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ормативные правовые акты - Официальный сайт для размещения информации о подготовке нормативных правовых актов и результатах их обсуждения — Mozilla Firefox"/>
          <p:cNvPicPr>
            <a:picLocks noChangeAspect="1"/>
          </p:cNvPicPr>
          <p:nvPr/>
        </p:nvPicPr>
        <p:blipFill rotWithShape="1">
          <a:blip r:embed="rId2">
            <a:extLst>
              <a:ext uri="{28A0092B-C50C-407E-A947-70E740481C1C}">
                <a14:useLocalDpi xmlns:a14="http://schemas.microsoft.com/office/drawing/2010/main" val="0"/>
              </a:ext>
            </a:extLst>
          </a:blip>
          <a:srcRect l="3204" t="16493" r="4369" b="25481"/>
          <a:stretch/>
        </p:blipFill>
        <p:spPr>
          <a:xfrm>
            <a:off x="107504" y="2564904"/>
            <a:ext cx="8831806" cy="3816424"/>
          </a:xfrm>
          <a:prstGeom prst="rect">
            <a:avLst/>
          </a:prstGeom>
          <a:ln>
            <a:solidFill>
              <a:schemeClr val="accent1"/>
            </a:solidFill>
          </a:ln>
        </p:spPr>
      </p:pic>
      <p:sp>
        <p:nvSpPr>
          <p:cNvPr id="3" name="Прямоугольник 2"/>
          <p:cNvSpPr/>
          <p:nvPr/>
        </p:nvSpPr>
        <p:spPr>
          <a:xfrm>
            <a:off x="107504" y="6454398"/>
            <a:ext cx="6840760" cy="369332"/>
          </a:xfrm>
          <a:prstGeom prst="rect">
            <a:avLst/>
          </a:prstGeom>
        </p:spPr>
        <p:txBody>
          <a:bodyPr wrap="square">
            <a:spAutoFit/>
          </a:bodyPr>
          <a:lstStyle/>
          <a:p>
            <a:r>
              <a:rPr lang="en-US" dirty="0">
                <a:hlinkClick r:id="rId3"/>
              </a:rPr>
              <a:t>https://</a:t>
            </a:r>
            <a:r>
              <a:rPr lang="en-US" dirty="0" smtClean="0">
                <a:hlinkClick r:id="rId3"/>
              </a:rPr>
              <a:t>regulation.gov.ru/projects#npa=128431</a:t>
            </a:r>
            <a:r>
              <a:rPr lang="en-US" dirty="0" smtClean="0"/>
              <a:t> </a:t>
            </a:r>
            <a:endParaRPr lang="ru-RU" dirty="0"/>
          </a:p>
        </p:txBody>
      </p:sp>
      <p:pic>
        <p:nvPicPr>
          <p:cNvPr id="4" name="Рисунок 3" descr="Нормативные правовые акты - Официальный сайт для размещения информации о подготовке нормативных правовых актов и результатах их обсуждения — Mozilla Firefox"/>
          <p:cNvPicPr>
            <a:picLocks noChangeAspect="1"/>
          </p:cNvPicPr>
          <p:nvPr/>
        </p:nvPicPr>
        <p:blipFill rotWithShape="1">
          <a:blip r:embed="rId4">
            <a:extLst>
              <a:ext uri="{28A0092B-C50C-407E-A947-70E740481C1C}">
                <a14:useLocalDpi xmlns:a14="http://schemas.microsoft.com/office/drawing/2010/main" val="0"/>
              </a:ext>
            </a:extLst>
          </a:blip>
          <a:srcRect t="10619" r="16699" b="70336"/>
          <a:stretch/>
        </p:blipFill>
        <p:spPr>
          <a:xfrm>
            <a:off x="-41456" y="-8640"/>
            <a:ext cx="9180512" cy="1144888"/>
          </a:xfrm>
          <a:prstGeom prst="rect">
            <a:avLst/>
          </a:prstGeom>
        </p:spPr>
      </p:pic>
      <p:sp>
        <p:nvSpPr>
          <p:cNvPr id="5" name="Прямоугольник 4"/>
          <p:cNvSpPr/>
          <p:nvPr/>
        </p:nvSpPr>
        <p:spPr>
          <a:xfrm>
            <a:off x="35496" y="1196752"/>
            <a:ext cx="9108504" cy="1200329"/>
          </a:xfrm>
          <a:prstGeom prst="rect">
            <a:avLst/>
          </a:prstGeom>
        </p:spPr>
        <p:txBody>
          <a:bodyPr wrap="square">
            <a:spAutoFit/>
          </a:bodyPr>
          <a:lstStyle/>
          <a:p>
            <a:r>
              <a:rPr lang="ru-RU" b="1" dirty="0" smtClean="0">
                <a:solidFill>
                  <a:srgbClr val="0000CC"/>
                </a:solidFill>
              </a:rPr>
              <a:t>ПРИКАЗ </a:t>
            </a:r>
          </a:p>
          <a:p>
            <a:r>
              <a:rPr lang="ru-RU" b="1" dirty="0" smtClean="0">
                <a:solidFill>
                  <a:srgbClr val="0000CC"/>
                </a:solidFill>
              </a:rPr>
              <a:t>О </a:t>
            </a:r>
            <a:r>
              <a:rPr lang="ru-RU" b="1" dirty="0">
                <a:solidFill>
                  <a:srgbClr val="0000CC"/>
                </a:solidFill>
              </a:rPr>
              <a:t>внесении изменений в федеральный государственный образовательный стандарт начального общего образования, утвержденный приказом Министерства просвещения Российской Федерации от 31 мая 2021 г. № 286</a:t>
            </a:r>
          </a:p>
        </p:txBody>
      </p:sp>
      <p:sp>
        <p:nvSpPr>
          <p:cNvPr id="6" name="TextBox 5"/>
          <p:cNvSpPr txBox="1"/>
          <p:nvPr/>
        </p:nvSpPr>
        <p:spPr>
          <a:xfrm>
            <a:off x="179512" y="3140968"/>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139807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6381328"/>
            <a:ext cx="6840760" cy="369332"/>
          </a:xfrm>
          <a:prstGeom prst="rect">
            <a:avLst/>
          </a:prstGeom>
        </p:spPr>
        <p:txBody>
          <a:bodyPr wrap="square">
            <a:spAutoFit/>
          </a:bodyPr>
          <a:lstStyle/>
          <a:p>
            <a:r>
              <a:rPr lang="en-US" dirty="0">
                <a:hlinkClick r:id="rId2"/>
              </a:rPr>
              <a:t>https://</a:t>
            </a:r>
            <a:r>
              <a:rPr lang="en-US" dirty="0" smtClean="0">
                <a:hlinkClick r:id="rId2"/>
              </a:rPr>
              <a:t>regulation.gov.ru/projects#npa=128431</a:t>
            </a:r>
            <a:r>
              <a:rPr lang="en-US" dirty="0" smtClean="0"/>
              <a:t> </a:t>
            </a:r>
            <a:endParaRPr lang="ru-RU" dirty="0"/>
          </a:p>
        </p:txBody>
      </p:sp>
      <p:pic>
        <p:nvPicPr>
          <p:cNvPr id="4" name="Рисунок 3" descr="Нормативные правовые акты - Официальный сайт для размещения информации о подготовке нормативных правовых актов и результатах их обсуждения — Mozilla Firefox"/>
          <p:cNvPicPr>
            <a:picLocks noChangeAspect="1"/>
          </p:cNvPicPr>
          <p:nvPr/>
        </p:nvPicPr>
        <p:blipFill rotWithShape="1">
          <a:blip r:embed="rId3">
            <a:extLst>
              <a:ext uri="{28A0092B-C50C-407E-A947-70E740481C1C}">
                <a14:useLocalDpi xmlns:a14="http://schemas.microsoft.com/office/drawing/2010/main" val="0"/>
              </a:ext>
            </a:extLst>
          </a:blip>
          <a:srcRect t="10619" r="16699" b="70336"/>
          <a:stretch/>
        </p:blipFill>
        <p:spPr>
          <a:xfrm>
            <a:off x="-41456" y="-8640"/>
            <a:ext cx="9180512" cy="1144888"/>
          </a:xfrm>
          <a:prstGeom prst="rect">
            <a:avLst/>
          </a:prstGeom>
        </p:spPr>
      </p:pic>
      <p:pic>
        <p:nvPicPr>
          <p:cNvPr id="5" name="Рисунок 4" descr="Нормативные правовые акты - Официальный сайт для размещения информации о подготовке нормативных правовых актов и результатах их обсуждения — Mozilla Firefox"/>
          <p:cNvPicPr>
            <a:picLocks noChangeAspect="1"/>
          </p:cNvPicPr>
          <p:nvPr/>
        </p:nvPicPr>
        <p:blipFill rotWithShape="1">
          <a:blip r:embed="rId4">
            <a:extLst>
              <a:ext uri="{28A0092B-C50C-407E-A947-70E740481C1C}">
                <a14:useLocalDpi xmlns:a14="http://schemas.microsoft.com/office/drawing/2010/main" val="0"/>
              </a:ext>
            </a:extLst>
          </a:blip>
          <a:srcRect l="4757" t="25571" r="5340" b="26015"/>
          <a:stretch/>
        </p:blipFill>
        <p:spPr>
          <a:xfrm>
            <a:off x="12818" y="2780928"/>
            <a:ext cx="9070361" cy="3312368"/>
          </a:xfrm>
          <a:prstGeom prst="rect">
            <a:avLst/>
          </a:prstGeom>
          <a:ln>
            <a:solidFill>
              <a:schemeClr val="accent1"/>
            </a:solidFill>
          </a:ln>
        </p:spPr>
      </p:pic>
      <p:sp>
        <p:nvSpPr>
          <p:cNvPr id="6" name="Прямоугольник 5"/>
          <p:cNvSpPr/>
          <p:nvPr/>
        </p:nvSpPr>
        <p:spPr>
          <a:xfrm>
            <a:off x="0" y="1340768"/>
            <a:ext cx="9144000" cy="1200329"/>
          </a:xfrm>
          <a:prstGeom prst="rect">
            <a:avLst/>
          </a:prstGeom>
        </p:spPr>
        <p:txBody>
          <a:bodyPr wrap="square">
            <a:spAutoFit/>
          </a:bodyPr>
          <a:lstStyle/>
          <a:p>
            <a:r>
              <a:rPr lang="ru-RU" b="1" dirty="0" smtClean="0">
                <a:solidFill>
                  <a:srgbClr val="0000CC"/>
                </a:solidFill>
              </a:rPr>
              <a:t>ПРИКАЗ</a:t>
            </a:r>
          </a:p>
          <a:p>
            <a:r>
              <a:rPr lang="ru-RU" b="1" dirty="0" smtClean="0">
                <a:solidFill>
                  <a:srgbClr val="0000CC"/>
                </a:solidFill>
              </a:rPr>
              <a:t>О </a:t>
            </a:r>
            <a:r>
              <a:rPr lang="ru-RU" b="1" dirty="0">
                <a:solidFill>
                  <a:srgbClr val="0000CC"/>
                </a:solidFill>
              </a:rPr>
              <a:t>внесении изменений в федеральный государственный образовательный стандарт основного общего образования, утвержденный приказом Министерства просвещения Российской Федерации от 31 мая 2021 г. № 287 </a:t>
            </a:r>
          </a:p>
        </p:txBody>
      </p:sp>
      <p:sp>
        <p:nvSpPr>
          <p:cNvPr id="7" name="TextBox 6"/>
          <p:cNvSpPr txBox="1"/>
          <p:nvPr/>
        </p:nvSpPr>
        <p:spPr>
          <a:xfrm>
            <a:off x="974" y="2852936"/>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138155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иказ_внес изм во ФГОС ноо [Режим ограниченной функциональности] - Microsoft Word"/>
          <p:cNvPicPr>
            <a:picLocks noChangeAspect="1"/>
          </p:cNvPicPr>
          <p:nvPr/>
        </p:nvPicPr>
        <p:blipFill rotWithShape="1">
          <a:blip r:embed="rId2">
            <a:extLst>
              <a:ext uri="{28A0092B-C50C-407E-A947-70E740481C1C}">
                <a14:useLocalDpi xmlns:a14="http://schemas.microsoft.com/office/drawing/2010/main" val="0"/>
              </a:ext>
            </a:extLst>
          </a:blip>
          <a:srcRect l="22622" t="21299" r="11940" b="3054"/>
          <a:stretch/>
        </p:blipFill>
        <p:spPr>
          <a:xfrm>
            <a:off x="-732" y="404664"/>
            <a:ext cx="9144732" cy="6054367"/>
          </a:xfrm>
          <a:prstGeom prst="rect">
            <a:avLst/>
          </a:prstGeom>
          <a:ln>
            <a:solidFill>
              <a:schemeClr val="accent1"/>
            </a:solidFill>
          </a:ln>
        </p:spPr>
      </p:pic>
      <p:sp>
        <p:nvSpPr>
          <p:cNvPr id="3" name="TextBox 2"/>
          <p:cNvSpPr txBox="1"/>
          <p:nvPr/>
        </p:nvSpPr>
        <p:spPr>
          <a:xfrm>
            <a:off x="323528" y="116632"/>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380321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440160"/>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286</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784832016"/>
              </p:ext>
            </p:extLst>
          </p:nvPr>
        </p:nvGraphicFramePr>
        <p:xfrm>
          <a:off x="251520" y="1916832"/>
          <a:ext cx="8784976" cy="4089648"/>
        </p:xfrm>
        <a:graphic>
          <a:graphicData uri="http://schemas.openxmlformats.org/drawingml/2006/table">
            <a:tbl>
              <a:tblPr firstRow="1" bandRow="1">
                <a:tableStyleId>{5940675A-B579-460E-94D1-54222C63F5DA}</a:tableStyleId>
              </a:tblPr>
              <a:tblGrid>
                <a:gridCol w="3312368"/>
                <a:gridCol w="5472608"/>
              </a:tblGrid>
              <a:tr h="432048">
                <a:tc>
                  <a:txBody>
                    <a:bodyPr/>
                    <a:lstStyle/>
                    <a:p>
                      <a:pPr algn="ctr"/>
                      <a:r>
                        <a:rPr lang="ru-RU" dirty="0" smtClean="0"/>
                        <a:t>ФГОС НОО</a:t>
                      </a:r>
                      <a:endParaRPr lang="ru-RU" dirty="0"/>
                    </a:p>
                  </a:txBody>
                  <a:tcPr/>
                </a:tc>
                <a:tc>
                  <a:txBody>
                    <a:bodyPr/>
                    <a:lstStyle/>
                    <a:p>
                      <a:pPr algn="ctr"/>
                      <a:r>
                        <a:rPr lang="ru-RU" dirty="0" smtClean="0"/>
                        <a:t>Изменения</a:t>
                      </a:r>
                      <a:endParaRPr lang="ru-RU" dirty="0"/>
                    </a:p>
                  </a:txBody>
                  <a:tcPr/>
                </a:tc>
              </a:tr>
              <a:tr h="2376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rgbClr val="0000CC"/>
                          </a:solidFill>
                          <a:effectLst/>
                          <a:latin typeface="+mn-lt"/>
                          <a:ea typeface="+mn-ea"/>
                          <a:cs typeface="+mn-cs"/>
                        </a:rPr>
                        <a:t>п.2</a:t>
                      </a:r>
                      <a:r>
                        <a:rPr lang="ru-RU" sz="1800" kern="1200" dirty="0" smtClean="0">
                          <a:solidFill>
                            <a:schemeClr val="tx1"/>
                          </a:solidFill>
                          <a:effectLst/>
                          <a:latin typeface="+mn-lt"/>
                          <a:ea typeface="+mn-ea"/>
                          <a:cs typeface="+mn-cs"/>
                        </a:rPr>
                        <a:t> ФГОС не применяется для обучения обучающихся с ограниченными возможностями здоровья и обучающихся с умственной отсталостью (интеллектуальными нарушениями).</a:t>
                      </a:r>
                    </a:p>
                  </a:txBody>
                  <a:tcPr/>
                </a:tc>
                <a:tc>
                  <a:txBody>
                    <a:bodyPr/>
                    <a:lstStyle/>
                    <a:p>
                      <a:pPr lvl="0"/>
                      <a:r>
                        <a:rPr lang="ru-RU" sz="1800" kern="1200" dirty="0" smtClean="0">
                          <a:solidFill>
                            <a:schemeClr val="tx1"/>
                          </a:solidFill>
                          <a:effectLst/>
                          <a:latin typeface="+mn-lt"/>
                          <a:ea typeface="+mn-ea"/>
                          <a:cs typeface="+mn-cs"/>
                        </a:rPr>
                        <a:t>Пункт 2 изложить в следующей редакции: </a:t>
                      </a:r>
                    </a:p>
                    <a:p>
                      <a:r>
                        <a:rPr lang="ru-RU" sz="1800" kern="1200" dirty="0" smtClean="0">
                          <a:solidFill>
                            <a:srgbClr val="0000CC"/>
                          </a:solidFill>
                          <a:effectLst/>
                          <a:latin typeface="+mn-lt"/>
                          <a:ea typeface="+mn-ea"/>
                          <a:cs typeface="+mn-cs"/>
                        </a:rPr>
                        <a:t>«При обучении лиц с ОВЗ и детей инвалидов по программам начального общего образования применяются федеральный государственный образовательный стандарт начального общего образования обучающихся с ограниченными возможностями здоровья (далее стандарт для обучающихся с ОВЗ), федеральный государственный образовательный стандарт образования обучающихся с умственной отсталостью (интеллектуальными нарушениями) (далее – Стандарт для обучающихся с интеллектуальными нарушениями».</a:t>
                      </a:r>
                    </a:p>
                  </a:txBody>
                  <a:tcPr/>
                </a:tc>
              </a:tr>
            </a:tbl>
          </a:graphicData>
        </a:graphic>
      </p:graphicFrame>
      <p:sp>
        <p:nvSpPr>
          <p:cNvPr id="5" name="TextBox 4"/>
          <p:cNvSpPr txBox="1"/>
          <p:nvPr/>
        </p:nvSpPr>
        <p:spPr>
          <a:xfrm>
            <a:off x="6156176" y="1484784"/>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126964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368152"/>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286</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97537046"/>
              </p:ext>
            </p:extLst>
          </p:nvPr>
        </p:nvGraphicFramePr>
        <p:xfrm>
          <a:off x="107504" y="1700808"/>
          <a:ext cx="8928992" cy="5128632"/>
        </p:xfrm>
        <a:graphic>
          <a:graphicData uri="http://schemas.openxmlformats.org/drawingml/2006/table">
            <a:tbl>
              <a:tblPr firstRow="1" bandRow="1">
                <a:tableStyleId>{5940675A-B579-460E-94D1-54222C63F5DA}</a:tableStyleId>
              </a:tblPr>
              <a:tblGrid>
                <a:gridCol w="4025365"/>
                <a:gridCol w="4903627"/>
              </a:tblGrid>
              <a:tr h="451047">
                <a:tc>
                  <a:txBody>
                    <a:bodyPr/>
                    <a:lstStyle/>
                    <a:p>
                      <a:pPr algn="ctr"/>
                      <a:r>
                        <a:rPr lang="ru-RU" sz="1600" dirty="0" smtClean="0"/>
                        <a:t>ФГОС НОО</a:t>
                      </a:r>
                      <a:endParaRPr lang="ru-RU" sz="1600" dirty="0"/>
                    </a:p>
                  </a:txBody>
                  <a:tcPr/>
                </a:tc>
                <a:tc>
                  <a:txBody>
                    <a:bodyPr/>
                    <a:lstStyle/>
                    <a:p>
                      <a:pPr algn="ctr"/>
                      <a:r>
                        <a:rPr lang="ru-RU" sz="1600" dirty="0" smtClean="0"/>
                        <a:t>Изменения</a:t>
                      </a:r>
                      <a:endParaRPr lang="ru-RU" sz="1600" dirty="0"/>
                    </a:p>
                  </a:txBody>
                  <a:tcPr/>
                </a:tc>
              </a:tr>
              <a:tr h="4677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rgbClr val="0000CC"/>
                          </a:solidFill>
                          <a:effectLst/>
                          <a:latin typeface="+mn-lt"/>
                          <a:ea typeface="+mn-ea"/>
                          <a:cs typeface="+mn-cs"/>
                        </a:rPr>
                        <a:t>п.20 </a:t>
                      </a:r>
                      <a:r>
                        <a:rPr lang="ru-RU" sz="1800" kern="1200" dirty="0" smtClean="0">
                          <a:solidFill>
                            <a:schemeClr val="tx1"/>
                          </a:solidFill>
                          <a:effectLst/>
                          <a:latin typeface="+mn-lt"/>
                          <a:ea typeface="+mn-ea"/>
                          <a:cs typeface="+mn-cs"/>
                        </a:rPr>
                        <a:t>Организация образовательной деятельности по программе начального общего образования может быть основана на делении обучающихся на группы и различное построение учебного процесса в выделенных группах с учетом их успеваемости, образовательных потребностей и интересов, психического и физического здоровья, пола, общественных и профессиональных целей, в том числе обеспечивающей углубленное изучение отдельных предметных областей, учебных предметов (далее - дифференциация обучения).</a:t>
                      </a:r>
                    </a:p>
                  </a:txBody>
                  <a:tcPr/>
                </a:tc>
                <a:tc>
                  <a:txBody>
                    <a:bodyPr/>
                    <a:lstStyle/>
                    <a:p>
                      <a:pPr lvl="0"/>
                      <a:r>
                        <a:rPr lang="ru-RU" sz="1800" kern="1200" dirty="0" smtClean="0">
                          <a:solidFill>
                            <a:schemeClr val="tx1"/>
                          </a:solidFill>
                          <a:effectLst/>
                          <a:latin typeface="+mn-lt"/>
                          <a:ea typeface="+mn-ea"/>
                          <a:cs typeface="+mn-cs"/>
                        </a:rPr>
                        <a:t>Пункт 20 изложить в следующей редакции:</a:t>
                      </a:r>
                    </a:p>
                    <a:p>
                      <a:r>
                        <a:rPr lang="ru-RU" sz="1800" kern="1200" dirty="0" smtClean="0">
                          <a:solidFill>
                            <a:srgbClr val="0000CC"/>
                          </a:solidFill>
                          <a:effectLst/>
                          <a:latin typeface="+mn-lt"/>
                          <a:ea typeface="+mn-ea"/>
                          <a:cs typeface="+mn-cs"/>
                        </a:rPr>
                        <a:t>«Организация образовательной деятельности по программам начального общего образования может быть основана на делении обучающихся на две и более группы и различное построение учебного процесса в выделенных группах с учетом их образовательных потребностей и интересов, в том числе обеспечивающих изучение родного языка в образовательных организациях, </a:t>
                      </a:r>
                      <a:br>
                        <a:rPr lang="ru-RU" sz="1800" kern="1200" dirty="0" smtClean="0">
                          <a:solidFill>
                            <a:srgbClr val="0000CC"/>
                          </a:solidFill>
                          <a:effectLst/>
                          <a:latin typeface="+mn-lt"/>
                          <a:ea typeface="+mn-ea"/>
                          <a:cs typeface="+mn-cs"/>
                        </a:rPr>
                      </a:br>
                      <a:r>
                        <a:rPr lang="ru-RU" sz="1800" kern="1200" dirty="0" smtClean="0">
                          <a:solidFill>
                            <a:srgbClr val="0000CC"/>
                          </a:solidFill>
                          <a:effectLst/>
                          <a:latin typeface="+mn-lt"/>
                          <a:ea typeface="+mn-ea"/>
                          <a:cs typeface="+mn-cs"/>
                        </a:rPr>
                        <a:t>в которых наряду с русским языком изучается родной язык, государственный язык республик Российской Федерации, иностранный язык, а также углубленное изучение отдельных предметных областей или учебных предметов (далее – дифференциация обучения)».</a:t>
                      </a:r>
                      <a:endParaRPr lang="ru-RU" sz="1800" kern="1200" dirty="0">
                        <a:solidFill>
                          <a:srgbClr val="0000CC"/>
                        </a:solidFill>
                        <a:effectLst/>
                        <a:latin typeface="+mn-lt"/>
                        <a:ea typeface="+mn-ea"/>
                        <a:cs typeface="+mn-cs"/>
                      </a:endParaRPr>
                    </a:p>
                  </a:txBody>
                  <a:tcPr/>
                </a:tc>
              </a:tr>
            </a:tbl>
          </a:graphicData>
        </a:graphic>
      </p:graphicFrame>
      <p:sp>
        <p:nvSpPr>
          <p:cNvPr id="5" name="TextBox 4"/>
          <p:cNvSpPr txBox="1"/>
          <p:nvPr/>
        </p:nvSpPr>
        <p:spPr>
          <a:xfrm>
            <a:off x="6335688" y="1412776"/>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414699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440160"/>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286</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06253270"/>
              </p:ext>
            </p:extLst>
          </p:nvPr>
        </p:nvGraphicFramePr>
        <p:xfrm>
          <a:off x="107504" y="1916832"/>
          <a:ext cx="8928992" cy="4824536"/>
        </p:xfrm>
        <a:graphic>
          <a:graphicData uri="http://schemas.openxmlformats.org/drawingml/2006/table">
            <a:tbl>
              <a:tblPr firstRow="1" bandRow="1">
                <a:tableStyleId>{5940675A-B579-460E-94D1-54222C63F5DA}</a:tableStyleId>
              </a:tblPr>
              <a:tblGrid>
                <a:gridCol w="4248472"/>
                <a:gridCol w="4680520"/>
              </a:tblGrid>
              <a:tr h="498538">
                <a:tc>
                  <a:txBody>
                    <a:bodyPr/>
                    <a:lstStyle/>
                    <a:p>
                      <a:pPr algn="ctr"/>
                      <a:r>
                        <a:rPr lang="ru-RU" dirty="0" smtClean="0"/>
                        <a:t>ФГОС НОО</a:t>
                      </a:r>
                      <a:endParaRPr lang="ru-RU" dirty="0"/>
                    </a:p>
                  </a:txBody>
                  <a:tcPr/>
                </a:tc>
                <a:tc>
                  <a:txBody>
                    <a:bodyPr/>
                    <a:lstStyle/>
                    <a:p>
                      <a:pPr algn="ctr"/>
                      <a:r>
                        <a:rPr lang="ru-RU" dirty="0" smtClean="0"/>
                        <a:t>Изменения</a:t>
                      </a:r>
                      <a:endParaRPr lang="ru-RU" dirty="0"/>
                    </a:p>
                  </a:txBody>
                  <a:tcPr/>
                </a:tc>
              </a:tr>
              <a:tr h="2321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rgbClr val="0000CC"/>
                          </a:solidFill>
                          <a:effectLst/>
                          <a:latin typeface="+mn-lt"/>
                          <a:ea typeface="+mn-ea"/>
                          <a:cs typeface="+mn-cs"/>
                        </a:rPr>
                        <a:t>п.32.1 </a:t>
                      </a:r>
                      <a:r>
                        <a:rPr lang="ru-RU" sz="1800" kern="1200" dirty="0" smtClean="0">
                          <a:solidFill>
                            <a:schemeClr val="tx1"/>
                          </a:solidFill>
                          <a:effectLst/>
                          <a:latin typeface="+mn-lt"/>
                          <a:ea typeface="+mn-ea"/>
                          <a:cs typeface="+mn-cs"/>
                        </a:rPr>
                        <a:t>Общий объем аудиторной работы обучающихся за четыре учебных года не может составлять менее 2954 академических часов и более 3190 академических часов. </a:t>
                      </a:r>
                    </a:p>
                  </a:txBody>
                  <a:tcPr>
                    <a:lnB w="12700" cap="flat" cmpd="sng" algn="ctr">
                      <a:solidFill>
                        <a:schemeClr val="tx1"/>
                      </a:solidFill>
                      <a:prstDash val="solid"/>
                      <a:round/>
                      <a:headEnd type="none" w="med" len="med"/>
                      <a:tailEnd type="none" w="med" len="med"/>
                    </a:lnB>
                  </a:tcPr>
                </a:tc>
                <a:tc>
                  <a:txBody>
                    <a:bodyPr/>
                    <a:lstStyle/>
                    <a:p>
                      <a:r>
                        <a:rPr lang="ru-RU" sz="1800" kern="1200" dirty="0" smtClean="0">
                          <a:solidFill>
                            <a:schemeClr val="tx1"/>
                          </a:solidFill>
                          <a:effectLst/>
                          <a:latin typeface="+mn-lt"/>
                          <a:ea typeface="+mn-ea"/>
                          <a:cs typeface="+mn-cs"/>
                        </a:rPr>
                        <a:t>В абзаце шестом пункта 32.1. </a:t>
                      </a:r>
                    </a:p>
                    <a:p>
                      <a:r>
                        <a:rPr lang="ru-RU" sz="1800" kern="1200" dirty="0" smtClean="0">
                          <a:solidFill>
                            <a:srgbClr val="0000CC"/>
                          </a:solidFill>
                          <a:effectLst/>
                          <a:latin typeface="+mn-lt"/>
                          <a:ea typeface="+mn-ea"/>
                          <a:cs typeface="+mn-cs"/>
                        </a:rPr>
                        <a:t>цифры «3190» заменить цифрами «3345».</a:t>
                      </a:r>
                    </a:p>
                  </a:txBody>
                  <a:tcPr>
                    <a:lnB w="12700" cap="flat" cmpd="sng" algn="ctr">
                      <a:solidFill>
                        <a:schemeClr val="tx1"/>
                      </a:solidFill>
                      <a:prstDash val="solid"/>
                      <a:round/>
                      <a:headEnd type="none" w="med" len="med"/>
                      <a:tailEnd type="none" w="med" len="med"/>
                    </a:lnB>
                  </a:tcPr>
                </a:tc>
              </a:tr>
              <a:tr h="2004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rgbClr val="0000CC"/>
                          </a:solidFill>
                          <a:effectLst/>
                          <a:latin typeface="+mn-lt"/>
                          <a:ea typeface="+mn-ea"/>
                          <a:cs typeface="+mn-cs"/>
                        </a:rPr>
                        <a:t>п.35.3 </a:t>
                      </a:r>
                      <a:r>
                        <a:rPr lang="ru-RU" sz="1800" kern="1200" dirty="0" smtClean="0">
                          <a:solidFill>
                            <a:schemeClr val="tx1"/>
                          </a:solidFill>
                          <a:effectLst/>
                          <a:latin typeface="+mn-lt"/>
                          <a:ea typeface="+mn-ea"/>
                          <a:cs typeface="+mn-cs"/>
                        </a:rPr>
                        <a:t>классы, оборудованные балетными станками (палками) длиной не менее 25 погонных метров вдоль трех стен, зеркала размером 7 м х 2 м на одной стене;</a:t>
                      </a:r>
                    </a:p>
                  </a:txBody>
                  <a:tcPr>
                    <a:lnT w="12700" cap="flat" cmpd="sng" algn="ctr">
                      <a:solidFill>
                        <a:schemeClr val="tx1"/>
                      </a:solidFill>
                      <a:prstDash val="solid"/>
                      <a:round/>
                      <a:headEnd type="none" w="med" len="med"/>
                      <a:tailEnd type="none" w="med" len="med"/>
                    </a:lnT>
                  </a:tcPr>
                </a:tc>
                <a:tc>
                  <a:txBody>
                    <a:bodyPr/>
                    <a:lstStyle/>
                    <a:p>
                      <a:pPr rtl="0" eaLnBrk="1" latinLnBrk="0" hangingPunct="1"/>
                      <a:r>
                        <a:rPr lang="ru-RU" sz="1800" kern="1200" dirty="0" smtClean="0">
                          <a:solidFill>
                            <a:schemeClr val="tx1"/>
                          </a:solidFill>
                          <a:effectLst/>
                          <a:latin typeface="+mn-lt"/>
                          <a:ea typeface="+mn-ea"/>
                          <a:cs typeface="+mn-cs"/>
                        </a:rPr>
                        <a:t>Абзац восьмой пункта 35.3. изложить в следующей редакции:</a:t>
                      </a:r>
                      <a:endParaRPr lang="ru-RU" dirty="0" smtClean="0">
                        <a:effectLst/>
                      </a:endParaRPr>
                    </a:p>
                    <a:p>
                      <a:pPr rtl="0" eaLnBrk="1" latinLnBrk="0" hangingPunct="1"/>
                      <a:r>
                        <a:rPr lang="ru-RU" sz="1800" kern="1200" dirty="0" smtClean="0">
                          <a:solidFill>
                            <a:srgbClr val="0000CC"/>
                          </a:solidFill>
                          <a:effectLst/>
                          <a:latin typeface="+mn-lt"/>
                          <a:ea typeface="+mn-ea"/>
                          <a:cs typeface="+mn-cs"/>
                        </a:rPr>
                        <a:t>«…классы, оборудованные балетными станками (палками) и зеркалами;».</a:t>
                      </a:r>
                      <a:endParaRPr lang="ru-RU" dirty="0" smtClean="0">
                        <a:solidFill>
                          <a:srgbClr val="0000CC"/>
                        </a:solidFill>
                        <a:effectLst/>
                      </a:endParaRPr>
                    </a:p>
                    <a:p>
                      <a:pPr lvl="0"/>
                      <a:endParaRPr lang="ru-RU" sz="1800" kern="1200" dirty="0" smtClean="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tcPr>
                </a:tc>
              </a:tr>
            </a:tbl>
          </a:graphicData>
        </a:graphic>
      </p:graphicFrame>
      <p:sp>
        <p:nvSpPr>
          <p:cNvPr id="5" name="TextBox 4"/>
          <p:cNvSpPr txBox="1"/>
          <p:nvPr/>
        </p:nvSpPr>
        <p:spPr>
          <a:xfrm>
            <a:off x="6156176" y="1484784"/>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414699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1440160"/>
          </a:xfrm>
        </p:spPr>
        <p:txBody>
          <a:bodyPr>
            <a:noAutofit/>
          </a:bodyPr>
          <a:lstStyle/>
          <a:p>
            <a:r>
              <a:rPr lang="ru-RU" sz="2800" dirty="0">
                <a:solidFill>
                  <a:srgbClr val="0000CC"/>
                </a:solidFill>
              </a:rPr>
              <a:t>ИЗМЕНЕНИЯ, </a:t>
            </a:r>
            <a:br>
              <a:rPr lang="ru-RU" sz="2800" dirty="0">
                <a:solidFill>
                  <a:srgbClr val="0000CC"/>
                </a:solidFill>
              </a:rPr>
            </a:br>
            <a:r>
              <a:rPr lang="ru-RU" sz="2800" dirty="0">
                <a:solidFill>
                  <a:srgbClr val="0000CC"/>
                </a:solidFill>
              </a:rPr>
              <a:t>которые вносятся в </a:t>
            </a:r>
            <a:r>
              <a:rPr lang="ru-RU" sz="2800" dirty="0" smtClean="0">
                <a:solidFill>
                  <a:srgbClr val="0000CC"/>
                </a:solidFill>
              </a:rPr>
              <a:t>ФГОС НОО, </a:t>
            </a:r>
            <a:r>
              <a:rPr lang="ru-RU" sz="2800" dirty="0">
                <a:solidFill>
                  <a:srgbClr val="0000CC"/>
                </a:solidFill>
              </a:rPr>
              <a:t>утвержденный приказом Министерства просвещения </a:t>
            </a:r>
            <a:r>
              <a:rPr lang="ru-RU" sz="2800" dirty="0" smtClean="0">
                <a:solidFill>
                  <a:srgbClr val="0000CC"/>
                </a:solidFill>
              </a:rPr>
              <a:t>РФ </a:t>
            </a:r>
            <a:r>
              <a:rPr lang="ru-RU" sz="2800" dirty="0">
                <a:solidFill>
                  <a:srgbClr val="0000CC"/>
                </a:solidFill>
              </a:rPr>
              <a:t>от 31 мая 2021 г. № </a:t>
            </a:r>
            <a:r>
              <a:rPr lang="ru-RU" sz="2800" dirty="0" smtClean="0">
                <a:solidFill>
                  <a:srgbClr val="0000CC"/>
                </a:solidFill>
              </a:rPr>
              <a:t>286</a:t>
            </a:r>
            <a:endParaRPr lang="ru-RU" sz="2800" dirty="0">
              <a:solidFill>
                <a:srgbClr val="0000CC"/>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15189880"/>
              </p:ext>
            </p:extLst>
          </p:nvPr>
        </p:nvGraphicFramePr>
        <p:xfrm>
          <a:off x="107504" y="1628800"/>
          <a:ext cx="8928992" cy="5095488"/>
        </p:xfrm>
        <a:graphic>
          <a:graphicData uri="http://schemas.openxmlformats.org/drawingml/2006/table">
            <a:tbl>
              <a:tblPr firstRow="1" bandRow="1">
                <a:tableStyleId>{5940675A-B579-460E-94D1-54222C63F5DA}</a:tableStyleId>
              </a:tblPr>
              <a:tblGrid>
                <a:gridCol w="5904656"/>
                <a:gridCol w="3024336"/>
              </a:tblGrid>
              <a:tr h="432048">
                <a:tc>
                  <a:txBody>
                    <a:bodyPr/>
                    <a:lstStyle/>
                    <a:p>
                      <a:pPr algn="ctr"/>
                      <a:r>
                        <a:rPr lang="ru-RU" sz="1100" dirty="0" smtClean="0"/>
                        <a:t>ФГОС НОО</a:t>
                      </a:r>
                      <a:endParaRPr lang="ru-RU" sz="1100" dirty="0"/>
                    </a:p>
                  </a:txBody>
                  <a:tcPr/>
                </a:tc>
                <a:tc>
                  <a:txBody>
                    <a:bodyPr/>
                    <a:lstStyle/>
                    <a:p>
                      <a:pPr algn="ctr"/>
                      <a:r>
                        <a:rPr lang="ru-RU" sz="1100" dirty="0" smtClean="0">
                          <a:solidFill>
                            <a:srgbClr val="0000CC"/>
                          </a:solidFill>
                        </a:rPr>
                        <a:t>Изменения</a:t>
                      </a:r>
                      <a:endParaRPr lang="ru-RU" sz="1100" dirty="0">
                        <a:solidFill>
                          <a:srgbClr val="0000CC"/>
                        </a:solidFill>
                      </a:endParaRPr>
                    </a:p>
                  </a:txBody>
                  <a:tcPr/>
                </a:tc>
              </a:tr>
              <a:tr h="2376264">
                <a:tc>
                  <a:txBody>
                    <a:bodyPr/>
                    <a:lstStyle/>
                    <a:p>
                      <a:r>
                        <a:rPr lang="ru-RU" sz="1100" kern="1200" dirty="0" smtClean="0">
                          <a:solidFill>
                            <a:srgbClr val="0000CC"/>
                          </a:solidFill>
                          <a:effectLst/>
                          <a:latin typeface="+mn-lt"/>
                          <a:ea typeface="+mn-ea"/>
                          <a:cs typeface="+mn-cs"/>
                        </a:rPr>
                        <a:t>п.36.1 </a:t>
                      </a:r>
                      <a:r>
                        <a:rPr lang="ru-RU" sz="1200" kern="1200" dirty="0" smtClean="0">
                          <a:solidFill>
                            <a:schemeClr val="tx1"/>
                          </a:solidFill>
                          <a:effectLst/>
                          <a:latin typeface="+mn-lt"/>
                          <a:ea typeface="+mn-ea"/>
                          <a:cs typeface="+mn-cs"/>
                        </a:rPr>
                        <a:t>Организация должна предоставлять не менее одного учебника из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и (или) учебного пособия в печатной форме, выпущенных организациями, входящими в перечень организаций, осуществляющих выпуск учебных пособий, которые допускаются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необходимого для освоения программы начального общего образования на каждого обучающегося по каждому учебному предмету, курсу, модулю</a:t>
                      </a:r>
                      <a:r>
                        <a:rPr lang="ru-RU" sz="1200" kern="1200" baseline="300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входящему как в обязательную часть указанной программы, так и в часть программы, формируемую участниками образовательных отношений.</a:t>
                      </a:r>
                    </a:p>
                    <a:p>
                      <a:r>
                        <a:rPr lang="ru-RU" sz="1200" kern="1200" dirty="0" smtClean="0">
                          <a:solidFill>
                            <a:schemeClr val="tx1"/>
                          </a:solidFill>
                          <a:effectLst/>
                          <a:latin typeface="+mn-lt"/>
                          <a:ea typeface="+mn-ea"/>
                          <a:cs typeface="+mn-cs"/>
                        </a:rPr>
                        <a:t>Дополнительно Организация может предоставить учебные пособия в электронной форме, выпущенные организациями, входящими в перечень организаций, осуществляющих выпуск учебных пособий, которые допускаются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необходимого для освоения программы начального общего образования на каждого обучающегося по каждому учебному предмету, учебному курсу (в том числе внеурочной деятельности), учебному модулю, входящему как в обязательную часть указанной программы, так и в часть программы, формируемую участниками образовательных отношений.</a:t>
                      </a:r>
                    </a:p>
                    <a:p>
                      <a:r>
                        <a:rPr lang="ru-RU" sz="1200" kern="1200" dirty="0" smtClean="0">
                          <a:solidFill>
                            <a:schemeClr val="tx1"/>
                          </a:solidFill>
                          <a:effectLst/>
                          <a:latin typeface="+mn-lt"/>
                          <a:ea typeface="+mn-ea"/>
                          <a:cs typeface="+mn-cs"/>
                        </a:rPr>
                        <a:t>Обучающимся должен быть обеспечен доступ к печатным и электронным образовательным ресурсам (далее - ЭОР), в том числе к ЭОР, размещенным в федеральных и региональных базах данных ЭОР.</a:t>
                      </a:r>
                    </a:p>
                  </a:txBody>
                  <a:tcPr/>
                </a:tc>
                <a:tc>
                  <a:txBody>
                    <a:bodyPr/>
                    <a:lstStyle/>
                    <a:p>
                      <a:r>
                        <a:rPr lang="ru-RU" sz="1100" kern="1200" dirty="0" smtClean="0">
                          <a:solidFill>
                            <a:schemeClr val="tx1"/>
                          </a:solidFill>
                          <a:effectLst/>
                          <a:latin typeface="+mn-lt"/>
                          <a:ea typeface="+mn-ea"/>
                          <a:cs typeface="+mn-cs"/>
                        </a:rPr>
                        <a:t>Пункт 36.1. изложить в следующей редакции:</a:t>
                      </a:r>
                    </a:p>
                    <a:p>
                      <a:r>
                        <a:rPr lang="ru-RU" sz="1100" kern="1200" dirty="0" smtClean="0">
                          <a:solidFill>
                            <a:srgbClr val="0000CC"/>
                          </a:solidFill>
                          <a:effectLst/>
                          <a:latin typeface="+mn-lt"/>
                          <a:ea typeface="+mn-ea"/>
                          <a:cs typeface="+mn-cs"/>
                        </a:rPr>
                        <a:t>«Организация должна предоставлять не менее одного учебника и(или) учебного пособия в печатной и (или) электронной форме, необходимого для освоения программы начального общего образования на каждого обучающегося по каждому учебному предмету (дисциплине, курсу), входящему </a:t>
                      </a:r>
                      <a:br>
                        <a:rPr lang="ru-RU" sz="1100" kern="1200" dirty="0" smtClean="0">
                          <a:solidFill>
                            <a:srgbClr val="0000CC"/>
                          </a:solidFill>
                          <a:effectLst/>
                          <a:latin typeface="+mn-lt"/>
                          <a:ea typeface="+mn-ea"/>
                          <a:cs typeface="+mn-cs"/>
                        </a:rPr>
                      </a:br>
                      <a:r>
                        <a:rPr lang="ru-RU" sz="1100" kern="1200" dirty="0" smtClean="0">
                          <a:solidFill>
                            <a:srgbClr val="0000CC"/>
                          </a:solidFill>
                          <a:effectLst/>
                          <a:latin typeface="+mn-lt"/>
                          <a:ea typeface="+mn-ea"/>
                          <a:cs typeface="+mn-cs"/>
                        </a:rPr>
                        <a:t>как в обязательную часть учебного плана указанной программы, так и в часть, формируемую участниками образовательных отношений.</a:t>
                      </a:r>
                    </a:p>
                    <a:p>
                      <a:r>
                        <a:rPr lang="ru-RU" sz="1100" kern="1200" dirty="0" smtClean="0">
                          <a:solidFill>
                            <a:srgbClr val="0000CC"/>
                          </a:solidFill>
                          <a:effectLst/>
                          <a:latin typeface="+mn-lt"/>
                          <a:ea typeface="+mn-ea"/>
                          <a:cs typeface="+mn-cs"/>
                        </a:rPr>
                        <a:t>Обучающимся должен быть обеспечен доступ к печатным и электронным образовательным ресурсам (далее – ЭОР), в том числе к ЭОР, размещенным в федеральных и региональных базах данных ЭОР.».</a:t>
                      </a:r>
                    </a:p>
                  </a:txBody>
                  <a:tcPr/>
                </a:tc>
              </a:tr>
            </a:tbl>
          </a:graphicData>
        </a:graphic>
      </p:graphicFrame>
      <p:sp>
        <p:nvSpPr>
          <p:cNvPr id="5" name="TextBox 4"/>
          <p:cNvSpPr txBox="1"/>
          <p:nvPr/>
        </p:nvSpPr>
        <p:spPr>
          <a:xfrm>
            <a:off x="6156176" y="5805264"/>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28110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риказ_внес изм во ФГОС ооо(1) - Microsoft Word"/>
          <p:cNvPicPr>
            <a:picLocks noChangeAspect="1"/>
          </p:cNvPicPr>
          <p:nvPr/>
        </p:nvPicPr>
        <p:blipFill rotWithShape="1">
          <a:blip r:embed="rId2">
            <a:extLst>
              <a:ext uri="{28A0092B-C50C-407E-A947-70E740481C1C}">
                <a14:useLocalDpi xmlns:a14="http://schemas.microsoft.com/office/drawing/2010/main" val="0"/>
              </a:ext>
            </a:extLst>
          </a:blip>
          <a:srcRect l="23205" t="21298" r="12038" b="5368"/>
          <a:stretch/>
        </p:blipFill>
        <p:spPr>
          <a:xfrm>
            <a:off x="0" y="764704"/>
            <a:ext cx="9102346" cy="5622438"/>
          </a:xfrm>
          <a:prstGeom prst="rect">
            <a:avLst/>
          </a:prstGeom>
          <a:ln>
            <a:solidFill>
              <a:schemeClr val="accent1"/>
            </a:solidFill>
          </a:ln>
        </p:spPr>
      </p:pic>
      <p:sp>
        <p:nvSpPr>
          <p:cNvPr id="4" name="TextBox 3"/>
          <p:cNvSpPr txBox="1"/>
          <p:nvPr/>
        </p:nvSpPr>
        <p:spPr>
          <a:xfrm>
            <a:off x="6156176" y="332656"/>
            <a:ext cx="2808312" cy="369332"/>
          </a:xfrm>
          <a:prstGeom prst="rect">
            <a:avLst/>
          </a:prstGeom>
          <a:noFill/>
        </p:spPr>
        <p:txBody>
          <a:bodyPr wrap="square" rtlCol="0">
            <a:spAutoFit/>
          </a:bodyPr>
          <a:lstStyle/>
          <a:p>
            <a:r>
              <a:rPr lang="ru-RU" i="1" dirty="0" smtClean="0">
                <a:solidFill>
                  <a:srgbClr val="FF0000"/>
                </a:solidFill>
              </a:rPr>
              <a:t>Проект</a:t>
            </a:r>
            <a:endParaRPr lang="ru-RU" i="1" dirty="0">
              <a:solidFill>
                <a:srgbClr val="FF0000"/>
              </a:solidFill>
            </a:endParaRPr>
          </a:p>
        </p:txBody>
      </p:sp>
    </p:spTree>
    <p:extLst>
      <p:ext uri="{BB962C8B-B14F-4D97-AF65-F5344CB8AC3E}">
        <p14:creationId xmlns:p14="http://schemas.microsoft.com/office/powerpoint/2010/main" val="28888546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1479</Words>
  <Application>Microsoft Office PowerPoint</Application>
  <PresentationFormat>Экран (4:3)</PresentationFormat>
  <Paragraphs>125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Проектирование ООП  по обновленным ФГОС НОО и ООО </vt:lpstr>
      <vt:lpstr>Презентация PowerPoint</vt:lpstr>
      <vt:lpstr>Презентация PowerPoint</vt:lpstr>
      <vt:lpstr>Презентация PowerPoint</vt:lpstr>
      <vt:lpstr>ИЗМЕНЕНИЯ,  которые вносятся в ФГОС НОО, утвержденный приказом Министерства просвещения РФ от 31 мая 2021 г. № 286</vt:lpstr>
      <vt:lpstr>ИЗМЕНЕНИЯ,  которые вносятся в ФГОС НОО, утвержденный приказом Министерства просвещения РФ от 31 мая 2021 г. № 286</vt:lpstr>
      <vt:lpstr>ИЗМЕНЕНИЯ,  которые вносятся в ФГОС НОО, утвержденный приказом Министерства просвещения РФ от 31 мая 2021 г. № 286</vt:lpstr>
      <vt:lpstr>ИЗМЕНЕНИЯ,  которые вносятся в ФГОС НОО, утвержденный приказом Министерства просвещения РФ от 31 мая 2021 г. № 286</vt:lpstr>
      <vt:lpstr>Презентация PowerPoint</vt:lpstr>
      <vt:lpstr>ИЗМЕНЕНИЯ,  которые вносятся в ФГОС ООО, утвержденный приказом Министерства просвещения РФ от 31 мая 2021 г. № 287</vt:lpstr>
      <vt:lpstr>ИЗМЕНЕНИЯ,  которые вносятся в ФГОС НОО, утвержденный приказом Министерства просвещения РФ от 31 мая 2021 г. № 287</vt:lpstr>
      <vt:lpstr>ИЗМЕНЕНИЯ,  которые вносятся в ФГОС НОО, утвержденный приказом Министерства просвещения РФ от 31 мая 2021 г. № 287</vt:lpstr>
      <vt:lpstr>ИЗМЕНЕНИЯ,  которые вносятся в ФГОС НОО, утвержденный приказом Министерства просвещения РФ от 31 мая 2021 г. № 287</vt:lpstr>
      <vt:lpstr>ИЗМЕНЕНИЯ,  которые вносятся в ФГОС НОО, утвержденный приказом Министерства просвещения РФ от 31 мая 2021 г. № 287</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Наталия Владимировна Зайцева</dc:creator>
  <cp:lastModifiedBy>Наталия Владимировна Зайцева</cp:lastModifiedBy>
  <cp:revision>16</cp:revision>
  <dcterms:created xsi:type="dcterms:W3CDTF">2022-06-22T07:32:58Z</dcterms:created>
  <dcterms:modified xsi:type="dcterms:W3CDTF">2022-06-22T12:51:50Z</dcterms:modified>
</cp:coreProperties>
</file>