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41" autoAdjust="0"/>
  </p:normalViewPr>
  <p:slideViewPr>
    <p:cSldViewPr snapToGrid="0">
      <p:cViewPr varScale="1">
        <p:scale>
          <a:sx n="92" d="100"/>
          <a:sy n="92" d="100"/>
        </p:scale>
        <p:origin x="1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46972-DA3A-4AE7-8CCD-97751DF00444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15FF1-4313-4172-A4DF-7A49C766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7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Обученность</a:t>
            </a:r>
            <a:r>
              <a:rPr lang="ru-RU" dirty="0" smtClean="0"/>
              <a:t> оценивается в баллах (отметка по предмету) по результатам выполнения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тематических зачётных работ, по данным промежуточной диагностики, по качеству и содержанию устных ответов, подготовленных рефератов и т.п.</a:t>
            </a:r>
          </a:p>
          <a:p>
            <a:endParaRPr lang="ru-RU" dirty="0" smtClean="0"/>
          </a:p>
          <a:p>
            <a:r>
              <a:rPr lang="ru-RU" dirty="0" smtClean="0"/>
              <a:t>Обучаемость, или уровень учебно-познавательных возможностей.</a:t>
            </a:r>
          </a:p>
          <a:p>
            <a:r>
              <a:rPr lang="ru-RU" dirty="0" smtClean="0"/>
              <a:t>Этот параметр имеет все шансы претендовать на интегральную характеристику зоны ближайшего развития ученика, так как зависит и определяется развитием всех остальных упомянутых выше параметров ИСУД: обучаемость определяется и уровнем интереса к предмету, и объемом усвоенных знаний, и уровнем развития </a:t>
            </a:r>
            <a:r>
              <a:rPr lang="ru-RU" dirty="0" err="1" smtClean="0"/>
              <a:t>общеучебных</a:t>
            </a:r>
            <a:r>
              <a:rPr lang="ru-RU" dirty="0" smtClean="0"/>
              <a:t> навыков, и психофизиологическими особенностями личности.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5FF1-4313-4172-A4DF-7A49C766C96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478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Можно показать, что такая схема «работает» и в динамике: если будет расти показатель по любому из выделенных параметров, то общая площадь фигуры будет увеличиваться. В переводе на язык дидактики:</a:t>
            </a:r>
          </a:p>
          <a:p>
            <a:r>
              <a:rPr lang="ru-RU" dirty="0" smtClean="0"/>
              <a:t>если развивается и растет любой из параметров индивидуального стиля учебной деятельности ученика, то увеличивается общий уровень его познавательных возможностей –его обучаемость.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5FF1-4313-4172-A4DF-7A49C766C9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30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данной системе упражнений первое задание направлено на проверку памяти учащихся. Не следует формулировать задание следующим образом: «запишите формулу суммы, произведения и частного двух функций», так как не все ученики смогут сразу запомнить и воспроизвести эти формулы. При ответе на данный вопрос часть учащихся напишет, что они познакомились с правилами нахождения производных, и запишет их.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5FF1-4313-4172-A4DF-7A49C766C96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55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1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4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4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4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1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6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2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7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1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DCE5AF3C-8CBD-4AE7-AAD9-9E7966B7A15C}" type="datetimeFigureOut">
              <a:rPr lang="ru-RU" smtClean="0">
                <a:solidFill>
                  <a:srgbClr val="000000"/>
                </a:solidFill>
              </a:rPr>
              <a:pPr/>
              <a:t>09.04.2019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6A3F36-5E3A-4B0E-9215-210A4809330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5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6;&#1072;&#1079;&#1076;&#1072;&#1090;&#1086;&#1095;&#1085;&#1099;&#1081;%20&#1084;&#1072;&#1090;&#1077;&#1088;&#1080;&#1072;&#1083;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3;&#1072;&#1088;&#1091;&#1096;&#1077;&#1085;&#1080;&#1103;%20&#1086;&#1073;&#1091;&#1095;&#1072;&#1077;&#1084;&#1086;&#1089;&#1090;&#1080;%20&#1076;&#1080;&#1089;&#1083;&#1077;&#1082;&#1089;&#1080;&#1103;,%20&#1076;&#1080;&#1089;&#1075;&#1088;&#1072;&#1092;&#1080;&#1103;,%20&#1076;&#1080;&#1089;&#1082;&#1072;&#1083;&#1100;&#1082;&#1091;&#1083;&#1103;&#1094;&#1080;&#1103;%20&#1080;%20&#1076;&#1088;&#1091;&#1075;&#1080;&#1077;_%20&#1042;&#1080;&#1076;&#1099;%20&#1088;&#1072;&#1089;&#1089;&#1090;&#1088;&#1086;&#1081;&#1089;&#1090;&#1074;%20&#1086;&#1073;&#1091;&#1095;&#1072;&#1077;&#1084;&#1086;&#1089;&#1090;&#1080;%20&#1080;%20&#1080;&#1093;%20&#1087;&#1088;&#1080;&#1079;&#1085;&#1072;&#1082;&#1080;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394" y="818640"/>
            <a:ext cx="11027343" cy="2128066"/>
          </a:xfrm>
        </p:spPr>
        <p:txBody>
          <a:bodyPr/>
          <a:lstStyle/>
          <a:p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«Методика определения уровня обучаемости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601686"/>
          </a:xfrm>
        </p:spPr>
        <p:txBody>
          <a:bodyPr/>
          <a:lstStyle/>
          <a:p>
            <a:pPr algn="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Никитина Ю.С., </a:t>
            </a:r>
          </a:p>
          <a:p>
            <a:pPr algn="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 ЦРИИ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апреля 2019 г.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85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98149"/>
            <a:ext cx="10972800" cy="1143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Методика определения уровня обучаемости</a:t>
            </a:r>
            <a:r>
              <a:rPr lang="ru-RU" sz="4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01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98149"/>
            <a:ext cx="10972800" cy="1143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определения уровня обучаемости</a:t>
            </a:r>
            <a:r>
              <a:rPr lang="ru-RU" sz="4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62" y="1417320"/>
            <a:ext cx="3875223" cy="5440680"/>
          </a:xfrm>
        </p:spPr>
      </p:pic>
    </p:spTree>
    <p:extLst>
      <p:ext uri="{BB962C8B-B14F-4D97-AF65-F5344CB8AC3E}">
        <p14:creationId xmlns:p14="http://schemas.microsoft.com/office/powerpoint/2010/main" val="172670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mtClean="0"/>
          </a:p>
          <a:p>
            <a:pPr marL="0" indent="0" algn="ctr">
              <a:buNone/>
            </a:pPr>
            <a:r>
              <a:rPr lang="ru-RU" smtClean="0"/>
              <a:t>11 </a:t>
            </a:r>
            <a:r>
              <a:rPr lang="ru-RU" dirty="0" smtClean="0"/>
              <a:t>АПРЕЛЯ 2019 Г. </a:t>
            </a:r>
          </a:p>
          <a:p>
            <a:pPr marL="0" indent="0" algn="ctr">
              <a:buNone/>
            </a:pPr>
            <a:r>
              <a:rPr lang="ru-RU" dirty="0" smtClean="0"/>
              <a:t>МАТЕРИАЛЫ БУДУТ НАПРАВЛЕНЫ </a:t>
            </a:r>
          </a:p>
          <a:p>
            <a:pPr marL="0" indent="0" algn="ctr">
              <a:buNone/>
            </a:pPr>
            <a:r>
              <a:rPr lang="ru-RU" dirty="0" smtClean="0"/>
              <a:t>ГАЛЕЕВОЙ Н.Л. </a:t>
            </a:r>
          </a:p>
          <a:p>
            <a:pPr marL="0" indent="0" algn="ctr">
              <a:buNone/>
            </a:pPr>
            <a:r>
              <a:rPr lang="ru-RU" dirty="0" smtClean="0"/>
              <a:t>ДЛЯ ЭКСПЕРТНОЙ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0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Обучаемость, </a:t>
            </a:r>
            <a:r>
              <a:rPr lang="ru-RU" sz="3600" b="1" dirty="0">
                <a:solidFill>
                  <a:srgbClr val="C00000"/>
                </a:solidFill>
              </a:rPr>
              <a:t>или </a:t>
            </a:r>
            <a:r>
              <a:rPr lang="ru-RU" sz="3600" b="1" dirty="0" smtClean="0">
                <a:solidFill>
                  <a:srgbClr val="C00000"/>
                </a:solidFill>
              </a:rPr>
              <a:t>уровень </a:t>
            </a:r>
            <a:r>
              <a:rPr lang="ru-RU" sz="3600" b="1" dirty="0">
                <a:solidFill>
                  <a:srgbClr val="C00000"/>
                </a:solidFill>
              </a:rPr>
              <a:t>учебно-познавательных возможностей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009504"/>
            <a:ext cx="10972800" cy="4525963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Обученность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объем и глубина знаний ученика по предмету; уровень владения предметными умениями и навыками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Обучаемость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уровень учебных возможностей учащегося, уровень самостоятельности в учебной деятельности.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9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7"/>
            <a:ext cx="10972800" cy="1606413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Уровень обучаемости динамически изменяющийся параметр, зависящий как от наследственных задатков, так и от социальных </a:t>
            </a:r>
            <a:r>
              <a:rPr lang="ru-RU" sz="3200" b="1" dirty="0" smtClean="0">
                <a:solidFill>
                  <a:srgbClr val="C00000"/>
                </a:solidFill>
              </a:rPr>
              <a:t>условий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75797" y="2091752"/>
            <a:ext cx="7640406" cy="3568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29098" y="5820719"/>
            <a:ext cx="83138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обучаемости как интегральной характеристики познавательной сферы ученика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6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7"/>
            <a:ext cx="10972800" cy="1606413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Уровень обучаемости динамически изменяющийся параметр, зависящий как от наследственных задатков, так и от социальных </a:t>
            </a:r>
            <a:r>
              <a:rPr lang="ru-RU" sz="3200" b="1" dirty="0" smtClean="0">
                <a:solidFill>
                  <a:srgbClr val="C00000"/>
                </a:solidFill>
              </a:rPr>
              <a:t>условий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5797" y="2091752"/>
            <a:ext cx="7640406" cy="3568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29098" y="5820719"/>
            <a:ext cx="83138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обучаемости как интегральной характеристики познавательной сферы ученика</a:t>
            </a:r>
          </a:p>
        </p:txBody>
      </p:sp>
      <p:sp>
        <p:nvSpPr>
          <p:cNvPr id="6" name="TextBox 5"/>
          <p:cNvSpPr txBox="1"/>
          <p:nvPr/>
        </p:nvSpPr>
        <p:spPr>
          <a:xfrm rot="20441042">
            <a:off x="86425" y="1899902"/>
            <a:ext cx="12019150" cy="305628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3600" b="1" dirty="0">
                <a:solidFill>
                  <a:srgbClr val="808080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развивается и растет любой из параметров</a:t>
            </a:r>
            <a:endParaRPr lang="ru-RU" sz="3600" dirty="0">
              <a:solidFill>
                <a:srgbClr val="808080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3600" dirty="0">
                <a:solidFill>
                  <a:srgbClr val="808080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индивидуального стиля учебной </a:t>
            </a:r>
            <a:r>
              <a:rPr lang="ru-RU" sz="3600" b="1" dirty="0">
                <a:solidFill>
                  <a:srgbClr val="808080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ученика,</a:t>
            </a:r>
            <a:endParaRPr lang="ru-RU" sz="3600" dirty="0">
              <a:solidFill>
                <a:srgbClr val="808080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3600" dirty="0">
                <a:solidFill>
                  <a:srgbClr val="808080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 увеличивается общий уровень его познавательных </a:t>
            </a:r>
            <a:r>
              <a:rPr lang="ru-RU" sz="3600" b="1" dirty="0">
                <a:solidFill>
                  <a:srgbClr val="808080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возможностей –</a:t>
            </a:r>
            <a:endParaRPr lang="ru-RU" sz="3600" dirty="0">
              <a:solidFill>
                <a:srgbClr val="808080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808080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обучаемость.</a:t>
            </a:r>
            <a:endParaRPr lang="ru-RU" sz="3600" dirty="0">
              <a:solidFill>
                <a:srgbClr val="808080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099" y="274637"/>
            <a:ext cx="10972800" cy="1756293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Именно уровень обучаемости ребёнка определяет долю необходимой помощи, формы и приёмы индивидуальной работы с каждым учащимся.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718" y="2281186"/>
            <a:ext cx="11624109" cy="1799925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требованиям ФГОС, учитель обязан осуществлять индивидуализацию учебного процесса, реализуя проектирование индивидуальных траекторий развития обучающихся.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21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099" y="274637"/>
            <a:ext cx="10972800" cy="1756293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Именно уровень обучаемости ребёнка определяет долю необходимой помощи, формы и приёмы индивидуальной работы с каждым учащимся.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345" y="2030930"/>
            <a:ext cx="11624109" cy="1309036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требованиям ФГОС, учитель обязан осуществлять индивидуализацию учебного процесса, реализуя проектирование индивидуальных траекторий развития обучающихся.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индивидуализированном учебном процессе учитель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всегда знает, КОМУ, КОГДА И ЗАЧЕМ он НУЖЕН, чтобы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условия для достижения учебного успеха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КАЖДОМУ ученику, и имеет достаточное ресурсное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обеспечение, чтобы это сделать.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89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598" y="659648"/>
            <a:ext cx="10972800" cy="2526314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Отслеживание </a:t>
            </a:r>
            <a:r>
              <a:rPr lang="ru-RU" sz="3200" b="1" i="1" u="sng" dirty="0">
                <a:solidFill>
                  <a:srgbClr val="C00000"/>
                </a:solidFill>
              </a:rPr>
              <a:t>динамики обучаемости</a:t>
            </a: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помогает спланировать вариант методы и приёмы, используемые на уроке для получения максимально возможного положительного результата усвоения знаний учащимся.</a:t>
            </a:r>
          </a:p>
        </p:txBody>
      </p:sp>
    </p:spTree>
    <p:extLst>
      <p:ext uri="{BB962C8B-B14F-4D97-AF65-F5344CB8AC3E}">
        <p14:creationId xmlns:p14="http://schemas.microsoft.com/office/powerpoint/2010/main" val="124261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63630"/>
            <a:ext cx="10972800" cy="178067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учителя по планированию и организации индивидуальных программ развития ученика средствами учебного предмета: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823" y="1523198"/>
            <a:ext cx="11412354" cy="495460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1–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ый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шаг: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организует проведение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методических срезов (КМС) для определения актуального уровня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обученности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уровня обучаемости на материале своего предмета;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2–ой шаг: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результатам анализа КМС учитель выделяет группу учащихся с низким уровнем обучаемости и начинает целенаправленно проводить педагогическую диагностику уровня развития внутренних ресурсов учебного успеха этих учеников (внимания, памяти,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общеучебных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умений, мотивации);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3–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ий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шаг: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заполненная матрица учебного успеха каждого ученика является основой для выбора форм и видов заданий, комфортных для ученика (для этапов уяснения и окончательной диагностики предметных знаний) и развивающих форм заданий (для этапа отработки и обобщения ЗУН);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4–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ый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шаг: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феврале–марте учитель снова проводит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–методические срезы на определение уровня обучаемости, уровня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общеучебных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умений и др., оценивает динамику изменений параметров ИСУД.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3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УРОВНИ ОБУЧАЕМОСТИ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уровень обучаемости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наиболее высокий,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творческий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обучаемости (способность самостоятельно интегрировать новые знания в систему собственных знаний, умение проектировать новые способы решений и т. д.).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обучаемости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высокий,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прикладной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обучаемости (способность активно использовать приобретенные знания в знакомой ситуации).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репродуктивный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обучаемости, позволяющий ученику понимать и запоминать новую информацию, применять ее по алгоритму.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случаи, когда ученик не может на уроках данного предмета проявить даже минимальные возможности (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/>
              </a:rPr>
              <a:t>группа учебного риска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747</Words>
  <Application>Microsoft Office PowerPoint</Application>
  <PresentationFormat>Широкоэкранный</PresentationFormat>
  <Paragraphs>55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Diseño predeterminado</vt:lpstr>
      <vt:lpstr>«Методика определения уровня обучаемости»</vt:lpstr>
      <vt:lpstr>Обучаемость, или уровень учебно-познавательных возможностей</vt:lpstr>
      <vt:lpstr>Уровень обучаемости динамически изменяющийся параметр, зависящий как от наследственных задатков, так и от социальных условий </vt:lpstr>
      <vt:lpstr>Уровень обучаемости динамически изменяющийся параметр, зависящий как от наследственных задатков, так и от социальных условий </vt:lpstr>
      <vt:lpstr>Именно уровень обучаемости ребёнка определяет долю необходимой помощи, формы и приёмы индивидуальной работы с каждым учащимся.</vt:lpstr>
      <vt:lpstr>Именно уровень обучаемости ребёнка определяет долю необходимой помощи, формы и приёмы индивидуальной работы с каждым учащимся.</vt:lpstr>
      <vt:lpstr>Отслеживание динамики обучаемости помогает спланировать вариант методы и приёмы, используемые на уроке для получения максимально возможного положительного результата усвоения знаний учащимся.</vt:lpstr>
      <vt:lpstr>Алгоритм деятельности учителя по планированию и организации индивидуальных программ развития ученика средствами учебного предмета: </vt:lpstr>
      <vt:lpstr>УРОВНИ ОБУЧАЕМОСТИ</vt:lpstr>
      <vt:lpstr>Методика определения уровня обучаемости </vt:lpstr>
      <vt:lpstr>Методика определения уровня обучаемости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«Методика определения уровня обучаемости»</dc:title>
  <dc:creator>Юлия Сергеевна Никитина</dc:creator>
  <cp:lastModifiedBy>Юлия Сергеевна Никитина</cp:lastModifiedBy>
  <cp:revision>8</cp:revision>
  <dcterms:created xsi:type="dcterms:W3CDTF">2019-04-05T07:00:48Z</dcterms:created>
  <dcterms:modified xsi:type="dcterms:W3CDTF">2019-04-09T12:18:45Z</dcterms:modified>
</cp:coreProperties>
</file>