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  <p:sldMasterId id="2147483761" r:id="rId2"/>
  </p:sldMasterIdLst>
  <p:notesMasterIdLst>
    <p:notesMasterId r:id="rId18"/>
  </p:notesMasterIdLst>
  <p:sldIdLst>
    <p:sldId id="256" r:id="rId3"/>
    <p:sldId id="369" r:id="rId4"/>
    <p:sldId id="370" r:id="rId5"/>
    <p:sldId id="364" r:id="rId6"/>
    <p:sldId id="347" r:id="rId7"/>
    <p:sldId id="368" r:id="rId8"/>
    <p:sldId id="362" r:id="rId9"/>
    <p:sldId id="373" r:id="rId10"/>
    <p:sldId id="374" r:id="rId11"/>
    <p:sldId id="341" r:id="rId12"/>
    <p:sldId id="378" r:id="rId13"/>
    <p:sldId id="371" r:id="rId14"/>
    <p:sldId id="376" r:id="rId15"/>
    <p:sldId id="372" r:id="rId16"/>
    <p:sldId id="377" r:id="rId1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0" autoAdjust="0"/>
    <p:restoredTop sz="80859" autoAdjust="0"/>
  </p:normalViewPr>
  <p:slideViewPr>
    <p:cSldViewPr snapToGrid="0" snapToObjects="1">
      <p:cViewPr>
        <p:scale>
          <a:sx n="45" d="100"/>
          <a:sy n="45" d="100"/>
        </p:scale>
        <p:origin x="-1406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6D3BE-927E-4C85-8A54-86E2D0D5CD47}" type="doc">
      <dgm:prSet loTypeId="urn:microsoft.com/office/officeart/2005/8/layout/arrow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CC8F05E-16E0-4805-B569-91C8E68851AA}">
      <dgm:prSet phldrT="[Текст]" custT="1"/>
      <dgm:spPr/>
      <dgm:t>
        <a:bodyPr/>
        <a:lstStyle/>
        <a:p>
          <a:r>
            <a:rPr lang="ru-RU" sz="2200" b="1" i="1" dirty="0" smtClean="0"/>
            <a:t>Доля учащихся из семей, где оба родителя имеют высшее образование</a:t>
          </a:r>
          <a:endParaRPr lang="ru-RU" sz="2200" b="1" i="1" dirty="0"/>
        </a:p>
      </dgm:t>
    </dgm:pt>
    <dgm:pt modelId="{7A957B27-654C-4A54-81D5-43EA12920AE1}" type="parTrans" cxnId="{41C88151-B4B4-4E42-9F56-36E641337D77}">
      <dgm:prSet/>
      <dgm:spPr/>
      <dgm:t>
        <a:bodyPr/>
        <a:lstStyle/>
        <a:p>
          <a:endParaRPr lang="ru-RU" sz="1600"/>
        </a:p>
      </dgm:t>
    </dgm:pt>
    <dgm:pt modelId="{8CA8242C-E520-4F46-96E8-FDF615643538}" type="sibTrans" cxnId="{41C88151-B4B4-4E42-9F56-36E641337D77}">
      <dgm:prSet/>
      <dgm:spPr/>
      <dgm:t>
        <a:bodyPr/>
        <a:lstStyle/>
        <a:p>
          <a:endParaRPr lang="ru-RU" sz="1600"/>
        </a:p>
      </dgm:t>
    </dgm:pt>
    <dgm:pt modelId="{3FACFA7F-24C6-4272-A265-90C3B4035962}">
      <dgm:prSet phldrT="[Текст]" custT="1"/>
      <dgm:spPr/>
      <dgm:t>
        <a:bodyPr/>
        <a:lstStyle/>
        <a:p>
          <a:r>
            <a:rPr lang="ru-RU" sz="2200" b="1" i="1" dirty="0" smtClean="0">
              <a:latin typeface="+mn-lt"/>
              <a:cs typeface="Times New Roman" pitchFamily="18" charset="0"/>
            </a:rPr>
            <a:t>Доля учащихся</a:t>
          </a:r>
        </a:p>
        <a:p>
          <a:r>
            <a:rPr lang="ru-RU" sz="2200" b="1" i="1" dirty="0" smtClean="0">
              <a:latin typeface="+mn-lt"/>
              <a:cs typeface="Times New Roman" pitchFamily="18" charset="0"/>
            </a:rPr>
            <a:t>- из неполных семей</a:t>
          </a:r>
        </a:p>
        <a:p>
          <a:r>
            <a:rPr lang="ru-RU" sz="2200" b="1" i="1" dirty="0" smtClean="0">
              <a:latin typeface="+mn-lt"/>
              <a:cs typeface="Times New Roman" pitchFamily="18" charset="0"/>
            </a:rPr>
            <a:t>- состоящих на учете</a:t>
          </a:r>
        </a:p>
        <a:p>
          <a:r>
            <a:rPr lang="ru-RU" sz="2200" b="1" i="1" dirty="0" smtClean="0">
              <a:latin typeface="+mn-lt"/>
              <a:cs typeface="Times New Roman" pitchFamily="18" charset="0"/>
            </a:rPr>
            <a:t>- для которых русский язык не является родным</a:t>
          </a:r>
          <a:endParaRPr lang="ru-RU" sz="2200" b="1" i="1" dirty="0">
            <a:latin typeface="+mn-lt"/>
          </a:endParaRPr>
        </a:p>
      </dgm:t>
    </dgm:pt>
    <dgm:pt modelId="{3605078A-694D-4D4D-8BE0-382665B3EA87}" type="parTrans" cxnId="{20D2493F-445C-4020-B75B-2A27746FF835}">
      <dgm:prSet/>
      <dgm:spPr/>
      <dgm:t>
        <a:bodyPr/>
        <a:lstStyle/>
        <a:p>
          <a:endParaRPr lang="ru-RU" sz="1600"/>
        </a:p>
      </dgm:t>
    </dgm:pt>
    <dgm:pt modelId="{098119DD-8B3B-4F10-9C92-26298ADB6AEE}" type="sibTrans" cxnId="{20D2493F-445C-4020-B75B-2A27746FF835}">
      <dgm:prSet/>
      <dgm:spPr/>
      <dgm:t>
        <a:bodyPr/>
        <a:lstStyle/>
        <a:p>
          <a:endParaRPr lang="ru-RU" sz="1600"/>
        </a:p>
      </dgm:t>
    </dgm:pt>
    <dgm:pt modelId="{E67A6E05-FBD8-47BE-8565-5226601576F2}" type="pres">
      <dgm:prSet presAssocID="{8456D3BE-927E-4C85-8A54-86E2D0D5CD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291A5-B343-4470-862E-630DC57CCFED}" type="pres">
      <dgm:prSet presAssocID="{ACC8F05E-16E0-4805-B569-91C8E68851AA}" presName="upArrow" presStyleLbl="node1" presStyleIdx="0" presStyleCnt="2" custScaleX="95268" custScaleY="67352"/>
      <dgm:spPr>
        <a:solidFill>
          <a:srgbClr val="92D050"/>
        </a:solidFill>
      </dgm:spPr>
    </dgm:pt>
    <dgm:pt modelId="{30BBDEB2-5BC0-4C90-AF4E-FF142009E387}" type="pres">
      <dgm:prSet presAssocID="{ACC8F05E-16E0-4805-B569-91C8E68851A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EDFA7-8E6E-4395-8B56-2CBCBC1CEA71}" type="pres">
      <dgm:prSet presAssocID="{3FACFA7F-24C6-4272-A265-90C3B4035962}" presName="downArrow" presStyleLbl="node1" presStyleIdx="1" presStyleCnt="2" custLinFactNeighborX="-974" custLinFactNeighborY="59908"/>
      <dgm:spPr>
        <a:solidFill>
          <a:schemeClr val="accent6">
            <a:lumMod val="75000"/>
          </a:schemeClr>
        </a:solidFill>
      </dgm:spPr>
    </dgm:pt>
    <dgm:pt modelId="{E2EE6E9B-D9D8-4844-AEC1-EB3C33EB4442}" type="pres">
      <dgm:prSet presAssocID="{3FACFA7F-24C6-4272-A265-90C3B403596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A90323-1D80-4909-BD01-4D2B34863ED1}" type="presOf" srcId="{3FACFA7F-24C6-4272-A265-90C3B4035962}" destId="{E2EE6E9B-D9D8-4844-AEC1-EB3C33EB4442}" srcOrd="0" destOrd="0" presId="urn:microsoft.com/office/officeart/2005/8/layout/arrow4"/>
    <dgm:cxn modelId="{20D2493F-445C-4020-B75B-2A27746FF835}" srcId="{8456D3BE-927E-4C85-8A54-86E2D0D5CD47}" destId="{3FACFA7F-24C6-4272-A265-90C3B4035962}" srcOrd="1" destOrd="0" parTransId="{3605078A-694D-4D4D-8BE0-382665B3EA87}" sibTransId="{098119DD-8B3B-4F10-9C92-26298ADB6AEE}"/>
    <dgm:cxn modelId="{A9445643-446F-43E1-BC23-45C84E4ECEF2}" type="presOf" srcId="{8456D3BE-927E-4C85-8A54-86E2D0D5CD47}" destId="{E67A6E05-FBD8-47BE-8565-5226601576F2}" srcOrd="0" destOrd="0" presId="urn:microsoft.com/office/officeart/2005/8/layout/arrow4"/>
    <dgm:cxn modelId="{A7CF793B-C60C-487D-9BFD-5F2C4D0E2E85}" type="presOf" srcId="{ACC8F05E-16E0-4805-B569-91C8E68851AA}" destId="{30BBDEB2-5BC0-4C90-AF4E-FF142009E387}" srcOrd="0" destOrd="0" presId="urn:microsoft.com/office/officeart/2005/8/layout/arrow4"/>
    <dgm:cxn modelId="{41C88151-B4B4-4E42-9F56-36E641337D77}" srcId="{8456D3BE-927E-4C85-8A54-86E2D0D5CD47}" destId="{ACC8F05E-16E0-4805-B569-91C8E68851AA}" srcOrd="0" destOrd="0" parTransId="{7A957B27-654C-4A54-81D5-43EA12920AE1}" sibTransId="{8CA8242C-E520-4F46-96E8-FDF615643538}"/>
    <dgm:cxn modelId="{0D5F9342-442B-4C20-9961-9C72A54120F1}" type="presParOf" srcId="{E67A6E05-FBD8-47BE-8565-5226601576F2}" destId="{7CF291A5-B343-4470-862E-630DC57CCFED}" srcOrd="0" destOrd="0" presId="urn:microsoft.com/office/officeart/2005/8/layout/arrow4"/>
    <dgm:cxn modelId="{FF6CE408-1366-4D6A-9E9A-94959C4447FD}" type="presParOf" srcId="{E67A6E05-FBD8-47BE-8565-5226601576F2}" destId="{30BBDEB2-5BC0-4C90-AF4E-FF142009E387}" srcOrd="1" destOrd="0" presId="urn:microsoft.com/office/officeart/2005/8/layout/arrow4"/>
    <dgm:cxn modelId="{8C2A738E-8E9E-4441-A6F4-3AF432FA8498}" type="presParOf" srcId="{E67A6E05-FBD8-47BE-8565-5226601576F2}" destId="{4A6EDFA7-8E6E-4395-8B56-2CBCBC1CEA71}" srcOrd="2" destOrd="0" presId="urn:microsoft.com/office/officeart/2005/8/layout/arrow4"/>
    <dgm:cxn modelId="{E32BF106-672B-4300-8626-5851E5724219}" type="presParOf" srcId="{E67A6E05-FBD8-47BE-8565-5226601576F2}" destId="{E2EE6E9B-D9D8-4844-AEC1-EB3C33EB444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291A5-B343-4470-862E-630DC57CCFED}">
      <dsp:nvSpPr>
        <dsp:cNvPr id="0" name=""/>
        <dsp:cNvSpPr/>
      </dsp:nvSpPr>
      <dsp:spPr>
        <a:xfrm>
          <a:off x="35851" y="388353"/>
          <a:ext cx="2530650" cy="1602325"/>
        </a:xfrm>
        <a:prstGeom prst="upArrow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BDEB2-5BC0-4C90-AF4E-FF142009E387}">
      <dsp:nvSpPr>
        <dsp:cNvPr id="0" name=""/>
        <dsp:cNvSpPr/>
      </dsp:nvSpPr>
      <dsp:spPr>
        <a:xfrm>
          <a:off x="2709042" y="0"/>
          <a:ext cx="4507744" cy="237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Доля учащихся из семей, где оба родителя имеют высшее образование</a:t>
          </a:r>
          <a:endParaRPr lang="ru-RU" sz="2200" b="1" i="1" kern="1200" dirty="0"/>
        </a:p>
      </dsp:txBody>
      <dsp:txXfrm>
        <a:off x="2709042" y="0"/>
        <a:ext cx="4507744" cy="2379032"/>
      </dsp:txXfrm>
    </dsp:sp>
    <dsp:sp modelId="{4A6EDFA7-8E6E-4395-8B56-2CBCBC1CEA71}">
      <dsp:nvSpPr>
        <dsp:cNvPr id="0" name=""/>
        <dsp:cNvSpPr/>
      </dsp:nvSpPr>
      <dsp:spPr>
        <a:xfrm>
          <a:off x="744034" y="2577284"/>
          <a:ext cx="2656349" cy="2379032"/>
        </a:xfrm>
        <a:prstGeom prst="downArrow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E6E9B-D9D8-4844-AEC1-EB3C33EB4442}">
      <dsp:nvSpPr>
        <dsp:cNvPr id="0" name=""/>
        <dsp:cNvSpPr/>
      </dsp:nvSpPr>
      <dsp:spPr>
        <a:xfrm>
          <a:off x="3505947" y="2577284"/>
          <a:ext cx="4507744" cy="237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n-lt"/>
              <a:cs typeface="Times New Roman" pitchFamily="18" charset="0"/>
            </a:rPr>
            <a:t>Доля учащихся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n-lt"/>
              <a:cs typeface="Times New Roman" pitchFamily="18" charset="0"/>
            </a:rPr>
            <a:t>- из неполных семей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n-lt"/>
              <a:cs typeface="Times New Roman" pitchFamily="18" charset="0"/>
            </a:rPr>
            <a:t>- состоящих на учете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n-lt"/>
              <a:cs typeface="Times New Roman" pitchFamily="18" charset="0"/>
            </a:rPr>
            <a:t>- для которых русский язык не является родным</a:t>
          </a:r>
          <a:endParaRPr lang="ru-RU" sz="2200" b="1" i="1" kern="1200" dirty="0">
            <a:latin typeface="+mn-lt"/>
          </a:endParaRPr>
        </a:p>
      </dsp:txBody>
      <dsp:txXfrm>
        <a:off x="3505947" y="2577284"/>
        <a:ext cx="4507744" cy="237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E6986-346B-614E-94BB-D32C197CB29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DBFED-7945-BC42-8953-5F2835B7C6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2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EBAF9D1-48FD-4BAA-9245-DC77FD15AB32}" type="slidenum">
              <a:rPr kumimoji="0" lang="ru-RU" altLang="ru-RU" sz="1200"/>
              <a:pPr/>
              <a:t>5</a:t>
            </a:fld>
            <a:endParaRPr kumimoji="0"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82103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 значение (85) позволяет привести индекс к шкале, принимающей значения от 0 до 100. В максимально выгодном для школы положении (когда все положительные характеристики социального состава равны «1», а отрицательные «0») индекс принимает значение «100», а в максимально уязвимом (обратная ситуация) – «0». </a:t>
            </a:r>
          </a:p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E6EBDDBF-1739-41AB-AFEC-532AD058A512}" type="slidenum">
              <a:rPr kumimoji="0" lang="ru-RU" altLang="ru-RU" sz="1200"/>
              <a:pPr/>
              <a:t>6</a:t>
            </a:fld>
            <a:endParaRPr kumimoji="0"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9290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BF06923-15E8-43F2-8D7C-FACFBEFAED3B}" type="slidenum">
              <a:rPr kumimoji="0" lang="ru-RU" altLang="ru-RU" sz="1200"/>
              <a:pPr/>
              <a:t>7</a:t>
            </a:fld>
            <a:endParaRPr kumimoji="0"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9056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0D63E1C-EFCA-466C-AB44-F1A5A6677437}" type="slidenum">
              <a:rPr kumimoji="0" lang="ru-RU" altLang="ru-RU" sz="1200">
                <a:solidFill>
                  <a:prstClr val="black"/>
                </a:solidFill>
              </a:rPr>
              <a:pPr/>
              <a:t>9</a:t>
            </a:fld>
            <a:endParaRPr kumimoji="0"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3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563F0-DABD-4D3B-A00C-0B1FC2704B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9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2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56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4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9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86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87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9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1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0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9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B11DFD-8F2F-224A-9731-3F32CD525B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26.03.2017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4294967295"/>
          </p:nvPr>
        </p:nvSpPr>
        <p:spPr>
          <a:xfrm>
            <a:off x="965200" y="1982170"/>
            <a:ext cx="7264400" cy="274955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Типология школ, функционирующих  в  неблагоприятных социальных условиях, методика и инструменты определения статуса школ и последующей углубленной диагностики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389" y="4997003"/>
            <a:ext cx="4443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Бысик</a:t>
            </a:r>
            <a:r>
              <a:rPr lang="ru-RU" dirty="0" smtClean="0"/>
              <a:t> Надежда Викторовна, </a:t>
            </a:r>
          </a:p>
          <a:p>
            <a:r>
              <a:rPr lang="en-US" dirty="0" smtClean="0"/>
              <a:t>Med</a:t>
            </a:r>
            <a:r>
              <a:rPr lang="ru-RU" dirty="0" smtClean="0"/>
              <a:t>, аналитик Центра социально-экономического развития школы Института образования НИУ ВШЭ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3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403898"/>
            <a:ext cx="449604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114" y="0"/>
            <a:ext cx="6965245" cy="120248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chemeClr val="bg1"/>
                </a:solidFill>
              </a:rPr>
              <a:t>Сравнение школ с использованием Индекса социального благополучия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4886546" y="1393267"/>
            <a:ext cx="3960813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200" b="1" dirty="0"/>
              <a:t>Школы, существенно выпадающие из центральной области, представляют интерес:</a:t>
            </a:r>
          </a:p>
          <a:p>
            <a:pPr eaLnBrk="1" hangingPunct="1"/>
            <a:endParaRPr lang="ru-RU" altLang="ru-RU" sz="2200" dirty="0"/>
          </a:p>
          <a:p>
            <a:pPr eaLnBrk="1" hangingPunct="1"/>
            <a:r>
              <a:rPr lang="ru-RU" altLang="ru-RU" sz="2200" b="1" dirty="0"/>
              <a:t>Левый-нижний квадрант: </a:t>
            </a:r>
            <a:r>
              <a:rPr lang="ru-RU" altLang="ru-RU" sz="2200" dirty="0"/>
              <a:t>школы, демонстрирующие </a:t>
            </a:r>
            <a:r>
              <a:rPr lang="ru-RU" altLang="ru-RU" sz="2200" b="1" dirty="0">
                <a:solidFill>
                  <a:srgbClr val="FF0000"/>
                </a:solidFill>
              </a:rPr>
              <a:t>низкие результаты </a:t>
            </a:r>
            <a:r>
              <a:rPr lang="ru-RU" altLang="ru-RU" sz="2200" dirty="0"/>
              <a:t>(недостаточные для своей группы)</a:t>
            </a:r>
          </a:p>
          <a:p>
            <a:pPr eaLnBrk="1" hangingPunct="1"/>
            <a:endParaRPr lang="ru-RU" altLang="ru-RU" sz="2200" dirty="0"/>
          </a:p>
          <a:p>
            <a:pPr eaLnBrk="1" hangingPunct="1"/>
            <a:r>
              <a:rPr lang="ru-RU" altLang="ru-RU" sz="2200" b="1" dirty="0"/>
              <a:t>Правый-верхний квадрант: </a:t>
            </a:r>
            <a:r>
              <a:rPr lang="ru-RU" altLang="ru-RU" sz="2200" dirty="0"/>
              <a:t>школы, демонстрирующие </a:t>
            </a:r>
            <a:r>
              <a:rPr lang="ru-RU" altLang="ru-RU" sz="2200" b="1" dirty="0">
                <a:solidFill>
                  <a:srgbClr val="00B050"/>
                </a:solidFill>
              </a:rPr>
              <a:t>высокие результаты </a:t>
            </a:r>
            <a:r>
              <a:rPr lang="ru-RU" altLang="ru-RU" sz="2200" dirty="0"/>
              <a:t>(опережающие в своей группе)</a:t>
            </a:r>
          </a:p>
          <a:p>
            <a:pPr eaLnBrk="1" hangingPunct="1"/>
            <a:endParaRPr lang="ru-RU" altLang="ru-RU" sz="2000" dirty="0"/>
          </a:p>
        </p:txBody>
      </p:sp>
      <p:sp>
        <p:nvSpPr>
          <p:cNvPr id="10" name="Овал 9"/>
          <p:cNvSpPr/>
          <p:nvPr/>
        </p:nvSpPr>
        <p:spPr>
          <a:xfrm rot="3478543">
            <a:off x="2118519" y="3372116"/>
            <a:ext cx="1460500" cy="136683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55651" y="4432300"/>
            <a:ext cx="1139825" cy="110913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48039" y="2129367"/>
            <a:ext cx="1216025" cy="11811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65351" y="2116667"/>
            <a:ext cx="1038225" cy="1009651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090" y="0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Новые данные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22396" r="26964" b="13715"/>
          <a:stretch/>
        </p:blipFill>
        <p:spPr bwMode="auto">
          <a:xfrm>
            <a:off x="778934" y="1557867"/>
            <a:ext cx="7907867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5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046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Типология школ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98064"/>
              </p:ext>
            </p:extLst>
          </p:nvPr>
        </p:nvGraphicFramePr>
        <p:xfrm>
          <a:off x="-3" y="1202485"/>
          <a:ext cx="9144002" cy="531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61"/>
                <a:gridCol w="3019246"/>
                <a:gridCol w="2307565"/>
                <a:gridCol w="2329130"/>
              </a:tblGrid>
              <a:tr h="955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Основания для идентификации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Фокус поддержки</a:t>
                      </a:r>
                    </a:p>
                  </a:txBody>
                  <a:tcPr marL="68580" marR="68580" marT="0" marB="0"/>
                </a:tc>
              </a:tr>
              <a:tr h="168074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Депривированные</a:t>
                      </a: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сельские школы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СЭС семей, отсутствие запроса на образование, безнадзорность детей, ограниченные кадровые ресурсы, ограниченные источники поддержки.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Попадают в группу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 образовательных организаций с наименьшим ИСБ в регионе и находятся в селе.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Улучшение образовательной среды, школа полного дня, повышение квалификации учителей.</a:t>
                      </a:r>
                    </a:p>
                  </a:txBody>
                  <a:tcPr marL="68580" marR="68580" marT="0" marB="0"/>
                </a:tc>
              </a:tr>
              <a:tr h="26807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Депривированные</a:t>
                      </a: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городские школы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СЭС семей, отсутствие запроса на образование, безнадзорность детей ограниченные кадровые ресурсы, негативная культура окружения.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Попадают в группу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 образовательных организаций с наименьшим ИСБ в регионе и </a:t>
                      </a:r>
                      <a:r>
                        <a:rPr lang="ru-RU" sz="1600" i="1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находятся в городе.</a:t>
                      </a:r>
                      <a:endParaRPr lang="ru-RU" sz="1600" kern="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Улучшение образовательной среды, школа полного дня, повышение квалификации учителей, включение в образовательные сети и партнёрства.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57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046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Типология школ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94437"/>
              </p:ext>
            </p:extLst>
          </p:nvPr>
        </p:nvGraphicFramePr>
        <p:xfrm>
          <a:off x="270933" y="1278684"/>
          <a:ext cx="8613425" cy="5094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716"/>
                <a:gridCol w="2844055"/>
                <a:gridCol w="2173670"/>
                <a:gridCol w="2193984"/>
              </a:tblGrid>
              <a:tr h="481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Основания для идентификации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Фокус поддержки</a:t>
                      </a:r>
                    </a:p>
                  </a:txBody>
                  <a:tcPr marL="68580" marR="68580" marT="0" marB="0"/>
                </a:tc>
              </a:tr>
              <a:tr h="2277844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Депривированные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сельские школы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СЭС семей, отсутствие запроса на образование, безнадзорность детей, ограниченные кадровые ресурсы, ограниченные источники поддержки.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Попадают в группу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 образовательных организаций с наименьшим ИСБ в регионе и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находятся в селе.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Улучшение образовательной среды, школа полного дня, повышение квалификации учителей.</a:t>
                      </a:r>
                    </a:p>
                  </a:txBody>
                  <a:tcPr marL="68580" marR="68580" marT="0" marB="0"/>
                </a:tc>
              </a:tr>
              <a:tr h="22778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Депривированные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городские школы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СЭС семей, отсутствие запроса на образование, безнадзорность детей ограниченные кадровые ресурсы, негативная культура окружения.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Попадают в группу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 образовательных организаций с наименьшим ИСБ в регионе и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находятся в городе.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Улучшение образовательной среды, школа полного дня, повышение квалификации учителей, включение в образовательные сети и партнёрства.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50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17046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Типология школ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268818"/>
              </p:ext>
            </p:extLst>
          </p:nvPr>
        </p:nvGraphicFramePr>
        <p:xfrm>
          <a:off x="118532" y="1202485"/>
          <a:ext cx="9025467" cy="5629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548"/>
                <a:gridCol w="2743153"/>
                <a:gridCol w="2706416"/>
                <a:gridCol w="2106350"/>
              </a:tblGrid>
              <a:tr h="372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Основания для идентификации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Фокус поддержки</a:t>
                      </a:r>
                    </a:p>
                  </a:txBody>
                  <a:tcPr marL="68580" marR="68580" marT="0" marB="0"/>
                </a:tc>
              </a:tr>
              <a:tr h="1856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Малокомплектные школы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с низкой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наполняемостью или отсутствием класс-комплектов; дефицитом специалистов; ограниченными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возможностями для ДОУ, внеурочной деятельности,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профилизации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Попадают в группу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 образовательных организаций с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наименьшим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ИСБ в регионе, статус которых установлен решением органов государственной власти субъекта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РФ (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99)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Расширение образовательной среды: дистанционное обучение, телешкола, привлечение молодых специалистов.</a:t>
                      </a:r>
                    </a:p>
                  </a:txBody>
                  <a:tcPr marL="68580" marR="68580" marT="0" marB="0"/>
                </a:tc>
              </a:tr>
              <a:tr h="2589533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в трудно доступных территориях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Кадровый дефицит, ресурсные ограничения и изолированность,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депривированное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окружение, отсутствие источников поддержки.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Попадают в группу</a:t>
                      </a: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 образовательных организаций с наименьшим ИСБ в регион,  статус которых установлен решением органов государственной власти субъекта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РФ (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99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Расширение образовательной среды: дистанционное обучение, телешкола, привлечение молодых специалистов.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94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17046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Типология школ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919872"/>
              </p:ext>
            </p:extLst>
          </p:nvPr>
        </p:nvGraphicFramePr>
        <p:xfrm>
          <a:off x="84667" y="1202485"/>
          <a:ext cx="8923866" cy="565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192"/>
                <a:gridCol w="1729430"/>
                <a:gridCol w="2888151"/>
                <a:gridCol w="1276320"/>
                <a:gridCol w="1784773"/>
              </a:tblGrid>
              <a:tr h="7477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Основания для идентификации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Источник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Фокус поддержки</a:t>
                      </a:r>
                    </a:p>
                  </a:txBody>
                  <a:tcPr marL="68580" marR="68580" marT="0" marB="0"/>
                </a:tc>
              </a:tr>
              <a:tr h="1892350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с высоким уровнем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девиантности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Депривированное окружение, криминализированная среда, неблагополучные семьи, безнадзорность.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Школа, которая входит в 25% школ с самым низким уровнем ИСБ и доля детей с девиантным поведением (состоящих на учете) превышает значение девятого дециля регионального распределения показателя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Данные социальных паспортов школ.</a:t>
                      </a: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Данные КДН.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Специальные программы в подростковой школе, расширение ДОУ, поддержка психологических и социальных служб, повышение квалификации педагогов.</a:t>
                      </a:r>
                    </a:p>
                  </a:txBody>
                  <a:tcPr marL="68580" marR="68580" marT="0" marB="0"/>
                </a:tc>
              </a:tr>
              <a:tr h="1526137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со сложным поликультурным контекстом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Культурная неоднородность, отсутствие единых культурных норм, традиций. Проблемы обучения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неродном языке.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Школа, которая входит в 25% школ с самым низким уровнем ИСБ и доля детей с не родным русским языком превышает значение девятого дециля регионального распределения показателя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Данные социальных паспортов школ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русского языка, программы межкультурной коммуникации.</a:t>
                      </a:r>
                    </a:p>
                  </a:txBody>
                  <a:tcPr marL="68580" marR="68580" marT="0" marB="0"/>
                </a:tc>
              </a:tr>
              <a:tr h="14892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особого типа (кочевые)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Ресурсные дефициты, изолированность.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в отдалённых территориях северных регионов, статус которых установлен решением органов государственной власти субъекта РФ.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Данные отчётности регионального ДО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8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3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Социальная инклюзия / сегрегация в системе образования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28316"/>
            <a:ext cx="5545668" cy="48965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27240" y="3611488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Индекс   отражает степень, в которой учащиеся из различных социально-экономических групп посещают  те же школы</a:t>
            </a:r>
          </a:p>
        </p:txBody>
      </p:sp>
    </p:spTree>
    <p:extLst>
      <p:ext uri="{BB962C8B-B14F-4D97-AF65-F5344CB8AC3E}">
        <p14:creationId xmlns:p14="http://schemas.microsoft.com/office/powerpoint/2010/main" val="170896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675" y="21633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Основания кластеризации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268703"/>
              </p:ext>
            </p:extLst>
          </p:nvPr>
        </p:nvGraphicFramePr>
        <p:xfrm>
          <a:off x="372533" y="1418824"/>
          <a:ext cx="8500533" cy="491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27"/>
                <a:gridCol w="6176406"/>
              </a:tblGrid>
              <a:tr h="4747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Фактор</a:t>
                      </a:r>
                      <a:endParaRPr lang="ru-RU" sz="2400" dirty="0"/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Критерий</a:t>
                      </a:r>
                      <a:endParaRPr lang="ru-RU" sz="2400" dirty="0"/>
                    </a:p>
                  </a:txBody>
                  <a:tcPr marL="64097" marR="64097"/>
                </a:tc>
              </a:tr>
              <a:tr h="1278747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Территория</a:t>
                      </a:r>
                      <a:endParaRPr lang="ru-RU" sz="1900" dirty="0"/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Село/Город</a:t>
                      </a:r>
                    </a:p>
                    <a:p>
                      <a:r>
                        <a:rPr lang="ru-RU" sz="1900" dirty="0" smtClean="0"/>
                        <a:t>Территориальная</a:t>
                      </a:r>
                      <a:r>
                        <a:rPr lang="ru-RU" sz="1900" baseline="0" dirty="0" smtClean="0"/>
                        <a:t> </a:t>
                      </a:r>
                      <a:r>
                        <a:rPr lang="ru-RU" sz="1900" dirty="0" smtClean="0"/>
                        <a:t>доступность </a:t>
                      </a:r>
                    </a:p>
                    <a:p>
                      <a:r>
                        <a:rPr lang="ru-RU" sz="1900" dirty="0" smtClean="0"/>
                        <a:t>Особый</a:t>
                      </a:r>
                      <a:r>
                        <a:rPr lang="ru-RU" sz="1900" baseline="0" dirty="0" smtClean="0"/>
                        <a:t> статус (северные, арктические)</a:t>
                      </a:r>
                    </a:p>
                    <a:p>
                      <a:endParaRPr lang="ru-RU" sz="1900" dirty="0"/>
                    </a:p>
                  </a:txBody>
                  <a:tcPr marL="64097" marR="64097"/>
                </a:tc>
              </a:tr>
              <a:tr h="200041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Контингент </a:t>
                      </a:r>
                      <a:endParaRPr lang="ru-RU" sz="1900" dirty="0"/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ru-RU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родителей</a:t>
                      </a:r>
                      <a:r>
                        <a:rPr lang="ru-RU" sz="1900" b="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ru-RU" sz="1900" b="0" dirty="0" smtClean="0">
                          <a:effectLst/>
                        </a:rPr>
                        <a:t>Поведение  (девиантность)</a:t>
                      </a:r>
                    </a:p>
                    <a:p>
                      <a:r>
                        <a:rPr lang="ru-RU" sz="1900" b="0" dirty="0" smtClean="0">
                          <a:effectLst/>
                        </a:rPr>
                        <a:t>Языковой статус</a:t>
                      </a:r>
                      <a:endParaRPr lang="ru-RU" sz="1900" b="0" baseline="0" dirty="0" smtClean="0">
                        <a:effectLst/>
                      </a:endParaRPr>
                    </a:p>
                    <a:p>
                      <a:r>
                        <a:rPr lang="ru-RU" sz="1900" b="0" baseline="0" dirty="0" smtClean="0">
                          <a:effectLst/>
                        </a:rPr>
                        <a:t>Социально-профессиональный статус семей (неблагополучные, безработные)</a:t>
                      </a:r>
                    </a:p>
                    <a:p>
                      <a:r>
                        <a:rPr lang="ru-RU" sz="1900" b="0" baseline="0" dirty="0" smtClean="0">
                          <a:effectLst/>
                        </a:rPr>
                        <a:t> Полнота семей</a:t>
                      </a:r>
                      <a:endParaRPr lang="ru-RU" sz="1900" b="0" dirty="0" smtClean="0">
                        <a:effectLst/>
                      </a:endParaRPr>
                    </a:p>
                    <a:p>
                      <a:endParaRPr lang="ru-RU" sz="1900" dirty="0"/>
                    </a:p>
                  </a:txBody>
                  <a:tcPr marL="64097" marR="64097"/>
                </a:tc>
              </a:tr>
              <a:tr h="103819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Ресурсы</a:t>
                      </a:r>
                      <a:endParaRPr lang="ru-RU" sz="1900" dirty="0"/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Кадры (квалификация,</a:t>
                      </a:r>
                      <a:r>
                        <a:rPr lang="ru-RU" sz="1900" baseline="0" dirty="0" smtClean="0"/>
                        <a:t> с</a:t>
                      </a:r>
                      <a:r>
                        <a:rPr lang="ru-RU" sz="1900" dirty="0" smtClean="0"/>
                        <a:t>пециалисты</a:t>
                      </a:r>
                      <a:r>
                        <a:rPr lang="ru-RU" sz="1900" baseline="0" dirty="0" smtClean="0"/>
                        <a:t> ППС)</a:t>
                      </a:r>
                    </a:p>
                    <a:p>
                      <a:r>
                        <a:rPr lang="ru-RU" sz="1900" baseline="0" dirty="0" smtClean="0"/>
                        <a:t>Размер школы (малокомплектность)</a:t>
                      </a:r>
                    </a:p>
                    <a:p>
                      <a:endParaRPr lang="ru-RU" sz="1900" dirty="0"/>
                    </a:p>
                  </a:txBody>
                  <a:tcPr marL="64097" marR="640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35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12523" y="93682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Базовая схема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2211" r="2211"/>
          <a:stretch>
            <a:fillRect/>
          </a:stretch>
        </p:blipFill>
        <p:spPr>
          <a:xfrm>
            <a:off x="1693268" y="1611257"/>
            <a:ext cx="6196405" cy="3603812"/>
          </a:xfrm>
        </p:spPr>
      </p:pic>
    </p:spTree>
    <p:extLst>
      <p:ext uri="{BB962C8B-B14F-4D97-AF65-F5344CB8AC3E}">
        <p14:creationId xmlns:p14="http://schemas.microsoft.com/office/powerpoint/2010/main" val="154133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67202" y="0"/>
            <a:ext cx="7778398" cy="1202485"/>
          </a:xfrm>
        </p:spPr>
        <p:txBody>
          <a:bodyPr>
            <a:normAutofit fontScale="90000"/>
          </a:bodyPr>
          <a:lstStyle/>
          <a:p>
            <a:r>
              <a:rPr lang="ru-RU" altLang="ru-RU" sz="3200" dirty="0">
                <a:solidFill>
                  <a:schemeClr val="bg1"/>
                </a:solidFill>
              </a:rPr>
              <a:t>Связь между результатами ЕГЭ и уровнем образования родителей учащихся</a:t>
            </a:r>
            <a:endParaRPr kumimoji="0" lang="ru-RU" alt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320800"/>
            <a:ext cx="4919662" cy="508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2" y="1320798"/>
            <a:ext cx="3589338" cy="508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01991" y="0"/>
            <a:ext cx="6965245" cy="120248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altLang="ru-RU" sz="2900" dirty="0" smtClean="0">
                <a:solidFill>
                  <a:schemeClr val="bg1"/>
                </a:solidFill>
              </a:rPr>
              <a:t>Связь между результатами ЕГЭ и долей учащихся, состоящих на учете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33503"/>
            <a:ext cx="4625975" cy="49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4" y="1331387"/>
            <a:ext cx="3491197" cy="492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7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Группа 6"/>
          <p:cNvGrpSpPr>
            <a:grpSpLocks/>
          </p:cNvGrpSpPr>
          <p:nvPr/>
        </p:nvGrpSpPr>
        <p:grpSpPr bwMode="auto">
          <a:xfrm>
            <a:off x="609600" y="1340768"/>
            <a:ext cx="8178800" cy="4956317"/>
            <a:chOff x="1442062" y="1275606"/>
            <a:chExt cx="6681994" cy="3446462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3337406608"/>
                </p:ext>
              </p:extLst>
            </p:nvPr>
          </p:nvGraphicFramePr>
          <p:xfrm>
            <a:off x="1547664" y="1275606"/>
            <a:ext cx="6576392" cy="34464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5061" name="TextBox 4"/>
            <p:cNvSpPr txBox="1">
              <a:spLocks noChangeArrowheads="1"/>
            </p:cNvSpPr>
            <p:nvPr/>
          </p:nvSpPr>
          <p:spPr bwMode="auto">
            <a:xfrm>
              <a:off x="1442062" y="2554545"/>
              <a:ext cx="3737271" cy="28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kumimoji="0" lang="ru-RU" altLang="ru-RU" b="1" dirty="0">
                  <a:solidFill>
                    <a:srgbClr val="0070C0"/>
                  </a:solidFill>
                </a:rPr>
                <a:t>образовательные результаты</a:t>
              </a:r>
            </a:p>
          </p:txBody>
        </p:sp>
      </p:grp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1286933" y="0"/>
            <a:ext cx="7433735" cy="120248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Показатели контингента, дифференцирующие учебные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8439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554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Индекс социального благополучия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7867" y="3657601"/>
            <a:ext cx="7433733" cy="2429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ИСБ </a:t>
            </a:r>
            <a:r>
              <a:rPr lang="ru-RU" dirty="0" smtClean="0"/>
              <a:t>= 85 + 15 × «доля учащихся из семей, где оба родителя имеют высшее образование» – 20 × «доля учащихся из неполных семей» – 65 × «доля учащихся, состоящих на </a:t>
            </a:r>
            <a:r>
              <a:rPr lang="ru-RU" dirty="0" err="1" smtClean="0"/>
              <a:t>внутришкольном</a:t>
            </a:r>
            <a:r>
              <a:rPr lang="ru-RU" dirty="0" smtClean="0"/>
              <a:t> учете»,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3023" y="1608667"/>
            <a:ext cx="50009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a typeface="ＭＳ Ｐゴシック" charset="-128"/>
                <a:cs typeface="Times New Roman" panose="02020603050405020304" pitchFamily="18" charset="0"/>
              </a:rPr>
              <a:t>ИБС - рассчитанный индекс, определяющий «вклад» контекстных характеристик в образовательные результаты школы</a:t>
            </a:r>
            <a:endParaRPr lang="ru-RU" sz="2400" dirty="0">
              <a:ea typeface="ＭＳ Ｐゴシック" charset="-128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50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489" y="0"/>
            <a:ext cx="8972550" cy="1104900"/>
          </a:xfrm>
        </p:spPr>
        <p:txBody>
          <a:bodyPr>
            <a:noAutofit/>
          </a:bodyPr>
          <a:lstStyle/>
          <a:p>
            <a:pPr eaLnBrk="1" hangingPunct="1"/>
            <a:r>
              <a:rPr kumimoji="0" lang="ru-RU" altLang="ru-RU" sz="2800" dirty="0" smtClean="0">
                <a:solidFill>
                  <a:schemeClr val="bg1"/>
                </a:solidFill>
              </a:rPr>
              <a:t>Связь Индекса социального</a:t>
            </a:r>
            <a:br>
              <a:rPr kumimoji="0" lang="ru-RU" altLang="ru-RU" sz="2800" dirty="0" smtClean="0">
                <a:solidFill>
                  <a:schemeClr val="bg1"/>
                </a:solidFill>
              </a:rPr>
            </a:br>
            <a:r>
              <a:rPr kumimoji="0" lang="ru-RU" altLang="ru-RU" sz="2800" dirty="0" smtClean="0">
                <a:solidFill>
                  <a:schemeClr val="bg1"/>
                </a:solidFill>
              </a:rPr>
              <a:t>благополучия школы с учебными результатами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1800"/>
            <a:ext cx="4762500" cy="508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4" y="1701801"/>
            <a:ext cx="3603625" cy="5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886</Words>
  <Application>Microsoft Office PowerPoint</Application>
  <PresentationFormat>Экран (4:3)</PresentationFormat>
  <Paragraphs>115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Вешка</vt:lpstr>
      <vt:lpstr>1_Вешка</vt:lpstr>
      <vt:lpstr>Типология школ, функционирующих  в  неблагоприятных социальных условиях, методика и инструменты определения статуса школ и последующей углубленной диагностики </vt:lpstr>
      <vt:lpstr>Социальная инклюзия / сегрегация в системе образования</vt:lpstr>
      <vt:lpstr>Основания кластеризации</vt:lpstr>
      <vt:lpstr>Базовая схема</vt:lpstr>
      <vt:lpstr>Связь между результатами ЕГЭ и уровнем образования родителей учащихся</vt:lpstr>
      <vt:lpstr>Связь между результатами ЕГЭ и долей учащихся, состоящих на учете</vt:lpstr>
      <vt:lpstr>Показатели контингента, дифференцирующие учебные результаты</vt:lpstr>
      <vt:lpstr>Индекс социального благополучия</vt:lpstr>
      <vt:lpstr>Связь Индекса социального благополучия школы с учебными результатами</vt:lpstr>
      <vt:lpstr>Сравнение школ с использованием Индекса социального благополучия</vt:lpstr>
      <vt:lpstr>Новые данные</vt:lpstr>
      <vt:lpstr>Типология школ</vt:lpstr>
      <vt:lpstr>Типология школ</vt:lpstr>
      <vt:lpstr>Типология школ</vt:lpstr>
      <vt:lpstr>Типология школ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</cp:lastModifiedBy>
  <cp:revision>161</cp:revision>
  <dcterms:created xsi:type="dcterms:W3CDTF">2012-05-27T04:17:28Z</dcterms:created>
  <dcterms:modified xsi:type="dcterms:W3CDTF">2017-03-26T11:15:19Z</dcterms:modified>
</cp:coreProperties>
</file>