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0" r:id="rId3"/>
    <p:sldId id="338" r:id="rId4"/>
    <p:sldId id="330" r:id="rId5"/>
    <p:sldId id="331" r:id="rId6"/>
    <p:sldId id="334" r:id="rId7"/>
    <p:sldId id="335" r:id="rId8"/>
    <p:sldId id="345" r:id="rId9"/>
    <p:sldId id="339" r:id="rId10"/>
    <p:sldId id="340" r:id="rId11"/>
    <p:sldId id="336" r:id="rId12"/>
    <p:sldId id="348" r:id="rId13"/>
    <p:sldId id="349" r:id="rId14"/>
    <p:sldId id="351" r:id="rId15"/>
    <p:sldId id="346" r:id="rId16"/>
    <p:sldId id="347" r:id="rId17"/>
    <p:sldId id="350" r:id="rId18"/>
    <p:sldId id="341" r:id="rId19"/>
    <p:sldId id="342" r:id="rId20"/>
    <p:sldId id="344" r:id="rId21"/>
    <p:sldId id="352" r:id="rId22"/>
    <p:sldId id="353" r:id="rId23"/>
    <p:sldId id="316" r:id="rId24"/>
  </p:sldIdLst>
  <p:sldSz cx="12192000" cy="6858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3" autoAdjust="0"/>
    <p:restoredTop sz="71657" autoAdjust="0"/>
  </p:normalViewPr>
  <p:slideViewPr>
    <p:cSldViewPr snapToGrid="0">
      <p:cViewPr varScale="1">
        <p:scale>
          <a:sx n="83" d="100"/>
          <a:sy n="83" d="100"/>
        </p:scale>
        <p:origin x="-156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4A6813-A056-45DE-A027-EB6AAEDBCC8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DC829C-003E-47C1-9439-89B564CA5D33}">
      <dgm:prSet phldrT="[Текст]"/>
      <dgm:spPr/>
      <dgm:t>
        <a:bodyPr/>
        <a:lstStyle/>
        <a:p>
          <a:r>
            <a:rPr lang="ru-RU" dirty="0"/>
            <a:t>Учебные предметы</a:t>
          </a:r>
        </a:p>
      </dgm:t>
    </dgm:pt>
    <dgm:pt modelId="{A93D8346-3A40-4B9C-9343-1143BB7C8CE9}" type="parTrans" cxnId="{77243EDE-BCD4-49B8-873A-9BBB87AA809C}">
      <dgm:prSet/>
      <dgm:spPr/>
      <dgm:t>
        <a:bodyPr/>
        <a:lstStyle/>
        <a:p>
          <a:endParaRPr lang="ru-RU"/>
        </a:p>
      </dgm:t>
    </dgm:pt>
    <dgm:pt modelId="{651F39DA-4D86-4024-8FCE-81F529E9D2DC}" type="sibTrans" cxnId="{77243EDE-BCD4-49B8-873A-9BBB87AA809C}">
      <dgm:prSet/>
      <dgm:spPr/>
      <dgm:t>
        <a:bodyPr/>
        <a:lstStyle/>
        <a:p>
          <a:endParaRPr lang="ru-RU"/>
        </a:p>
      </dgm:t>
    </dgm:pt>
    <dgm:pt modelId="{C074042F-3E1C-492D-8D05-40BEFF5542DC}">
      <dgm:prSet phldrT="[Текст]"/>
      <dgm:spPr/>
      <dgm:t>
        <a:bodyPr/>
        <a:lstStyle/>
        <a:p>
          <a:r>
            <a:rPr lang="ru-RU" dirty="0"/>
            <a:t>Внеурочная деятельность</a:t>
          </a:r>
        </a:p>
      </dgm:t>
    </dgm:pt>
    <dgm:pt modelId="{A0D4DB8C-720C-48A8-9683-46EC98E5385C}" type="parTrans" cxnId="{65481948-C298-4C95-A6E4-B9199F503A08}">
      <dgm:prSet/>
      <dgm:spPr/>
      <dgm:t>
        <a:bodyPr/>
        <a:lstStyle/>
        <a:p>
          <a:endParaRPr lang="ru-RU"/>
        </a:p>
      </dgm:t>
    </dgm:pt>
    <dgm:pt modelId="{20CFA208-939D-4C68-9C36-15CEEB156A2F}" type="sibTrans" cxnId="{65481948-C298-4C95-A6E4-B9199F503A08}">
      <dgm:prSet/>
      <dgm:spPr/>
      <dgm:t>
        <a:bodyPr/>
        <a:lstStyle/>
        <a:p>
          <a:endParaRPr lang="ru-RU"/>
        </a:p>
      </dgm:t>
    </dgm:pt>
    <dgm:pt modelId="{83FDEDF4-7257-4EAD-9F8B-A58A05F28DCC}" type="pres">
      <dgm:prSet presAssocID="{DB4A6813-A056-45DE-A027-EB6AAEDBCC8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22F34E-BC4C-4996-80CE-BEDB2BBA13B7}" type="pres">
      <dgm:prSet presAssocID="{DB4A6813-A056-45DE-A027-EB6AAEDBCC8B}" presName="dummyMaxCanvas" presStyleCnt="0">
        <dgm:presLayoutVars/>
      </dgm:prSet>
      <dgm:spPr/>
    </dgm:pt>
    <dgm:pt modelId="{4EE283AA-27AA-4759-8088-C66346344102}" type="pres">
      <dgm:prSet presAssocID="{DB4A6813-A056-45DE-A027-EB6AAEDBCC8B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6B9BB-5F50-406A-B435-A6902B8593D6}" type="pres">
      <dgm:prSet presAssocID="{DB4A6813-A056-45DE-A027-EB6AAEDBCC8B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6A50C-54A7-4A73-8861-2D8A5F61DF9E}" type="pres">
      <dgm:prSet presAssocID="{DB4A6813-A056-45DE-A027-EB6AAEDBCC8B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AD3A3-B9B0-40E0-BE49-8F9CB58CD6D6}" type="pres">
      <dgm:prSet presAssocID="{DB4A6813-A056-45DE-A027-EB6AAEDBCC8B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F40B3-A339-4751-8FC4-C8E35777C883}" type="pres">
      <dgm:prSet presAssocID="{DB4A6813-A056-45DE-A027-EB6AAEDBCC8B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388444-7B85-44D9-BA82-946B2125505B}" type="presOf" srcId="{DB4A6813-A056-45DE-A027-EB6AAEDBCC8B}" destId="{83FDEDF4-7257-4EAD-9F8B-A58A05F28DCC}" srcOrd="0" destOrd="0" presId="urn:microsoft.com/office/officeart/2005/8/layout/vProcess5"/>
    <dgm:cxn modelId="{77243EDE-BCD4-49B8-873A-9BBB87AA809C}" srcId="{DB4A6813-A056-45DE-A027-EB6AAEDBCC8B}" destId="{EBDC829C-003E-47C1-9439-89B564CA5D33}" srcOrd="0" destOrd="0" parTransId="{A93D8346-3A40-4B9C-9343-1143BB7C8CE9}" sibTransId="{651F39DA-4D86-4024-8FCE-81F529E9D2DC}"/>
    <dgm:cxn modelId="{ACB4E32E-4A46-45C4-B518-AAC5236F6FBD}" type="presOf" srcId="{C074042F-3E1C-492D-8D05-40BEFF5542DC}" destId="{A036B9BB-5F50-406A-B435-A6902B8593D6}" srcOrd="0" destOrd="0" presId="urn:microsoft.com/office/officeart/2005/8/layout/vProcess5"/>
    <dgm:cxn modelId="{8D645D35-1273-44B5-98F3-1DD1492CDFBF}" type="presOf" srcId="{EBDC829C-003E-47C1-9439-89B564CA5D33}" destId="{4EE283AA-27AA-4759-8088-C66346344102}" srcOrd="0" destOrd="0" presId="urn:microsoft.com/office/officeart/2005/8/layout/vProcess5"/>
    <dgm:cxn modelId="{B52A7925-23ED-4AF1-A69A-3A4C2BF7271A}" type="presOf" srcId="{C074042F-3E1C-492D-8D05-40BEFF5542DC}" destId="{830F40B3-A339-4751-8FC4-C8E35777C883}" srcOrd="1" destOrd="0" presId="urn:microsoft.com/office/officeart/2005/8/layout/vProcess5"/>
    <dgm:cxn modelId="{09EFBE3B-B435-4AC8-8C71-7DE7237D8772}" type="presOf" srcId="{651F39DA-4D86-4024-8FCE-81F529E9D2DC}" destId="{07E6A50C-54A7-4A73-8861-2D8A5F61DF9E}" srcOrd="0" destOrd="0" presId="urn:microsoft.com/office/officeart/2005/8/layout/vProcess5"/>
    <dgm:cxn modelId="{D161695E-BEAB-4C2B-80B1-2E8B4B38F03B}" type="presOf" srcId="{EBDC829C-003E-47C1-9439-89B564CA5D33}" destId="{1A6AD3A3-B9B0-40E0-BE49-8F9CB58CD6D6}" srcOrd="1" destOrd="0" presId="urn:microsoft.com/office/officeart/2005/8/layout/vProcess5"/>
    <dgm:cxn modelId="{65481948-C298-4C95-A6E4-B9199F503A08}" srcId="{DB4A6813-A056-45DE-A027-EB6AAEDBCC8B}" destId="{C074042F-3E1C-492D-8D05-40BEFF5542DC}" srcOrd="1" destOrd="0" parTransId="{A0D4DB8C-720C-48A8-9683-46EC98E5385C}" sibTransId="{20CFA208-939D-4C68-9C36-15CEEB156A2F}"/>
    <dgm:cxn modelId="{62481E64-CDD3-4ADE-89E9-4CE82DCB8AEA}" type="presParOf" srcId="{83FDEDF4-7257-4EAD-9F8B-A58A05F28DCC}" destId="{CB22F34E-BC4C-4996-80CE-BEDB2BBA13B7}" srcOrd="0" destOrd="0" presId="urn:microsoft.com/office/officeart/2005/8/layout/vProcess5"/>
    <dgm:cxn modelId="{13205D73-31D7-413F-AA90-528A973444E4}" type="presParOf" srcId="{83FDEDF4-7257-4EAD-9F8B-A58A05F28DCC}" destId="{4EE283AA-27AA-4759-8088-C66346344102}" srcOrd="1" destOrd="0" presId="urn:microsoft.com/office/officeart/2005/8/layout/vProcess5"/>
    <dgm:cxn modelId="{AC7EE7DD-7FE3-45EF-8E51-5216CEBD0A1E}" type="presParOf" srcId="{83FDEDF4-7257-4EAD-9F8B-A58A05F28DCC}" destId="{A036B9BB-5F50-406A-B435-A6902B8593D6}" srcOrd="2" destOrd="0" presId="urn:microsoft.com/office/officeart/2005/8/layout/vProcess5"/>
    <dgm:cxn modelId="{D5BBA9A1-7787-4EE3-9913-38F6EAFEDC14}" type="presParOf" srcId="{83FDEDF4-7257-4EAD-9F8B-A58A05F28DCC}" destId="{07E6A50C-54A7-4A73-8861-2D8A5F61DF9E}" srcOrd="3" destOrd="0" presId="urn:microsoft.com/office/officeart/2005/8/layout/vProcess5"/>
    <dgm:cxn modelId="{810054A9-CBCD-49AC-8D8A-5F9796ABDC60}" type="presParOf" srcId="{83FDEDF4-7257-4EAD-9F8B-A58A05F28DCC}" destId="{1A6AD3A3-B9B0-40E0-BE49-8F9CB58CD6D6}" srcOrd="4" destOrd="0" presId="urn:microsoft.com/office/officeart/2005/8/layout/vProcess5"/>
    <dgm:cxn modelId="{2570E9CE-3A94-4F41-AED8-F661C1DF1DF7}" type="presParOf" srcId="{83FDEDF4-7257-4EAD-9F8B-A58A05F28DCC}" destId="{830F40B3-A339-4751-8FC4-C8E35777C883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283AA-27AA-4759-8088-C66346344102}">
      <dsp:nvSpPr>
        <dsp:cNvPr id="0" name=""/>
        <dsp:cNvSpPr/>
      </dsp:nvSpPr>
      <dsp:spPr>
        <a:xfrm>
          <a:off x="0" y="0"/>
          <a:ext cx="5131825" cy="1409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Учебные предметы</a:t>
          </a:r>
        </a:p>
      </dsp:txBody>
      <dsp:txXfrm>
        <a:off x="41294" y="41294"/>
        <a:ext cx="3674609" cy="1327286"/>
      </dsp:txXfrm>
    </dsp:sp>
    <dsp:sp modelId="{A036B9BB-5F50-406A-B435-A6902B8593D6}">
      <dsp:nvSpPr>
        <dsp:cNvPr id="0" name=""/>
        <dsp:cNvSpPr/>
      </dsp:nvSpPr>
      <dsp:spPr>
        <a:xfrm>
          <a:off x="905616" y="1723180"/>
          <a:ext cx="5131825" cy="1409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Внеурочная деятельность</a:t>
          </a:r>
        </a:p>
      </dsp:txBody>
      <dsp:txXfrm>
        <a:off x="946910" y="1764474"/>
        <a:ext cx="3227202" cy="1327286"/>
      </dsp:txXfrm>
    </dsp:sp>
    <dsp:sp modelId="{07E6A50C-54A7-4A73-8861-2D8A5F61DF9E}">
      <dsp:nvSpPr>
        <dsp:cNvPr id="0" name=""/>
        <dsp:cNvSpPr/>
      </dsp:nvSpPr>
      <dsp:spPr>
        <a:xfrm>
          <a:off x="4215407" y="1108318"/>
          <a:ext cx="916418" cy="9164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421601" y="1108318"/>
        <a:ext cx="504030" cy="689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2734E-B386-4273-9CB7-B4C259116F61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C0B8E-2FCD-404A-A812-91A62D128B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928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06357" y="4715154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012190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84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r>
              <a:rPr lang="ru-RU" dirty="0" smtClean="0"/>
              <a:t>В течение 2020 – 2021 годов в 17 муниципальных районах Ярославской области будет создано более 100 «Точек роста» 42 + 61. Эти структурные подразделения образовательных организаций, расположенных в сельской местности и малых городах. В них будут формироваться современные компетенции и навыки школьников. </a:t>
            </a:r>
            <a:endParaRPr lang="ru-RU" sz="12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  <a:sym typeface="Calibri"/>
            </a:endParaRPr>
          </a:p>
          <a:p>
            <a:pPr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Центры образования цифрового и гуманитарного профилей «Точка роста» создаются как структурные подразделения общеобразовательных организаций, осуществляющих образовательную деятельность по основным общеобразовательным программам, и расположенных в сельской местности и малых городах, и направлены на формирование современных компетенций и навыков у обучающихся, в том числе по предметным областям «Технология», «Математика и информатика», «Физическая культура и основы безопасности жизнедеятельности».</a:t>
            </a:r>
          </a:p>
          <a:p>
            <a:pPr hangingPunct="0"/>
            <a:endParaRPr lang="ru-RU" sz="12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  <a:sym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177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014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546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133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133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455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baseline="0" dirty="0" smtClean="0">
                <a:latin typeface="+mj-lt"/>
                <a:ea typeface="+mj-ea"/>
                <a:cs typeface="+mj-cs"/>
                <a:sym typeface="Calibri"/>
              </a:rPr>
              <a:t>Мониторинг качества подготовки обучающихся по указанным предметам осуществляется в рамках проведения в общеобразовательной организации всероссийских проверочных работ или иных официальных контрольных мероприятий не ниже регионального уровня по предметам «Физика», «Химия» и «Биология». Результаты всероссийских проверочных работ 2021 года необходимо использовать в качестве базового значения для последующего анализа динамики качества подготовки обучающихся по указанным предметам.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099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009530-99CE-4EB3-A5CB-CFD16320B8E8}" type="slidenum">
              <a:rPr lang="ru-RU" alt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14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F416C8-098C-46D3-A26F-181102C32422}" type="datetimeFigureOut">
              <a:rPr lang="en-US" smtClean="0"/>
              <a:pPr>
                <a:defRPr/>
              </a:pPr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25559" y="6362700"/>
            <a:ext cx="364842" cy="369332"/>
          </a:xfrm>
        </p:spPr>
        <p:txBody>
          <a:bodyPr/>
          <a:lstStyle/>
          <a:p>
            <a:pPr>
              <a:defRPr/>
            </a:pPr>
            <a:fld id="{9F500092-22AE-4160-981D-B57BF4829E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4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Параллелограмм 6"/>
          <p:cNvSpPr/>
          <p:nvPr/>
        </p:nvSpPr>
        <p:spPr>
          <a:xfrm rot="18919285">
            <a:off x="-547866" y="792195"/>
            <a:ext cx="1846765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746497" y="6362700"/>
            <a:ext cx="343904" cy="3581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6" name="Рисунок 9" descr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190605" y="258761"/>
            <a:ext cx="1675731" cy="626610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a.edu.yar.ru/natsionalniy_proekt_obrazovanie/sovremennaya_shkola.html" TargetMode="External"/><Relationship Id="rId2" Type="http://schemas.openxmlformats.org/officeDocument/2006/relationships/hyperlink" Target="http://iro.yar.ru/index.php?id=5514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mng@iro.yar.r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mailto:shlyahtina@iro.yar.r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856014" y="3182523"/>
            <a:ext cx="9309101" cy="1652549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>
              <a:defRPr sz="3200"/>
            </a:lvl1pPr>
          </a:lstStyle>
          <a:p>
            <a:pPr algn="ctr"/>
            <a:r>
              <a:rPr lang="ru-RU" dirty="0" smtClean="0"/>
              <a:t>Об образовательной деятельности в Центрах </a:t>
            </a:r>
            <a:r>
              <a:rPr lang="ru-RU" dirty="0"/>
              <a:t>образования естественно-научной и технологической направленностей «Точка роста» в 2021 году </a:t>
            </a:r>
            <a:endParaRPr dirty="0"/>
          </a:p>
        </p:txBody>
      </p:sp>
      <p:sp>
        <p:nvSpPr>
          <p:cNvPr id="39" name="Параллелограмм 10"/>
          <p:cNvSpPr/>
          <p:nvPr/>
        </p:nvSpPr>
        <p:spPr>
          <a:xfrm rot="18919285">
            <a:off x="-1047360" y="4355574"/>
            <a:ext cx="3536020" cy="1471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49" y="148259"/>
            <a:ext cx="895191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810668" y="4953669"/>
            <a:ext cx="8367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Шляхтина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Наталья Владимировна,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руководитель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ЦОМ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1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1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.0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6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.2021 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Ярославль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6313886" y="1056309"/>
            <a:ext cx="5674736" cy="2106343"/>
            <a:chOff x="6313886" y="1056309"/>
            <a:chExt cx="5674736" cy="2106343"/>
          </a:xfrm>
        </p:grpSpPr>
        <p:pic>
          <p:nvPicPr>
            <p:cNvPr id="38" name="Рисунок 8" descr="Рисунок 8"/>
            <p:cNvPicPr>
              <a:picLocks noChangeAspect="1"/>
            </p:cNvPicPr>
            <p:nvPr/>
          </p:nvPicPr>
          <p:blipFill>
            <a:blip r:embed="rId4" cstate="print"/>
            <a:srcRect l="27307" t="8943" r="20023" b="77236"/>
            <a:stretch>
              <a:fillRect/>
            </a:stretch>
          </p:blipFill>
          <p:spPr>
            <a:xfrm>
              <a:off x="6313886" y="1056309"/>
              <a:ext cx="5674736" cy="2106343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" name="Прямоугольник 1"/>
            <p:cNvSpPr/>
            <p:nvPr/>
          </p:nvSpPr>
          <p:spPr>
            <a:xfrm>
              <a:off x="9521190" y="2514600"/>
              <a:ext cx="1943100" cy="50292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Заголовок 2"/>
          <p:cNvSpPr>
            <a:spLocks noGrp="1"/>
          </p:cNvSpPr>
          <p:nvPr>
            <p:ph type="title"/>
          </p:nvPr>
        </p:nvSpPr>
        <p:spPr>
          <a:xfrm>
            <a:off x="2155190" y="118110"/>
            <a:ext cx="5971540" cy="7239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dirty="0" smtClean="0"/>
              <a:t>Структура ООП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64112085"/>
              </p:ext>
            </p:extLst>
          </p:nvPr>
        </p:nvGraphicFramePr>
        <p:xfrm>
          <a:off x="845819" y="801501"/>
          <a:ext cx="11041381" cy="595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50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028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63490">
                  <a:extLst>
                    <a:ext uri="{9D8B030D-6E8A-4147-A177-3AD203B41FA5}">
                      <a16:colId xmlns:a16="http://schemas.microsoft.com/office/drawing/2014/main" xmlns="" val="2163422244"/>
                    </a:ext>
                  </a:extLst>
                </a:gridCol>
              </a:tblGrid>
              <a:tr h="1141599">
                <a:tc>
                  <a:txBody>
                    <a:bodyPr/>
                    <a:lstStyle/>
                    <a:p>
                      <a:pPr algn="l" rtl="0" eaLnBrk="1" latinLnBrk="0" hangingPunct="1"/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Целевой раздел</a:t>
                      </a:r>
                      <a:endParaRPr lang="ru-RU" sz="1600" b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пояснительная записка  </a:t>
                      </a:r>
                    </a:p>
                    <a:p>
                      <a:pPr marL="285750" indent="-2857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6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планируемые результаты освоения ООП </a:t>
                      </a:r>
                      <a:endParaRPr lang="ru-RU" sz="1600" b="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285750" indent="-2857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система оценки достижения планируемых результатов освоения ООП </a:t>
                      </a:r>
                      <a:endParaRPr lang="ru-RU" sz="1600" b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ru-RU" sz="1600" b="0" dirty="0" smtClean="0">
                        <a:effectLst/>
                      </a:endParaRPr>
                    </a:p>
                    <a:p>
                      <a:pPr marL="285750" indent="-2857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Результаты освоения учебных предметов…( с использованием оборудования Точки</a:t>
                      </a:r>
                      <a:r>
                        <a:rPr lang="ru-RU" sz="1600" b="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600" b="0" baseline="0" dirty="0" smtClean="0">
                          <a:solidFill>
                            <a:srgbClr val="FF0000"/>
                          </a:solidFill>
                          <a:effectLst/>
                        </a:rPr>
                        <a:t>роста)</a:t>
                      </a:r>
                      <a:endParaRPr lang="ru-RU" sz="1600" b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7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Содержатель-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ный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раздел</a:t>
                      </a:r>
                      <a:endParaRPr lang="ru-RU" sz="1600" dirty="0" smtClean="0">
                        <a:effectLst/>
                      </a:endParaRPr>
                    </a:p>
                    <a:p>
                      <a:pPr algn="l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программа  _________ УУД  у </a:t>
                      </a:r>
                      <a:r>
                        <a:rPr kumimoji="0" lang="ru-RU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обучающихся</a:t>
                      </a:r>
                    </a:p>
                    <a:p>
                      <a:pPr marL="285750" indent="-2857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kumimoji="0" lang="ru-RU" sz="16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kumimoji="0" lang="ru-RU" sz="16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ru-RU" sz="16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285750" indent="-2857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программы отдельных учебных  предметов, курсов</a:t>
                      </a:r>
                      <a:r>
                        <a:rPr kumimoji="0" lang="ru-RU" sz="160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курсов внеурочной деятельности </a:t>
                      </a:r>
                    </a:p>
                    <a:p>
                      <a:pPr marL="285750" indent="-2857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рабочую программу воспитания </a:t>
                      </a:r>
                      <a:r>
                        <a:rPr kumimoji="0" lang="ru-RU" sz="1600" strike="sng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социализации </a:t>
                      </a:r>
                      <a:r>
                        <a:rPr kumimoji="0" lang="ru-RU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обучающихся </a:t>
                      </a:r>
                    </a:p>
                    <a:p>
                      <a:pPr marL="285750" indent="-2857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программа коррекционной работы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Проектная и исследовательская деятельность, организованная с использованием оборудования в Центрах ТР</a:t>
                      </a:r>
                      <a:endParaRPr lang="ru-RU" sz="1600" dirty="0" smtClean="0"/>
                    </a:p>
                    <a:p>
                      <a:pPr marL="285750" indent="-2857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Применение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</a:rPr>
                        <a:t>новых методов обучения и воспитания, образовательных технологий, обеспечивающих освоение обучающимися основных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</a:rPr>
                        <a:t>общеобразовательных программ цифрового, естественнонаучного, технического и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</a:rPr>
                        <a:t>гуманитарного профилей</a:t>
                      </a:r>
                      <a:endParaRPr lang="ru-RU" sz="1600" dirty="0" smtClean="0"/>
                    </a:p>
                    <a:p>
                      <a:pPr marL="285750" indent="-2857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ru-RU" sz="160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Содержание</a:t>
                      </a:r>
                      <a:r>
                        <a:rPr lang="ru-RU" sz="1600" b="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(Точка </a:t>
                      </a: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роста</a:t>
                      </a: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Мероприятия в Центрах ТР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27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Организаци-онный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раздел</a:t>
                      </a:r>
                      <a:endParaRPr lang="ru-RU" sz="1600" dirty="0" smtClean="0">
                        <a:effectLst/>
                      </a:endParaRPr>
                    </a:p>
                    <a:p>
                      <a:pPr algn="l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учебный план</a:t>
                      </a:r>
                    </a:p>
                    <a:p>
                      <a:pPr marL="285750" indent="-2857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kumimoji="0" lang="ru-RU" sz="16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 внеурочной деятельности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ru-RU" sz="16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календарный учебный график</a:t>
                      </a:r>
                    </a:p>
                    <a:p>
                      <a:pPr marL="285750" indent="-285750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система условий реализации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Предметы </a:t>
                      </a: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(Точка роста)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Курсы ВД (Точка </a:t>
                      </a: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роста)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600" b="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Каникулы </a:t>
                      </a: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( лагеря и т.д. в Точках </a:t>
                      </a: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роста</a:t>
                      </a: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600" b="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Кадровые и информационно-методические </a:t>
                      </a: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</a:rPr>
                        <a:t>условия (Точка роста)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73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200545-7779-AE47-A456-DB96A3DFD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Образовательные программы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385D688-1B72-5F49-9824-DBAE990F69C7}"/>
              </a:ext>
            </a:extLst>
          </p:cNvPr>
          <p:cNvSpPr txBox="1"/>
          <p:nvPr/>
        </p:nvSpPr>
        <p:spPr>
          <a:xfrm>
            <a:off x="545952" y="3040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EA5DD3DC-951A-184E-AC81-97991683D897}"/>
              </a:ext>
            </a:extLst>
          </p:cNvPr>
          <p:cNvSpPr txBox="1">
            <a:spLocks/>
          </p:cNvSpPr>
          <p:nvPr/>
        </p:nvSpPr>
        <p:spPr>
          <a:xfrm>
            <a:off x="1116494" y="2043359"/>
            <a:ext cx="9810814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70C0"/>
              </a:buClr>
            </a:pPr>
            <a:r>
              <a:rPr lang="ru-RU" sz="2000" dirty="0"/>
              <a:t>Минимальный набор направленностей образовательных программ – </a:t>
            </a:r>
            <a:r>
              <a:rPr lang="ru-RU" sz="2000" b="1" dirty="0">
                <a:solidFill>
                  <a:srgbClr val="FF0000"/>
                </a:solidFill>
              </a:rPr>
              <a:t>естественно-научная и технологическая</a:t>
            </a:r>
            <a:r>
              <a:rPr lang="ru-RU" sz="2000" dirty="0"/>
              <a:t> (перечень может быть расширен, исходя из имеющихся условий и потребностей).</a:t>
            </a:r>
          </a:p>
          <a:p>
            <a:pPr marL="0" indent="0" algn="just">
              <a:buNone/>
            </a:pPr>
            <a:endParaRPr lang="ru-RU" sz="200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FFBEE347-979E-A245-9194-6A8306BFB8D6}"/>
              </a:ext>
            </a:extLst>
          </p:cNvPr>
          <p:cNvCxnSpPr>
            <a:cxnSpLocks/>
          </p:cNvCxnSpPr>
          <p:nvPr/>
        </p:nvCxnSpPr>
        <p:spPr>
          <a:xfrm>
            <a:off x="955130" y="1577340"/>
            <a:ext cx="0" cy="496062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73340CB6-E97C-D04A-A620-54F94DBE4FB8}"/>
              </a:ext>
            </a:extLst>
          </p:cNvPr>
          <p:cNvSpPr txBox="1">
            <a:spLocks/>
          </p:cNvSpPr>
          <p:nvPr/>
        </p:nvSpPr>
        <p:spPr>
          <a:xfrm>
            <a:off x="1718983" y="3811163"/>
            <a:ext cx="2288237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b="1" dirty="0">
                <a:solidFill>
                  <a:srgbClr val="FF0000"/>
                </a:solidFill>
              </a:rPr>
              <a:t>«Физика»</a:t>
            </a:r>
          </a:p>
          <a:p>
            <a:pPr>
              <a:buClr>
                <a:srgbClr val="0070C0"/>
              </a:buClr>
            </a:pPr>
            <a:r>
              <a:rPr lang="ru-RU" sz="2000" b="1" dirty="0">
                <a:solidFill>
                  <a:srgbClr val="FF0000"/>
                </a:solidFill>
              </a:rPr>
              <a:t>«Химия»</a:t>
            </a:r>
          </a:p>
          <a:p>
            <a:pPr>
              <a:buClr>
                <a:srgbClr val="0070C0"/>
              </a:buClr>
            </a:pPr>
            <a:r>
              <a:rPr lang="ru-RU" sz="2000" b="1" dirty="0">
                <a:solidFill>
                  <a:srgbClr val="FF0000"/>
                </a:solidFill>
              </a:rPr>
              <a:t>«Биология»</a:t>
            </a:r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65CD7583-EA4E-6E44-8D4E-C300AFEF2C30}"/>
              </a:ext>
            </a:extLst>
          </p:cNvPr>
          <p:cNvSpPr txBox="1">
            <a:spLocks/>
          </p:cNvSpPr>
          <p:nvPr/>
        </p:nvSpPr>
        <p:spPr>
          <a:xfrm>
            <a:off x="4609709" y="3811162"/>
            <a:ext cx="2893749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Не менее </a:t>
            </a:r>
            <a:r>
              <a:rPr lang="ru-RU" sz="2000" b="1" dirty="0">
                <a:solidFill>
                  <a:srgbClr val="FF0000"/>
                </a:solidFill>
              </a:rPr>
              <a:t>1/3</a:t>
            </a:r>
            <a:r>
              <a:rPr lang="ru-RU" sz="2000" dirty="0"/>
              <a:t> объема внеурочной деятельности </a:t>
            </a:r>
            <a:r>
              <a:rPr lang="ru-RU" sz="2000" b="1" dirty="0">
                <a:solidFill>
                  <a:srgbClr val="FF0000"/>
                </a:solidFill>
              </a:rPr>
              <a:t>естественно-научной и технологической </a:t>
            </a:r>
            <a:r>
              <a:rPr lang="ru-RU" sz="2000" dirty="0"/>
              <a:t>направленностей</a:t>
            </a:r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F8BC3EEB-1146-3344-AA51-4B8B6073C251}"/>
              </a:ext>
            </a:extLst>
          </p:cNvPr>
          <p:cNvSpPr txBox="1">
            <a:spLocks/>
          </p:cNvSpPr>
          <p:nvPr/>
        </p:nvSpPr>
        <p:spPr>
          <a:xfrm>
            <a:off x="8033559" y="3811161"/>
            <a:ext cx="3203311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Дополнительные общеобразовательные программы </a:t>
            </a:r>
            <a:r>
              <a:rPr lang="ru-RU" sz="2000" b="1" dirty="0">
                <a:solidFill>
                  <a:srgbClr val="FF0000"/>
                </a:solidFill>
              </a:rPr>
              <a:t>естественно-научной и технической </a:t>
            </a:r>
            <a:r>
              <a:rPr lang="ru-RU" sz="2000" dirty="0"/>
              <a:t>направленностей*</a:t>
            </a:r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A0DFE18-4BAC-42F5-A261-334375A839AA}"/>
              </a:ext>
            </a:extLst>
          </p:cNvPr>
          <p:cNvSpPr txBox="1"/>
          <p:nvPr/>
        </p:nvSpPr>
        <p:spPr>
          <a:xfrm>
            <a:off x="1338309" y="6262042"/>
            <a:ext cx="8879889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Для малокомплектной общеобразовательной организации или организации, имеющей объективные условия, препятствующие получению лицензии на дополнительное образование детей,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допускается отсутствие программ дополнительного образования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23690122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331892"/>
              </p:ext>
            </p:extLst>
          </p:nvPr>
        </p:nvGraphicFramePr>
        <p:xfrm>
          <a:off x="697228" y="1622636"/>
          <a:ext cx="11052811" cy="469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8090"/>
                <a:gridCol w="1553212"/>
                <a:gridCol w="902969"/>
                <a:gridCol w="1228090"/>
                <a:gridCol w="1228090"/>
                <a:gridCol w="1228090"/>
                <a:gridCol w="1228090"/>
                <a:gridCol w="1228090"/>
                <a:gridCol w="122809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«Естественно-научные предметы»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«Математика и информатика»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«Технология»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«Обществознание и естествознание»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физика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химия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биология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математика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информатика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технология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география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окружающий мир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1-4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10-11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97569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6340" y="1"/>
            <a:ext cx="8053614" cy="5143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 внеурочной деятельности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236164"/>
              </p:ext>
            </p:extLst>
          </p:nvPr>
        </p:nvGraphicFramePr>
        <p:xfrm>
          <a:off x="731518" y="418889"/>
          <a:ext cx="11018521" cy="624103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60589"/>
                <a:gridCol w="1516980"/>
                <a:gridCol w="3847472"/>
                <a:gridCol w="858696"/>
                <a:gridCol w="858696"/>
                <a:gridCol w="858696"/>
                <a:gridCol w="858696"/>
                <a:gridCol w="858696"/>
              </a:tblGrid>
              <a:tr h="143853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effectLst/>
                        </a:rPr>
                        <a:t>Направление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развития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личности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effectLst/>
                        </a:rPr>
                        <a:t>Формы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организации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внеурочной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деятельности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ctr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effectLst/>
                        </a:rPr>
                        <a:t>Класс</a:t>
                      </a:r>
                      <a:r>
                        <a:rPr lang="en-US" sz="1200" dirty="0">
                          <a:effectLst/>
                        </a:rPr>
                        <a:t>/ </a:t>
                      </a:r>
                      <a:r>
                        <a:rPr lang="en-US" sz="1200" dirty="0" err="1">
                          <a:effectLst/>
                        </a:rPr>
                        <a:t>Объем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внеурочной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деятельности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час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71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Всего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715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Наименование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effectLst/>
                        </a:rPr>
                        <a:t>Структура</a:t>
                      </a:r>
                      <a:r>
                        <a:rPr lang="en-US" sz="1200" dirty="0">
                          <a:effectLst/>
                        </a:rPr>
                        <a:t> и </a:t>
                      </a:r>
                      <a:r>
                        <a:rPr lang="en-US" sz="1200" dirty="0" err="1">
                          <a:effectLst/>
                        </a:rPr>
                        <a:t>состав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неделя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год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год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неделя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год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</a:tr>
              <a:tr h="234076">
                <a:tc gridSpan="8"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138">
                <a:tc rowSpan="2"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Спортивно-оздоровительное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Курсы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Клуб</a:t>
                      </a:r>
                      <a:r>
                        <a:rPr lang="en-US" sz="1200" dirty="0">
                          <a:effectLst/>
                        </a:rPr>
                        <a:t> «</a:t>
                      </a:r>
                      <a:r>
                        <a:rPr lang="en-US" sz="1200" dirty="0" err="1">
                          <a:effectLst/>
                        </a:rPr>
                        <a:t>Волейбол</a:t>
                      </a:r>
                      <a:r>
                        <a:rPr lang="en-US" sz="1200" dirty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effectLst/>
                        </a:rPr>
                        <a:t>36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</a:tr>
              <a:tr h="260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Секция «Фитнесаэробика»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35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</a:tr>
              <a:tr h="62138">
                <a:tc rowSpan="2"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Социальное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Курсы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Клуб «Волонтёр»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35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</a:tr>
              <a:tr h="1438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Кружок</a:t>
                      </a:r>
                      <a:r>
                        <a:rPr lang="en-US" sz="1200" dirty="0">
                          <a:effectLst/>
                        </a:rPr>
                        <a:t> «</a:t>
                      </a:r>
                      <a:r>
                        <a:rPr lang="en-US" sz="1200" dirty="0" err="1">
                          <a:effectLst/>
                        </a:rPr>
                        <a:t>Основы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</a:rPr>
                        <a:t>фин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грамотности</a:t>
                      </a:r>
                      <a:r>
                        <a:rPr lang="en-US" sz="1200" dirty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</a:tr>
              <a:tr h="511572">
                <a:tc rowSpan="4"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Общеинтеллектуальное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Воспитательные мероприятия и организационная деятельность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Интеллектуальные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игры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квесты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викторины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диспуты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dirty="0" err="1">
                          <a:effectLst/>
                        </a:rPr>
                        <a:t>проектная</a:t>
                      </a:r>
                      <a:r>
                        <a:rPr lang="en-US" sz="1200" b="1" dirty="0">
                          <a:effectLst/>
                        </a:rPr>
                        <a:t> и </a:t>
                      </a:r>
                      <a:r>
                        <a:rPr lang="en-US" sz="1200" b="1" dirty="0" err="1">
                          <a:effectLst/>
                        </a:rPr>
                        <a:t>исследовательская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деятельность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предметные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недели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конкурсы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олимпиады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конкурсы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концерты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классные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часы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собрания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18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0,5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0,5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17,5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2,5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</a:tr>
              <a:tr h="102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Ученические сообщества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effectLst/>
                        </a:rPr>
                        <a:t>Объединение</a:t>
                      </a:r>
                      <a:r>
                        <a:rPr lang="en-US" sz="1200" b="1" dirty="0">
                          <a:effectLst/>
                        </a:rPr>
                        <a:t> «</a:t>
                      </a:r>
                      <a:r>
                        <a:rPr lang="en-US" sz="1200" b="1" dirty="0" err="1">
                          <a:effectLst/>
                        </a:rPr>
                        <a:t>Проектория</a:t>
                      </a:r>
                      <a:r>
                        <a:rPr lang="en-US" sz="1200" b="1" dirty="0">
                          <a:effectLst/>
                        </a:rPr>
                        <a:t>»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36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35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</a:tr>
              <a:tr h="102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Курсы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effectLst/>
                        </a:rPr>
                        <a:t>Клуб</a:t>
                      </a:r>
                      <a:r>
                        <a:rPr lang="en-US" sz="1200" b="1" dirty="0">
                          <a:effectLst/>
                        </a:rPr>
                        <a:t> «</a:t>
                      </a:r>
                      <a:r>
                        <a:rPr lang="en-US" sz="1200" b="1" dirty="0" err="1">
                          <a:effectLst/>
                        </a:rPr>
                        <a:t>Химия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вокруг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нас</a:t>
                      </a:r>
                      <a:r>
                        <a:rPr lang="en-US" sz="1200" b="1" dirty="0">
                          <a:effectLst/>
                        </a:rPr>
                        <a:t>»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36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</a:tr>
              <a:tr h="102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effectLst/>
                        </a:rPr>
                        <a:t>Кружок</a:t>
                      </a:r>
                      <a:r>
                        <a:rPr lang="en-US" sz="1200" b="1" dirty="0">
                          <a:effectLst/>
                        </a:rPr>
                        <a:t> «</a:t>
                      </a:r>
                      <a:r>
                        <a:rPr lang="en-US" sz="1200" b="1" dirty="0" err="1">
                          <a:effectLst/>
                        </a:rPr>
                        <a:t>Мир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под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микроскопом</a:t>
                      </a:r>
                      <a:r>
                        <a:rPr lang="en-US" sz="1200" b="1" dirty="0">
                          <a:effectLst/>
                        </a:rPr>
                        <a:t>»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35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</a:tr>
              <a:tr h="307283"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effectLst/>
                        </a:rPr>
                        <a:t>Духовно-нравственное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ВМ и 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Концерты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тематические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вечери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беседы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экскурсии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выставки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творческих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работ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конкурсы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концерты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классные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часы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собрания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18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0,5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0,5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17,5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2,5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</a:tr>
              <a:tr h="102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effectLst/>
                        </a:rPr>
                        <a:t>Ученические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</a:rPr>
                        <a:t>сообщества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smtClean="0">
                          <a:effectLst/>
                        </a:rPr>
                        <a:t>Объединение «Патриот»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smtClean="0">
                          <a:effectLst/>
                        </a:rPr>
                        <a:t>36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smtClean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smtClean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smtClean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</a:tr>
              <a:tr h="102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 smtClean="0">
                          <a:effectLst/>
                        </a:rPr>
                        <a:t>Курсы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smtClean="0">
                          <a:effectLst/>
                        </a:rPr>
                        <a:t>Клуб «Театральное мастерство»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smtClean="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smtClean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smtClean="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smtClean="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smtClean="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</a:tr>
              <a:tr h="102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smtClean="0">
                          <a:effectLst/>
                        </a:rPr>
                        <a:t>Хоровая студия «Соловей»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smtClean="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smtClean="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smtClean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smtClean="0">
                          <a:effectLst/>
                        </a:rPr>
                        <a:t>35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</a:tr>
              <a:tr h="102995">
                <a:tc rowSpan="2"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Общекультурное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Ученические сообщества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effectLst/>
                        </a:rPr>
                        <a:t>Объединение</a:t>
                      </a:r>
                      <a:r>
                        <a:rPr lang="en-US" sz="1200" b="1" dirty="0">
                          <a:effectLst/>
                        </a:rPr>
                        <a:t> «</a:t>
                      </a:r>
                      <a:r>
                        <a:rPr lang="en-US" sz="1200" b="1" dirty="0" err="1">
                          <a:effectLst/>
                        </a:rPr>
                        <a:t>Юный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натуралист</a:t>
                      </a:r>
                      <a:r>
                        <a:rPr lang="en-US" sz="1200" b="1" dirty="0">
                          <a:effectLst/>
                        </a:rPr>
                        <a:t>»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36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</a:tr>
              <a:tr h="2431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Курсы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Кружок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«</a:t>
                      </a:r>
                      <a:r>
                        <a:rPr lang="ru-RU" sz="1200" dirty="0" smtClean="0">
                          <a:effectLst/>
                        </a:rPr>
                        <a:t>В</a:t>
                      </a:r>
                      <a:r>
                        <a:rPr lang="en-US" sz="1200" dirty="0" err="1" smtClean="0">
                          <a:effectLst/>
                        </a:rPr>
                        <a:t>опросы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обществознания</a:t>
                      </a:r>
                      <a:r>
                        <a:rPr lang="en-US" sz="1200" dirty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35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</a:tr>
              <a:tr h="62138">
                <a:tc gridSpan="7"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2. ЧАСТЬ, ФОРМИРУЕМАЯ УЧАСТНИКАМИ ОБРАЗОВАТЕЛЬНЫХ ОТНОШЕНИЙ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25" marR="47625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>
                    <a:solidFill>
                      <a:schemeClr val="bg1"/>
                    </a:solidFill>
                  </a:tcPr>
                </a:tc>
              </a:tr>
              <a:tr h="143853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Общеинтеллектуальное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Курсы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effectLst/>
                        </a:rPr>
                        <a:t>Сетевое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сообщество</a:t>
                      </a:r>
                      <a:r>
                        <a:rPr lang="en-US" sz="1200" b="1" dirty="0">
                          <a:effectLst/>
                        </a:rPr>
                        <a:t> «</a:t>
                      </a:r>
                      <a:r>
                        <a:rPr lang="en-US" sz="1200" b="1" dirty="0" err="1">
                          <a:effectLst/>
                        </a:rPr>
                        <a:t>Программирование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на</a:t>
                      </a:r>
                      <a:r>
                        <a:rPr lang="en-US" sz="1200" b="1" dirty="0">
                          <a:effectLst/>
                        </a:rPr>
                        <a:t> Scratch»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36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35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>
                    <a:solidFill>
                      <a:schemeClr val="bg1"/>
                    </a:solidFill>
                  </a:tcPr>
                </a:tc>
              </a:tr>
              <a:tr h="62138">
                <a:tc gridSpan="3"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ИТОГО: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360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</a:rPr>
                        <a:t>350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effectLst/>
                        </a:rPr>
                        <a:t>49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640" marR="10640" marT="10640" marB="1064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65CD7583-EA4E-6E44-8D4E-C300AFEF2C30}"/>
              </a:ext>
            </a:extLst>
          </p:cNvPr>
          <p:cNvSpPr txBox="1">
            <a:spLocks/>
          </p:cNvSpPr>
          <p:nvPr/>
        </p:nvSpPr>
        <p:spPr>
          <a:xfrm>
            <a:off x="8335889" y="2439562"/>
            <a:ext cx="2893749" cy="20142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Не менее </a:t>
            </a:r>
            <a:r>
              <a:rPr lang="ru-RU" sz="2000" b="1" dirty="0">
                <a:solidFill>
                  <a:srgbClr val="FF0000"/>
                </a:solidFill>
              </a:rPr>
              <a:t>1/3</a:t>
            </a:r>
            <a:r>
              <a:rPr lang="ru-RU" sz="2000" dirty="0"/>
              <a:t> объема внеурочной деятельности </a:t>
            </a:r>
            <a:r>
              <a:rPr lang="ru-RU" sz="2000" b="1" dirty="0">
                <a:solidFill>
                  <a:srgbClr val="FF0000"/>
                </a:solidFill>
              </a:rPr>
              <a:t>естественно-научной и технологической </a:t>
            </a:r>
            <a:r>
              <a:rPr lang="ru-RU" sz="2000" dirty="0"/>
              <a:t>направленностей</a:t>
            </a:r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2833720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Двойная стрелка влево/вправо 19"/>
          <p:cNvSpPr/>
          <p:nvPr/>
        </p:nvSpPr>
        <p:spPr>
          <a:xfrm rot="2165744">
            <a:off x="8146705" y="2159574"/>
            <a:ext cx="2553159" cy="410940"/>
          </a:xfrm>
          <a:prstGeom prst="leftRight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dirty="0" smtClean="0"/>
              <a:t>Модель реализации ОП в СФ </a:t>
            </a:r>
            <a:br>
              <a:rPr lang="ru-RU" altLang="ru-RU" sz="2800" dirty="0" smtClean="0"/>
            </a:br>
            <a:r>
              <a:rPr lang="ru-RU" altLang="ru-RU" sz="2800" dirty="0" smtClean="0"/>
              <a:t>в </a:t>
            </a:r>
            <a:r>
              <a:rPr lang="ru-RU" altLang="ru-RU" sz="2800" dirty="0" smtClean="0"/>
              <a:t>муниципальном районе с использованием ресурсов Центров </a:t>
            </a:r>
            <a:r>
              <a:rPr lang="ru-RU" sz="2800" dirty="0" smtClean="0"/>
              <a:t>образования</a:t>
            </a:r>
            <a:endParaRPr lang="ru-RU" altLang="ru-RU" sz="2800" dirty="0" smtClean="0"/>
          </a:p>
        </p:txBody>
      </p:sp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815413" y="3039929"/>
            <a:ext cx="3745157" cy="67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860000"/>
                </a:solidFill>
              </a:rPr>
              <a:t>базовая организация – </a:t>
            </a:r>
            <a:endParaRPr lang="ru-RU" altLang="ru-RU" b="1" dirty="0" smtClean="0">
              <a:solidFill>
                <a:srgbClr val="860000"/>
              </a:solidFill>
            </a:endParaRPr>
          </a:p>
          <a:p>
            <a:pPr algn="ctr"/>
            <a:r>
              <a:rPr lang="ru-RU" altLang="ru-RU" b="1" dirty="0" smtClean="0">
                <a:solidFill>
                  <a:srgbClr val="860000"/>
                </a:solidFill>
              </a:rPr>
              <a:t>ОО </a:t>
            </a:r>
            <a:r>
              <a:rPr lang="ru-RU" altLang="ru-RU" b="1" dirty="0">
                <a:solidFill>
                  <a:srgbClr val="860000"/>
                </a:solidFill>
              </a:rPr>
              <a:t>(</a:t>
            </a:r>
            <a:r>
              <a:rPr lang="ru-RU" altLang="ru-RU" b="1" dirty="0" smtClean="0">
                <a:solidFill>
                  <a:srgbClr val="860000"/>
                </a:solidFill>
              </a:rPr>
              <a:t>школы МР)</a:t>
            </a:r>
            <a:endParaRPr lang="ru-RU" altLang="ru-RU" dirty="0"/>
          </a:p>
        </p:txBody>
      </p:sp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8270715" y="3020674"/>
            <a:ext cx="3006714" cy="67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b="1" dirty="0">
                <a:solidFill>
                  <a:srgbClr val="860000"/>
                </a:solidFill>
              </a:rPr>
              <a:t>организация-участник – </a:t>
            </a:r>
          </a:p>
          <a:p>
            <a:pPr algn="ctr"/>
            <a:r>
              <a:rPr lang="ru-RU" altLang="ru-RU" b="1" dirty="0" smtClean="0">
                <a:solidFill>
                  <a:srgbClr val="860000"/>
                </a:solidFill>
              </a:rPr>
              <a:t>Точка роста 202</a:t>
            </a:r>
            <a:r>
              <a:rPr lang="en-US" altLang="ru-RU" b="1" dirty="0" smtClean="0">
                <a:solidFill>
                  <a:srgbClr val="860000"/>
                </a:solidFill>
              </a:rPr>
              <a:t>1</a:t>
            </a:r>
            <a:r>
              <a:rPr lang="ru-RU" altLang="ru-RU" b="1" dirty="0" smtClean="0">
                <a:solidFill>
                  <a:srgbClr val="860000"/>
                </a:solidFill>
              </a:rPr>
              <a:t> года</a:t>
            </a:r>
            <a:endParaRPr lang="ru-RU" altLang="ru-RU" dirty="0"/>
          </a:p>
        </p:txBody>
      </p:sp>
      <p:pic>
        <p:nvPicPr>
          <p:cNvPr id="7" name="Picture 2" descr="https://cdn4.vectorstock.com/i/1000x1000/03/13/school-building-exterior-windows-doors-vector-157303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>
            <a:fillRect/>
          </a:stretch>
        </p:blipFill>
        <p:spPr>
          <a:xfrm>
            <a:off x="1343841" y="3717033"/>
            <a:ext cx="2688299" cy="1884480"/>
          </a:xfrm>
          <a:prstGeom prst="rect">
            <a:avLst/>
          </a:prstGeom>
          <a:noFill/>
        </p:spPr>
      </p:pic>
      <p:pic>
        <p:nvPicPr>
          <p:cNvPr id="8" name="Picture 4" descr="https://1.bp.blogspot.com/-8kWRjX6hEJI/XoiXmxlTDxI/AAAAAAAAAH8/E9SF_6h8KKsQWDR-RE9pMRN34zhXVnytQCLcBGAsYHQ/s1600/school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213" y="3717033"/>
            <a:ext cx="3261216" cy="169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ciur.ru/jar/jar_ss2/SiteAssets/DocLib28/Forms/AllItems/%D0%9B%D0%BE%D0%B3%D0%BE%D1%82%D0%B8%D0%BF%20%D0%A2%D0%BE%D1%87%D0%BA%D0%B0%20%D0%A0%D0%BE%D1%81%D1%82%D0%B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t="7428" r="6183" b="44244"/>
          <a:stretch/>
        </p:blipFill>
        <p:spPr bwMode="auto">
          <a:xfrm>
            <a:off x="8976320" y="4020691"/>
            <a:ext cx="1056117" cy="249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/>
          <p:cNvSpPr/>
          <p:nvPr/>
        </p:nvSpPr>
        <p:spPr>
          <a:xfrm rot="20897642">
            <a:off x="5428398" y="3534791"/>
            <a:ext cx="2304256" cy="315105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489755">
            <a:off x="5608876" y="4407055"/>
            <a:ext cx="2304256" cy="315105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287027" y="5481305"/>
            <a:ext cx="2833462" cy="67710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accent3">
                    <a:lumMod val="75000"/>
                  </a:schemeClr>
                </a:solidFill>
              </a:rPr>
              <a:t>Оборудование – </a:t>
            </a:r>
          </a:p>
          <a:p>
            <a:pPr algn="ctr"/>
            <a:r>
              <a:rPr lang="ru-RU" altLang="ru-RU" b="1" dirty="0" smtClean="0">
                <a:solidFill>
                  <a:schemeClr val="accent3">
                    <a:lumMod val="75000"/>
                  </a:schemeClr>
                </a:solidFill>
              </a:rPr>
              <a:t>Физика, Химия, Биология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" name="Picture 2" descr="http://svitanok.info/wp-content/uploads/2018/03/29356525_1614145662003922_2269103382222340096_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632" y="3171848"/>
            <a:ext cx="1114208" cy="139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6"/>
          <p:cNvSpPr>
            <a:spLocks noChangeArrowheads="1"/>
          </p:cNvSpPr>
          <p:nvPr/>
        </p:nvSpPr>
        <p:spPr bwMode="auto">
          <a:xfrm>
            <a:off x="5437276" y="1351891"/>
            <a:ext cx="26474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b="1" dirty="0">
                <a:solidFill>
                  <a:srgbClr val="860000"/>
                </a:solidFill>
              </a:rPr>
              <a:t>организация-участник – </a:t>
            </a:r>
          </a:p>
          <a:p>
            <a:pPr algn="ctr"/>
            <a:r>
              <a:rPr lang="ru-RU" altLang="ru-RU" b="1" dirty="0" smtClean="0">
                <a:solidFill>
                  <a:srgbClr val="860000"/>
                </a:solidFill>
              </a:rPr>
              <a:t>Точка роста 20</a:t>
            </a:r>
            <a:r>
              <a:rPr lang="en-US" altLang="ru-RU" b="1" dirty="0" smtClean="0">
                <a:solidFill>
                  <a:srgbClr val="860000"/>
                </a:solidFill>
              </a:rPr>
              <a:t>20</a:t>
            </a:r>
            <a:r>
              <a:rPr lang="ru-RU" altLang="ru-RU" b="1" dirty="0" smtClean="0">
                <a:solidFill>
                  <a:srgbClr val="860000"/>
                </a:solidFill>
              </a:rPr>
              <a:t> года</a:t>
            </a:r>
            <a:endParaRPr lang="ru-RU" altLang="ru-RU" dirty="0"/>
          </a:p>
        </p:txBody>
      </p:sp>
      <p:pic>
        <p:nvPicPr>
          <p:cNvPr id="15" name="Picture 4" descr="https://1.bp.blogspot.com/-8kWRjX6hEJI/XoiXmxlTDxI/AAAAAAAAAH8/E9SF_6h8KKsQWDR-RE9pMRN34zhXVnytQCLcBGAsYHQ/s1600/scho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284" y="1991389"/>
            <a:ext cx="2445912" cy="127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ciur.ru/jar/jar_ss2/SiteAssets/DocLib28/Forms/AllItems/%D0%9B%D0%BE%D0%B3%D0%BE%D1%82%D0%B8%D0%BF%20%D0%A2%D0%BE%D1%87%D0%BA%D0%B0%20%D0%A0%D0%BE%D1%81%D1%82%D0%B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t="7428" r="6183" b="18078"/>
          <a:stretch/>
        </p:blipFill>
        <p:spPr bwMode="auto">
          <a:xfrm>
            <a:off x="6229364" y="2254856"/>
            <a:ext cx="792088" cy="288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939462" y="2075706"/>
            <a:ext cx="3414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</a:rPr>
              <a:t>Оборудование – </a:t>
            </a:r>
          </a:p>
          <a:p>
            <a:pPr algn="ctr"/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</a:rPr>
              <a:t>Технология, ОБЖ, Информатика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Picture 4" descr="http://lovozeroobr.ru/attachments/Image/586afea27c1d9fcbca1198186db339a1.png?template=generi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0699" y="5819857"/>
            <a:ext cx="1902622" cy="718073"/>
          </a:xfrm>
          <a:prstGeom prst="rect">
            <a:avLst/>
          </a:prstGeom>
          <a:noFill/>
        </p:spPr>
      </p:pic>
      <p:sp>
        <p:nvSpPr>
          <p:cNvPr id="19" name="Стрелка вправо 18"/>
          <p:cNvSpPr/>
          <p:nvPr/>
        </p:nvSpPr>
        <p:spPr>
          <a:xfrm rot="3288568">
            <a:off x="4589372" y="5102970"/>
            <a:ext cx="1480876" cy="315105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лево/вправо 20"/>
          <p:cNvSpPr/>
          <p:nvPr/>
        </p:nvSpPr>
        <p:spPr>
          <a:xfrm rot="20431619">
            <a:off x="7028299" y="5596342"/>
            <a:ext cx="1791064" cy="447031"/>
          </a:xfrm>
          <a:prstGeom prst="leftRightArrow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950580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7C57CA-BA06-B248-AD9C-AE2C43FFD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Показатели функционирования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4A023581-AD17-8844-BD0D-CE615431ED04}"/>
              </a:ext>
            </a:extLst>
          </p:cNvPr>
          <p:cNvSpPr txBox="1">
            <a:spLocks/>
          </p:cNvSpPr>
          <p:nvPr/>
        </p:nvSpPr>
        <p:spPr>
          <a:xfrm>
            <a:off x="1104900" y="1585707"/>
            <a:ext cx="10069843" cy="2122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b="1" dirty="0">
                <a:solidFill>
                  <a:srgbClr val="FF0000"/>
                </a:solidFill>
              </a:rPr>
              <a:t>Численность обучающихся </a:t>
            </a:r>
            <a:r>
              <a:rPr lang="ru-RU" sz="1400" dirty="0"/>
              <a:t>общеобразовательной организации, осваивающих </a:t>
            </a:r>
            <a:r>
              <a:rPr lang="ru-RU" sz="1400" b="1" dirty="0">
                <a:solidFill>
                  <a:srgbClr val="FF0000"/>
                </a:solidFill>
              </a:rPr>
              <a:t>два и более учебных предмета  </a:t>
            </a:r>
            <a:r>
              <a:rPr lang="ru-RU" sz="1400" dirty="0"/>
              <a:t>из числа предметных областей «Естественнонаучные предметы»,  «Естественные науки», «Математика и информатика», «Обществознание и естествознание», «Технология» </a:t>
            </a:r>
            <a:r>
              <a:rPr lang="ru-RU" sz="1400" b="1" dirty="0">
                <a:solidFill>
                  <a:srgbClr val="FF0000"/>
                </a:solidFill>
              </a:rPr>
              <a:t>и (или) курсы внеурочной деятельности  </a:t>
            </a:r>
            <a:r>
              <a:rPr lang="ru-RU" sz="1400" dirty="0" err="1"/>
              <a:t>общеинтеллектуальной</a:t>
            </a:r>
            <a:r>
              <a:rPr lang="ru-RU" sz="1400" dirty="0"/>
              <a:t> направленности с использованием средств обучения и воспитания Центра «Точка роста» (человек)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D3BF828E-5057-784E-828F-BD134D0D1085}"/>
              </a:ext>
            </a:extLst>
          </p:cNvPr>
          <p:cNvCxnSpPr>
            <a:cxnSpLocks/>
          </p:cNvCxnSpPr>
          <p:nvPr/>
        </p:nvCxnSpPr>
        <p:spPr>
          <a:xfrm>
            <a:off x="1017257" y="1593914"/>
            <a:ext cx="0" cy="496062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E8F554E8-D457-9840-B079-23FD359258F1}"/>
              </a:ext>
            </a:extLst>
          </p:cNvPr>
          <p:cNvGraphicFramePr/>
          <p:nvPr/>
        </p:nvGraphicFramePr>
        <p:xfrm>
          <a:off x="1409126" y="3047421"/>
          <a:ext cx="6037442" cy="3133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108DD40E-7538-924A-8D98-C240E527A436}"/>
              </a:ext>
            </a:extLst>
          </p:cNvPr>
          <p:cNvSpPr txBox="1">
            <a:spLocks/>
          </p:cNvSpPr>
          <p:nvPr/>
        </p:nvSpPr>
        <p:spPr>
          <a:xfrm>
            <a:off x="7617737" y="3102996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2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624E867C-0BFD-7743-8DF1-313245441093}"/>
              </a:ext>
            </a:extLst>
          </p:cNvPr>
          <p:cNvSpPr txBox="1">
            <a:spLocks/>
          </p:cNvSpPr>
          <p:nvPr/>
        </p:nvSpPr>
        <p:spPr>
          <a:xfrm>
            <a:off x="7625625" y="4815997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2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B6D972FB-0700-644C-A6AC-074D7CD8AE8A}"/>
              </a:ext>
            </a:extLst>
          </p:cNvPr>
          <p:cNvSpPr txBox="1">
            <a:spLocks/>
          </p:cNvSpPr>
          <p:nvPr/>
        </p:nvSpPr>
        <p:spPr>
          <a:xfrm>
            <a:off x="8918818" y="3096917"/>
            <a:ext cx="546100" cy="2799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1</a:t>
            </a:r>
          </a:p>
          <a:p>
            <a:endParaRPr lang="ru-RU" sz="5400" dirty="0"/>
          </a:p>
          <a:p>
            <a:r>
              <a:rPr lang="ru-RU" sz="5400" dirty="0"/>
              <a:t>+</a:t>
            </a:r>
          </a:p>
          <a:p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/>
              <a:t>1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1FB1E1F6-8A7A-394B-B4B3-3CF32BF73E98}"/>
              </a:ext>
            </a:extLst>
          </p:cNvPr>
          <p:cNvSpPr txBox="1">
            <a:spLocks/>
          </p:cNvSpPr>
          <p:nvPr/>
        </p:nvSpPr>
        <p:spPr>
          <a:xfrm>
            <a:off x="8066538" y="3862942"/>
            <a:ext cx="892923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/>
              <a:t>или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710B2B8D-E6EB-4A4A-B415-A4DB1CDA8C05}"/>
              </a:ext>
            </a:extLst>
          </p:cNvPr>
          <p:cNvCxnSpPr/>
          <p:nvPr/>
        </p:nvCxnSpPr>
        <p:spPr>
          <a:xfrm flipV="1">
            <a:off x="7573032" y="4276381"/>
            <a:ext cx="538212" cy="3010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B11731F2-2E4D-0E4D-BADD-2977CF23F0B7}"/>
              </a:ext>
            </a:extLst>
          </p:cNvPr>
          <p:cNvSpPr/>
          <p:nvPr/>
        </p:nvSpPr>
        <p:spPr>
          <a:xfrm>
            <a:off x="8844599" y="2947754"/>
            <a:ext cx="627829" cy="311525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06ED34D9-0645-694E-AECC-5EBB1C18FE3A}"/>
              </a:ext>
            </a:extLst>
          </p:cNvPr>
          <p:cNvSpPr txBox="1">
            <a:spLocks/>
          </p:cNvSpPr>
          <p:nvPr/>
        </p:nvSpPr>
        <p:spPr>
          <a:xfrm>
            <a:off x="8162696" y="2334607"/>
            <a:ext cx="892923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dirty="0">
                <a:solidFill>
                  <a:srgbClr val="FF0000"/>
                </a:solidFill>
              </a:rPr>
              <a:t>∑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E2BD6D8F-1428-C34A-A758-CBCC536CCD9C}"/>
              </a:ext>
            </a:extLst>
          </p:cNvPr>
          <p:cNvSpPr txBox="1">
            <a:spLocks/>
          </p:cNvSpPr>
          <p:nvPr/>
        </p:nvSpPr>
        <p:spPr>
          <a:xfrm>
            <a:off x="10031768" y="3835683"/>
            <a:ext cx="1142976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</a:rPr>
              <a:t>min </a:t>
            </a:r>
            <a:r>
              <a:rPr lang="ru-RU" sz="2800" b="1" dirty="0">
                <a:solidFill>
                  <a:srgbClr val="FF0000"/>
                </a:solidFill>
              </a:rPr>
              <a:t>300*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2F3AC54-7FE1-4361-BE24-3E92A4D194D7}"/>
              </a:ext>
            </a:extLst>
          </p:cNvPr>
          <p:cNvSpPr txBox="1"/>
          <p:nvPr/>
        </p:nvSpPr>
        <p:spPr>
          <a:xfrm>
            <a:off x="1343176" y="6272634"/>
            <a:ext cx="983156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В случае, если в общеобразовательной организации, общая численность обучающихся меньше указанного значения, значение показателя должно составлять </a:t>
            </a:r>
            <a:r>
              <a:rPr lang="ru-RU" sz="1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менее 80%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 общей численности обучающихся.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8874932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200545-7779-AE47-A456-DB96A3DFD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Показатели функционирования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385D688-1B72-5F49-9824-DBAE990F69C7}"/>
              </a:ext>
            </a:extLst>
          </p:cNvPr>
          <p:cNvSpPr txBox="1"/>
          <p:nvPr/>
        </p:nvSpPr>
        <p:spPr>
          <a:xfrm>
            <a:off x="545952" y="3040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EA5DD3DC-951A-184E-AC81-97991683D897}"/>
              </a:ext>
            </a:extLst>
          </p:cNvPr>
          <p:cNvSpPr txBox="1">
            <a:spLocks/>
          </p:cNvSpPr>
          <p:nvPr/>
        </p:nvSpPr>
        <p:spPr>
          <a:xfrm>
            <a:off x="1116494" y="2043359"/>
            <a:ext cx="9810814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/>
              <a:t>Численность обучающихся общеобразовательной организации, осваивающих </a:t>
            </a:r>
            <a:r>
              <a:rPr lang="ru-RU" sz="2000" b="1" dirty="0"/>
              <a:t>дополнительные общеобразовательные программы </a:t>
            </a:r>
            <a:r>
              <a:rPr lang="ru-RU" sz="2000" b="1" dirty="0">
                <a:solidFill>
                  <a:srgbClr val="FF0000"/>
                </a:solidFill>
              </a:rPr>
              <a:t>технической и естественнонаучной </a:t>
            </a:r>
            <a:r>
              <a:rPr lang="ru-RU" sz="2000" b="1" dirty="0"/>
              <a:t>направленности </a:t>
            </a:r>
            <a:r>
              <a:rPr lang="ru-RU" sz="2000" dirty="0"/>
              <a:t>с использованием средств обучения и воспитания Центра «Точка роста» (человек);</a:t>
            </a:r>
          </a:p>
          <a:p>
            <a:pPr algn="just"/>
            <a:endParaRPr lang="ru-RU" sz="2000" dirty="0"/>
          </a:p>
          <a:p>
            <a:pPr marL="0" indent="0" algn="ctr">
              <a:buNone/>
            </a:pPr>
            <a:r>
              <a:rPr lang="en-GB" sz="2000" b="1" dirty="0">
                <a:solidFill>
                  <a:srgbClr val="FF0000"/>
                </a:solidFill>
              </a:rPr>
              <a:t>Min 60</a:t>
            </a:r>
            <a:r>
              <a:rPr lang="ru-RU" sz="2000" b="1" dirty="0">
                <a:solidFill>
                  <a:srgbClr val="FF0000"/>
                </a:solidFill>
              </a:rPr>
              <a:t>*</a:t>
            </a:r>
          </a:p>
          <a:p>
            <a:pPr algn="just"/>
            <a:endParaRPr lang="ru-RU" sz="2000" dirty="0"/>
          </a:p>
          <a:p>
            <a:pPr algn="just">
              <a:buClr>
                <a:srgbClr val="0070C0"/>
              </a:buClr>
            </a:pPr>
            <a:r>
              <a:rPr lang="ru-RU" sz="2000" dirty="0"/>
              <a:t>Доля педагогических работников центра «Точка роста», прошедших обучение по программам из реестра программ повышения квалификации </a:t>
            </a:r>
            <a:r>
              <a:rPr lang="ru-RU" sz="2000" b="1" dirty="0"/>
              <a:t>федерального оператора (%)</a:t>
            </a:r>
            <a:r>
              <a:rPr lang="ru-RU" sz="2000" dirty="0"/>
              <a:t>.</a:t>
            </a:r>
            <a:endParaRPr lang="en-GB" sz="2000" dirty="0"/>
          </a:p>
          <a:p>
            <a:pPr marL="0" indent="0" algn="ctr">
              <a:buClr>
                <a:srgbClr val="0070C0"/>
              </a:buClr>
              <a:buNone/>
            </a:pPr>
            <a:r>
              <a:rPr lang="ru-RU" sz="2000" i="1" dirty="0"/>
              <a:t>Наличие актуального документа о повышении квалификации</a:t>
            </a:r>
            <a:endParaRPr lang="en-GB" sz="2000" i="1" dirty="0"/>
          </a:p>
          <a:p>
            <a:pPr marL="0" indent="0" algn="ctr">
              <a:buClr>
                <a:srgbClr val="0070C0"/>
              </a:buClr>
              <a:buNone/>
            </a:pPr>
            <a:r>
              <a:rPr lang="en-GB" sz="2000" b="1" dirty="0">
                <a:solidFill>
                  <a:srgbClr val="FF0000"/>
                </a:solidFill>
              </a:rPr>
              <a:t>100%</a:t>
            </a:r>
            <a:endParaRPr lang="ru-RU" sz="2000" b="1" dirty="0">
              <a:solidFill>
                <a:srgbClr val="FF0000"/>
              </a:solidFill>
            </a:endParaRPr>
          </a:p>
          <a:p>
            <a:pPr algn="just">
              <a:buClr>
                <a:srgbClr val="0070C0"/>
              </a:buClr>
            </a:pPr>
            <a:endParaRPr lang="ru-RU" sz="200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FFBEE347-979E-A245-9194-6A8306BFB8D6}"/>
              </a:ext>
            </a:extLst>
          </p:cNvPr>
          <p:cNvCxnSpPr>
            <a:cxnSpLocks/>
          </p:cNvCxnSpPr>
          <p:nvPr/>
        </p:nvCxnSpPr>
        <p:spPr>
          <a:xfrm>
            <a:off x="955130" y="1577340"/>
            <a:ext cx="0" cy="496062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99A2DCF-A325-468C-A39E-08CBDC11FF73}"/>
              </a:ext>
            </a:extLst>
          </p:cNvPr>
          <p:cNvSpPr txBox="1"/>
          <p:nvPr/>
        </p:nvSpPr>
        <p:spPr>
          <a:xfrm>
            <a:off x="1338309" y="6262042"/>
            <a:ext cx="8879889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В случае, если в общеобразовательной организации, общая численность обучающихся меньше значения, указанного в показателе 1, значение показателя должно составлять не менее 20% от общей численности обучающихся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4202921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о ППК на 11 июня 2021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6740" y="3162935"/>
            <a:ext cx="10515600" cy="33635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b="1" dirty="0" smtClean="0"/>
              <a:t>Зачислено на обучение 66 </a:t>
            </a:r>
            <a:r>
              <a:rPr lang="ru-RU" sz="3200" b="1" dirty="0" smtClean="0"/>
              <a:t>человек</a:t>
            </a:r>
          </a:p>
          <a:p>
            <a:pPr marL="0" indent="0">
              <a:buNone/>
            </a:pPr>
            <a:r>
              <a:rPr lang="ru-RU" sz="3200" b="1" dirty="0" smtClean="0"/>
              <a:t>«</a:t>
            </a:r>
            <a:r>
              <a:rPr lang="ru-RU" sz="3200" b="1" dirty="0"/>
              <a:t>Точка роста»: учителя </a:t>
            </a:r>
            <a:r>
              <a:rPr lang="ru-RU" sz="3200" b="1" dirty="0" smtClean="0"/>
              <a:t>физики</a:t>
            </a:r>
          </a:p>
          <a:p>
            <a:pPr marL="0" indent="0">
              <a:buNone/>
            </a:pPr>
            <a:r>
              <a:rPr lang="ru-RU" sz="3200" b="1" dirty="0"/>
              <a:t>«Точка роста»: учителя </a:t>
            </a:r>
            <a:r>
              <a:rPr lang="ru-RU" sz="3200" b="1" dirty="0" smtClean="0"/>
              <a:t>биологии</a:t>
            </a:r>
          </a:p>
          <a:p>
            <a:pPr marL="0" indent="0">
              <a:buNone/>
            </a:pPr>
            <a:r>
              <a:rPr lang="ru-RU" sz="3200" b="1" dirty="0"/>
              <a:t>«Точка роста»: </a:t>
            </a:r>
            <a:r>
              <a:rPr lang="ru-RU" sz="3200" b="1" dirty="0" smtClean="0"/>
              <a:t>учителя химии</a:t>
            </a:r>
          </a:p>
          <a:p>
            <a:pPr marL="0" indent="0">
              <a:buNone/>
            </a:pPr>
            <a:endParaRPr lang="ru-RU" sz="3200" b="1" dirty="0" smtClean="0"/>
          </a:p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Из них не активирован профиль - </a:t>
            </a:r>
            <a:r>
              <a:rPr lang="ru-RU" sz="3200" b="1" dirty="0" smtClean="0">
                <a:solidFill>
                  <a:srgbClr val="FF0000"/>
                </a:solidFill>
              </a:rPr>
              <a:t>5 </a:t>
            </a:r>
            <a:r>
              <a:rPr lang="ru-RU" sz="3200" b="1" dirty="0" smtClean="0">
                <a:solidFill>
                  <a:srgbClr val="FF0000"/>
                </a:solidFill>
              </a:rPr>
              <a:t>чел</a:t>
            </a:r>
            <a:r>
              <a:rPr lang="ru-RU" sz="3200" b="1" dirty="0" smtClean="0">
                <a:solidFill>
                  <a:srgbClr val="FF0000"/>
                </a:solidFill>
              </a:rPr>
              <a:t>. тел.88002009185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9200" y="1341596"/>
            <a:ext cx="8702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ППК в </a:t>
            </a:r>
            <a:r>
              <a:rPr lang="ru-RU" dirty="0"/>
              <a:t>заочном формате с применением дистанционных образовательных технологий на платформе ФГАОУ ДПО «Академия </a:t>
            </a:r>
            <a:r>
              <a:rPr lang="ru-RU" dirty="0" err="1"/>
              <a:t>Минпросвещения</a:t>
            </a:r>
            <a:r>
              <a:rPr lang="ru-RU" dirty="0"/>
              <a:t> России». </a:t>
            </a:r>
            <a:endParaRPr lang="ru-RU" dirty="0" smtClean="0"/>
          </a:p>
          <a:p>
            <a:r>
              <a:rPr lang="ru-RU" dirty="0" smtClean="0"/>
              <a:t>Объем </a:t>
            </a:r>
            <a:r>
              <a:rPr lang="ru-RU" dirty="0"/>
              <a:t>программы – 36 часов. </a:t>
            </a:r>
            <a:endParaRPr lang="ru-RU" dirty="0" smtClean="0"/>
          </a:p>
          <a:p>
            <a:r>
              <a:rPr lang="ru-RU" dirty="0" smtClean="0"/>
              <a:t>Срок </a:t>
            </a:r>
            <a:r>
              <a:rPr lang="ru-RU" dirty="0"/>
              <a:t>обучения </a:t>
            </a:r>
            <a:r>
              <a:rPr lang="ru-RU" b="1" dirty="0"/>
              <a:t>с 25 мая 2021 года по 25 июня 2021 года</a:t>
            </a:r>
            <a:r>
              <a:rPr lang="ru-RU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88812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365125"/>
            <a:ext cx="8999220" cy="917575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/>
              <a:t/>
            </a:r>
            <a:br>
              <a:rPr lang="ru-RU" sz="2400" b="0" dirty="0"/>
            </a:br>
            <a:r>
              <a:rPr lang="ru-RU" sz="2400" b="0" dirty="0"/>
              <a:t> Информационная справка по приведению площадки центров образования естественно-научной и технологической направленностей в соответствии с методическими рекомендациями 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СРОК </a:t>
            </a:r>
            <a:r>
              <a:rPr lang="ru-RU" sz="2400" dirty="0" smtClean="0">
                <a:solidFill>
                  <a:srgbClr val="FF0000"/>
                </a:solidFill>
              </a:rPr>
              <a:t> до 23 августа 2021 </a:t>
            </a:r>
            <a:r>
              <a:rPr lang="ru-RU" sz="2400" dirty="0" smtClean="0">
                <a:solidFill>
                  <a:srgbClr val="FF0000"/>
                </a:solidFill>
              </a:rPr>
              <a:t>года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1050" y="1985645"/>
            <a:ext cx="11014710" cy="4351338"/>
          </a:xfrm>
        </p:spPr>
        <p:txBody>
          <a:bodyPr>
            <a:noAutofit/>
          </a:bodyPr>
          <a:lstStyle/>
          <a:p>
            <a:endParaRPr lang="ru-RU" sz="2000" dirty="0"/>
          </a:p>
          <a:p>
            <a:pPr marL="0" indent="0">
              <a:buNone/>
            </a:pPr>
            <a:r>
              <a:rPr lang="ru-RU" sz="2000" dirty="0"/>
              <a:t> 1. 	Полное наименование общеобразовательной организации в соответствии с Уставом, на базе которой создан центр образования естественно-научной и технологической направленностей 	</a:t>
            </a:r>
          </a:p>
          <a:p>
            <a:pPr marL="0" indent="0">
              <a:buNone/>
            </a:pPr>
            <a:r>
              <a:rPr lang="ru-RU" sz="2000" dirty="0"/>
              <a:t>2. 	Адрес фактического местонахождения общеобразовательной организации 	</a:t>
            </a:r>
          </a:p>
          <a:p>
            <a:pPr marL="0" indent="0">
              <a:buNone/>
            </a:pPr>
            <a:r>
              <a:rPr lang="ru-RU" sz="2000" dirty="0"/>
              <a:t>3. 	ФИО руководителя общеобразовательной организации с указанием адреса электронной почты и действующего контактного телефона 	</a:t>
            </a:r>
            <a:endParaRPr lang="en-US" sz="2000" dirty="0" smtClean="0"/>
          </a:p>
          <a:p>
            <a:pPr marL="0" indent="0">
              <a:buNone/>
            </a:pPr>
            <a:r>
              <a:rPr lang="ru-RU" sz="2000" dirty="0"/>
              <a:t>4. 	ФИО руководителя центра образования естественно-научной и технологической направленностей (куратора, ответственного за функционирование и развитие) с указанием адреса электронной почты и действующего контактного телефона 	</a:t>
            </a:r>
          </a:p>
          <a:p>
            <a:pPr marL="0" indent="0">
              <a:buNone/>
            </a:pPr>
            <a:r>
              <a:rPr lang="ru-RU" sz="2000" dirty="0"/>
              <a:t>5. 	Ссылка на специальный раздел «Центр «Точка роста» официального сайта общеобразовательной </a:t>
            </a:r>
            <a:r>
              <a:rPr lang="ru-RU" sz="2000" dirty="0" smtClean="0"/>
              <a:t>организации </a:t>
            </a:r>
            <a:r>
              <a:rPr lang="ru-RU" sz="2000" dirty="0"/>
              <a:t>	</a:t>
            </a:r>
          </a:p>
          <a:p>
            <a:pPr marL="0" indent="0">
              <a:buNone/>
            </a:pPr>
            <a:r>
              <a:rPr lang="ru-RU" sz="2000" dirty="0"/>
              <a:t>	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8580639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6. 	Перечень рабочих программ по учебным предметам, реализуемых на базе центра образования естественно-научной и технологической направленностей 	</a:t>
            </a:r>
          </a:p>
          <a:p>
            <a:pPr marL="0" indent="0">
              <a:buNone/>
            </a:pPr>
            <a:r>
              <a:rPr lang="ru-RU" dirty="0"/>
              <a:t>7. 	Перечень дополнительных общеобразовательных программ технической и естественно-научной направленностей, реализуемых с использованием средств обучения и воспитания центра образования естественно-научной и технологической направленностей 	</a:t>
            </a:r>
          </a:p>
          <a:p>
            <a:pPr marL="0" indent="0">
              <a:buNone/>
            </a:pPr>
            <a:r>
              <a:rPr lang="ru-RU" dirty="0"/>
              <a:t>8. 	Перечень программ внеурочной деятельности общеобразовательной организации, реализуемых с использованием средств обучения и воспитания центра образования естественно-научной и технологической направленностей 	</a:t>
            </a:r>
          </a:p>
          <a:p>
            <a:pPr marL="0" indent="0">
              <a:buNone/>
            </a:pPr>
            <a:r>
              <a:rPr lang="ru-RU" dirty="0"/>
              <a:t>9. 	Ссылка на раздел официального сайта общеобразовательной организации, в котором размещены утвержденные программы из п.6-8 	</a:t>
            </a:r>
          </a:p>
          <a:p>
            <a:pPr marL="0" indent="0">
              <a:buNone/>
            </a:pPr>
            <a:r>
              <a:rPr lang="ru-RU" dirty="0"/>
              <a:t>10. 	Общее количество педагогических работников, реализующих образовательные программы на базе центра образования естественно-научной и технологической направленностей</a:t>
            </a:r>
          </a:p>
        </p:txBody>
      </p:sp>
    </p:spTree>
    <p:extLst>
      <p:ext uri="{BB962C8B-B14F-4D97-AF65-F5344CB8AC3E}">
        <p14:creationId xmlns:p14="http://schemas.microsoft.com/office/powerpoint/2010/main" val="351415086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481" y="349365"/>
            <a:ext cx="8695923" cy="9175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Национальный проект «Образование» Федеральный проект  «</a:t>
            </a:r>
            <a:r>
              <a:rPr lang="ru-RU" dirty="0"/>
              <a:t>Современная </a:t>
            </a:r>
            <a:r>
              <a:rPr lang="ru-RU" dirty="0" smtClean="0"/>
              <a:t>школа»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6038" y="1428473"/>
            <a:ext cx="6469112" cy="5146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«Создание центров «Точка роста» </a:t>
            </a:r>
            <a:r>
              <a:rPr lang="en-US" sz="2000" dirty="0" smtClean="0"/>
              <a:t>c </a:t>
            </a:r>
            <a:r>
              <a:rPr lang="ru-RU" sz="2000" dirty="0" smtClean="0"/>
              <a:t>целью </a:t>
            </a:r>
            <a:endParaRPr lang="ru-RU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14" y="256374"/>
            <a:ext cx="11144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1" r="6733"/>
          <a:stretch/>
        </p:blipFill>
        <p:spPr bwMode="auto">
          <a:xfrm>
            <a:off x="7102577" y="1342223"/>
            <a:ext cx="4626531" cy="4888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396238" y="1912722"/>
            <a:ext cx="65806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kern="1200" dirty="0" smtClean="0">
                <a:solidFill>
                  <a:schemeClr val="tx1"/>
                </a:solidFill>
              </a:rPr>
              <a:t>создания </a:t>
            </a:r>
            <a:r>
              <a:rPr lang="ru-RU" sz="2000" kern="1200" dirty="0">
                <a:solidFill>
                  <a:schemeClr val="tx1"/>
                </a:solidFill>
              </a:rPr>
              <a:t>условий для внедрения на</a:t>
            </a:r>
            <a:r>
              <a:rPr lang="en-US" sz="2000" kern="1200" dirty="0">
                <a:solidFill>
                  <a:schemeClr val="tx1"/>
                </a:solidFill>
              </a:rPr>
              <a:t> </a:t>
            </a:r>
            <a:r>
              <a:rPr lang="ru-RU" sz="2000" kern="1200" dirty="0">
                <a:solidFill>
                  <a:schemeClr val="tx1"/>
                </a:solidFill>
              </a:rPr>
              <a:t>уровнях начального общего, основного общего и (или) среднего общего образования новых методов обучения и воспитания, образовательных технологий, обеспечивающих освоение обучающимися основных и дополнительных общеобразовательных программ цифрового, естественнонаучного, технического и</a:t>
            </a:r>
            <a:r>
              <a:rPr lang="en-US" sz="2000" kern="1200" dirty="0">
                <a:solidFill>
                  <a:schemeClr val="tx1"/>
                </a:solidFill>
              </a:rPr>
              <a:t> </a:t>
            </a:r>
            <a:r>
              <a:rPr lang="ru-RU" sz="2000" kern="1200" dirty="0">
                <a:solidFill>
                  <a:schemeClr val="tx1"/>
                </a:solidFill>
              </a:rPr>
              <a:t>гуманитарного профилей,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6239" y="4579768"/>
            <a:ext cx="65806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kern="1200" dirty="0" smtClean="0">
                <a:solidFill>
                  <a:schemeClr val="tx1"/>
                </a:solidFill>
              </a:rPr>
              <a:t>обновления </a:t>
            </a:r>
            <a:r>
              <a:rPr lang="ru-RU" sz="2000" kern="1200" dirty="0">
                <a:solidFill>
                  <a:schemeClr val="tx1"/>
                </a:solidFill>
              </a:rPr>
              <a:t>содержания и совершенствование методов обучения предметных областей </a:t>
            </a:r>
            <a:endParaRPr lang="ru-RU" sz="2000" kern="12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u="sng" kern="1200" dirty="0" smtClean="0">
                <a:solidFill>
                  <a:schemeClr val="tx1"/>
                </a:solidFill>
              </a:rPr>
              <a:t>«Естественно-научные предметы» ТР - 2021</a:t>
            </a:r>
            <a:r>
              <a:rPr lang="ru-RU" sz="2000" kern="1200" dirty="0" smtClean="0">
                <a:solidFill>
                  <a:schemeClr val="tx1"/>
                </a:solidFill>
              </a:rPr>
              <a:t>.</a:t>
            </a:r>
            <a:endParaRPr lang="ru-RU" sz="2000" kern="1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43308" y="5707094"/>
            <a:ext cx="685800" cy="562627"/>
          </a:xfrm>
          <a:prstGeom prst="ellipse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183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04903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365125"/>
            <a:ext cx="9113520" cy="1315085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Информация о повышении квалификации педагогических работников, реализующих образовательные программы на базе центра образования естественно-научной и технологической направленностей в _______________(</a:t>
            </a:r>
            <a:r>
              <a:rPr lang="ru-RU" sz="2000" i="1" dirty="0"/>
              <a:t>указать ОО</a:t>
            </a:r>
            <a:r>
              <a:rPr lang="ru-RU" sz="2000" dirty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24" y="2619373"/>
            <a:ext cx="10643616" cy="203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16442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0" dirty="0"/>
              <a:t>Ежеквартальный мониторинг выполнения показателей создания и функционирования центров образования естественно-научной и технологической направленностей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7990" y="2153006"/>
            <a:ext cx="4827270" cy="38681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Результаты ВПР 2021 года по предметам </a:t>
            </a:r>
            <a:r>
              <a:rPr lang="ru-RU" dirty="0">
                <a:sym typeface="Calibri"/>
              </a:rPr>
              <a:t>«Физика», «Химия» и «Биология</a:t>
            </a:r>
            <a:r>
              <a:rPr lang="ru-RU" dirty="0" smtClean="0">
                <a:sym typeface="Calibri"/>
              </a:rPr>
              <a:t>»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Численность обучающихся </a:t>
            </a:r>
            <a:r>
              <a:rPr lang="ru-RU" dirty="0"/>
              <a:t>общеобразовательных </a:t>
            </a:r>
            <a:r>
              <a:rPr lang="ru-RU" dirty="0" smtClean="0"/>
              <a:t>организаций, </a:t>
            </a:r>
            <a:r>
              <a:rPr lang="ru-RU" dirty="0"/>
              <a:t>ставших участниками, призерами и победителями Всероссийской олимпиады школьников, научно-практических конференций, олимпиад </a:t>
            </a:r>
            <a:r>
              <a:rPr lang="ru-RU" dirty="0" smtClean="0"/>
              <a:t>школьников по </a:t>
            </a:r>
            <a:r>
              <a:rPr lang="ru-RU" dirty="0"/>
              <a:t>предметам естественно-научной, математической и технологической направленностей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14559" y="1289804"/>
            <a:ext cx="3352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СРОК  до </a:t>
            </a:r>
            <a:r>
              <a:rPr lang="ru-RU" b="1" dirty="0" smtClean="0">
                <a:solidFill>
                  <a:srgbClr val="FF0000"/>
                </a:solidFill>
              </a:rPr>
              <a:t>15 сентября </a:t>
            </a:r>
            <a:r>
              <a:rPr lang="ru-RU" b="1" dirty="0">
                <a:solidFill>
                  <a:srgbClr val="FF0000"/>
                </a:solidFill>
              </a:rPr>
              <a:t>2021 года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8" y="2024896"/>
            <a:ext cx="553402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38023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42060" y="262255"/>
            <a:ext cx="8053614" cy="56070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Информационное сопровождение Центров «Точки роста»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143000" y="1544311"/>
            <a:ext cx="4754880" cy="777240"/>
          </a:xfrm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iro.yar.ru/index.php?id=5514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383473" y="1530402"/>
            <a:ext cx="4754880" cy="77724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ca.edu.yar.ru/natsionalniy_proekt_obrazovanie/sovremennaya_shkola.html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4" t="5594" r="13809" b="13203"/>
          <a:stretch/>
        </p:blipFill>
        <p:spPr bwMode="auto">
          <a:xfrm>
            <a:off x="6111238" y="2366010"/>
            <a:ext cx="6080762" cy="398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3" t="6360" r="16100" b="3892"/>
          <a:stretch/>
        </p:blipFill>
        <p:spPr bwMode="auto">
          <a:xfrm>
            <a:off x="697230" y="2301412"/>
            <a:ext cx="5212081" cy="409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54587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0" y="1337733"/>
            <a:ext cx="6602730" cy="990600"/>
          </a:xfrm>
        </p:spPr>
        <p:txBody>
          <a:bodyPr tIns="60958" bIns="60958" rtlCol="0" anchor="t">
            <a:normAutofit fontScale="9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dirty="0"/>
              <a:t>ГАУ ДПО ЯО </a:t>
            </a:r>
            <a:br>
              <a:rPr lang="ru-RU" dirty="0"/>
            </a:br>
            <a:r>
              <a:rPr lang="ru-RU" dirty="0"/>
              <a:t>«Институт развития образования»</a:t>
            </a:r>
          </a:p>
        </p:txBody>
      </p:sp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807396" y="2416861"/>
            <a:ext cx="4138306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dirty="0"/>
              <a:t>Центр образовательного менеджмента</a:t>
            </a:r>
          </a:p>
        </p:txBody>
      </p:sp>
      <p:sp>
        <p:nvSpPr>
          <p:cNvPr id="22532" name="Прямоугольник 5"/>
          <p:cNvSpPr>
            <a:spLocks noChangeArrowheads="1"/>
          </p:cNvSpPr>
          <p:nvPr/>
        </p:nvSpPr>
        <p:spPr bwMode="auto">
          <a:xfrm>
            <a:off x="171450" y="3033606"/>
            <a:ext cx="6088379" cy="317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dirty="0"/>
              <a:t>Адрес: 150014, </a:t>
            </a:r>
            <a:br>
              <a:rPr lang="ru-RU" altLang="ru-RU" dirty="0"/>
            </a:br>
            <a:r>
              <a:rPr lang="ru-RU" altLang="ru-RU" dirty="0"/>
              <a:t>г. Ярославль, </a:t>
            </a:r>
            <a:br>
              <a:rPr lang="ru-RU" altLang="ru-RU" dirty="0"/>
            </a:br>
            <a:r>
              <a:rPr lang="ru-RU" altLang="ru-RU" dirty="0"/>
              <a:t>ул. Богдановича, 16</a:t>
            </a:r>
            <a:br>
              <a:rPr lang="ru-RU" altLang="ru-RU" dirty="0"/>
            </a:br>
            <a:r>
              <a:rPr lang="ru-RU" altLang="ru-RU" dirty="0" err="1"/>
              <a:t>каб</a:t>
            </a:r>
            <a:r>
              <a:rPr lang="ru-RU" altLang="ru-RU" dirty="0"/>
              <a:t>. 208</a:t>
            </a:r>
            <a:br>
              <a:rPr lang="ru-RU" altLang="ru-RU" dirty="0"/>
            </a:br>
            <a:r>
              <a:rPr lang="ru-RU" altLang="ru-RU" dirty="0"/>
              <a:t>Тел.: (8-4852) 23-05-79</a:t>
            </a:r>
            <a:br>
              <a:rPr lang="ru-RU" altLang="ru-RU" dirty="0"/>
            </a:br>
            <a:r>
              <a:rPr lang="ru-RU" altLang="ru-RU" dirty="0"/>
              <a:t>E-</a:t>
            </a:r>
            <a:r>
              <a:rPr lang="ru-RU" altLang="ru-RU" dirty="0" err="1"/>
              <a:t>mail</a:t>
            </a:r>
            <a:r>
              <a:rPr lang="ru-RU" altLang="ru-RU" dirty="0"/>
              <a:t>:  </a:t>
            </a:r>
            <a:r>
              <a:rPr lang="ru-RU" altLang="ru-RU" dirty="0">
                <a:hlinkClick r:id="rId3"/>
              </a:rPr>
              <a:t>mng@iro.yar.ru</a:t>
            </a:r>
            <a:endParaRPr lang="ru-RU" altLang="ru-RU" dirty="0"/>
          </a:p>
          <a:p>
            <a:pPr algn="ctr"/>
            <a:endParaRPr lang="ru-RU" altLang="ru-RU" b="1" dirty="0"/>
          </a:p>
          <a:p>
            <a:pPr algn="ctr"/>
            <a:r>
              <a:rPr lang="ru-RU" altLang="ru-RU" b="1" dirty="0"/>
              <a:t>Руководитель </a:t>
            </a:r>
            <a:r>
              <a:rPr lang="ru-RU" altLang="ru-RU" b="1" dirty="0" smtClean="0"/>
              <a:t>центра</a:t>
            </a:r>
            <a:r>
              <a:rPr lang="ru-RU" altLang="ru-RU" b="1" dirty="0"/>
              <a:t/>
            </a:r>
            <a:br>
              <a:rPr lang="ru-RU" altLang="ru-RU" b="1" dirty="0"/>
            </a:br>
            <a:r>
              <a:rPr lang="ru-RU" altLang="ru-RU" dirty="0" err="1"/>
              <a:t>Шляхтина</a:t>
            </a:r>
            <a:r>
              <a:rPr lang="ru-RU" altLang="ru-RU" dirty="0"/>
              <a:t>  Наталья  Владимировна</a:t>
            </a:r>
          </a:p>
          <a:p>
            <a:pPr algn="ctr"/>
            <a:r>
              <a:rPr lang="en-US" altLang="ru-RU" dirty="0"/>
              <a:t> </a:t>
            </a:r>
            <a:r>
              <a:rPr lang="en-US" altLang="ru-RU" dirty="0">
                <a:hlinkClick r:id="rId4"/>
              </a:rPr>
              <a:t>shlyahtina@iro.yar.ru</a:t>
            </a:r>
            <a:r>
              <a:rPr lang="en-US" altLang="ru-RU" dirty="0"/>
              <a:t> </a:t>
            </a:r>
            <a:endParaRPr lang="ru-RU" altLang="ru-RU" dirty="0"/>
          </a:p>
          <a:p>
            <a:pPr algn="ctr"/>
            <a:endParaRPr lang="ru-RU" altLang="ru-RU" dirty="0"/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17" y="175684"/>
            <a:ext cx="1659467" cy="16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6259828" y="1825625"/>
            <a:ext cx="5501642" cy="435133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endParaRPr lang="en-US" sz="2000" b="1" dirty="0"/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endParaRPr lang="en-US" sz="2000" b="1" dirty="0"/>
          </a:p>
          <a:p>
            <a:pPr algn="ctr">
              <a:buNone/>
            </a:pPr>
            <a:r>
              <a:rPr lang="ru-RU" sz="2000" b="1" dirty="0"/>
              <a:t>Г</a:t>
            </a:r>
            <a:r>
              <a:rPr lang="ru-RU" sz="2000" b="1" dirty="0" smtClean="0"/>
              <a:t>лавный </a:t>
            </a:r>
            <a:r>
              <a:rPr lang="ru-RU" sz="2000" b="1" dirty="0"/>
              <a:t>специалист проектного отдела </a:t>
            </a:r>
            <a:endParaRPr lang="en-US" sz="2000" b="1" dirty="0" smtClean="0"/>
          </a:p>
          <a:p>
            <a:pPr algn="ctr">
              <a:buNone/>
            </a:pPr>
            <a:r>
              <a:rPr lang="ru-RU" sz="2000" b="1" dirty="0" smtClean="0"/>
              <a:t>Павлова Юлия Андреевна</a:t>
            </a:r>
          </a:p>
          <a:p>
            <a:pPr algn="ctr">
              <a:buNone/>
            </a:pPr>
            <a:r>
              <a:rPr lang="ru-RU" sz="2000" dirty="0" smtClean="0"/>
              <a:t>тел. +7 (920) -138-41-25                                       </a:t>
            </a:r>
            <a:endParaRPr lang="en-US" sz="2000" dirty="0" smtClean="0"/>
          </a:p>
          <a:p>
            <a:pPr algn="ctr">
              <a:buNone/>
            </a:pPr>
            <a:endParaRPr lang="en-US" sz="2000" dirty="0"/>
          </a:p>
          <a:p>
            <a:pPr algn="ctr">
              <a:buNone/>
            </a:pPr>
            <a:r>
              <a:rPr lang="en-US" sz="2000" dirty="0" smtClean="0"/>
              <a:t>e-mail</a:t>
            </a:r>
            <a:r>
              <a:rPr lang="ru-RU" sz="2000" dirty="0" smtClean="0"/>
              <a:t>: </a:t>
            </a:r>
            <a:r>
              <a:rPr lang="en-US" sz="2000" dirty="0" smtClean="0"/>
              <a:t>yulia-pavlova2019@yandex.ru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803639" y="1221224"/>
            <a:ext cx="28729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ГКУ ЯО Агентство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070626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7983682" cy="80612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400"/>
            </a:pPr>
            <a:r>
              <a:rPr lang="ru-RU" sz="2800" dirty="0" smtClean="0"/>
              <a:t>Задачи</a:t>
            </a:r>
            <a:endParaRPr sz="2800" dirty="0"/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3FB80F40-B6EA-A047-B8E0-68D97EBB5673}"/>
              </a:ext>
            </a:extLst>
          </p:cNvPr>
          <p:cNvSpPr txBox="1">
            <a:spLocks/>
          </p:cNvSpPr>
          <p:nvPr/>
        </p:nvSpPr>
        <p:spPr>
          <a:xfrm>
            <a:off x="1498600" y="1685777"/>
            <a:ext cx="87503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Совершенствование условий для повышения качества общего образования </a:t>
            </a:r>
            <a:r>
              <a:rPr lang="ru-RU" sz="2000" dirty="0"/>
              <a:t>в общеобразовательных организациях, расположенных в сельской местности и малых городах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Расширение возможностей обучающихся</a:t>
            </a:r>
            <a:r>
              <a:rPr lang="ru-RU" sz="2000" dirty="0"/>
              <a:t> в освоении учебных предметов естественно-научной и технологической направленностей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b="1" dirty="0" smtClean="0"/>
              <a:t>C</a:t>
            </a:r>
            <a:r>
              <a:rPr lang="ru-RU" sz="2000" b="1" dirty="0" err="1" smtClean="0"/>
              <a:t>оздание</a:t>
            </a:r>
            <a:r>
              <a:rPr lang="ru-RU" sz="2000" b="1" dirty="0" smtClean="0"/>
              <a:t> условий для практической отработки </a:t>
            </a:r>
            <a:r>
              <a:rPr lang="ru-RU" sz="2000" b="1" dirty="0"/>
              <a:t>учебного материала по учебным предметам «Физика», «Химия», «Биология»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Повышение охвата обучающихся </a:t>
            </a:r>
            <a:r>
              <a:rPr lang="ru-RU" sz="2000" dirty="0"/>
              <a:t>общеобразовательных организаций сельской местности и малых городов образовательными программами общего и дополнительного образования естественно-научной и технологической направленностей на современном оборудовании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35DCEEBF-5215-EA48-8549-697F3AA5F508}"/>
              </a:ext>
            </a:extLst>
          </p:cNvPr>
          <p:cNvSpPr txBox="1">
            <a:spLocks/>
          </p:cNvSpPr>
          <p:nvPr/>
        </p:nvSpPr>
        <p:spPr>
          <a:xfrm>
            <a:off x="838200" y="1467337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1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CD9C7C44-4714-DD4E-862D-797F29042C0A}"/>
              </a:ext>
            </a:extLst>
          </p:cNvPr>
          <p:cNvSpPr txBox="1">
            <a:spLocks/>
          </p:cNvSpPr>
          <p:nvPr/>
        </p:nvSpPr>
        <p:spPr>
          <a:xfrm>
            <a:off x="838200" y="2402909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2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ED7CC478-DA3F-A442-BCFB-77141A1AD33B}"/>
              </a:ext>
            </a:extLst>
          </p:cNvPr>
          <p:cNvSpPr txBox="1">
            <a:spLocks/>
          </p:cNvSpPr>
          <p:nvPr/>
        </p:nvSpPr>
        <p:spPr>
          <a:xfrm>
            <a:off x="838200" y="3426746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3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EA111617-1441-DF44-85B5-380EB612740D}"/>
              </a:ext>
            </a:extLst>
          </p:cNvPr>
          <p:cNvSpPr txBox="1">
            <a:spLocks/>
          </p:cNvSpPr>
          <p:nvPr/>
        </p:nvSpPr>
        <p:spPr>
          <a:xfrm>
            <a:off x="838200" y="4389406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5911424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7983682" cy="80612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400"/>
            </a:pPr>
            <a:r>
              <a:rPr lang="ru-RU" sz="2800" dirty="0"/>
              <a:t>Методическая основа реализации проекта:</a:t>
            </a:r>
            <a:endParaRPr sz="28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9878C5C-6455-427D-B1AD-36230485CB27}"/>
              </a:ext>
            </a:extLst>
          </p:cNvPr>
          <p:cNvSpPr/>
          <p:nvPr/>
        </p:nvSpPr>
        <p:spPr>
          <a:xfrm>
            <a:off x="3409157" y="1364896"/>
            <a:ext cx="3581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Центров 2021: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6A57B252-2BA3-46AB-99F9-A783AB86A5BD}"/>
              </a:ext>
            </a:extLst>
          </p:cNvPr>
          <p:cNvSpPr txBox="1">
            <a:spLocks/>
          </p:cNvSpPr>
          <p:nvPr/>
        </p:nvSpPr>
        <p:spPr>
          <a:xfrm>
            <a:off x="594361" y="2356079"/>
            <a:ext cx="4831079" cy="1884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 hangingPunct="1">
              <a:lnSpc>
                <a:spcPct val="100000"/>
              </a:lnSpc>
              <a:buSzTx/>
              <a:buNone/>
              <a:defRPr sz="2400"/>
            </a:pPr>
            <a:r>
              <a:rPr lang="ru-RU" sz="2000" b="1" dirty="0"/>
              <a:t>Распоряжение </a:t>
            </a:r>
            <a:br>
              <a:rPr lang="ru-RU" sz="2000" b="1" dirty="0"/>
            </a:br>
            <a:r>
              <a:rPr lang="ru-RU" sz="2000" b="1" dirty="0"/>
              <a:t>Министерства просвещения </a:t>
            </a:r>
            <a:r>
              <a:rPr lang="ru-RU" sz="2000" b="1" dirty="0" smtClean="0"/>
              <a:t>Российской </a:t>
            </a:r>
            <a:r>
              <a:rPr lang="ru-RU" sz="2000" b="1" dirty="0"/>
              <a:t>Федерации </a:t>
            </a:r>
            <a:br>
              <a:rPr lang="ru-RU" sz="2000" b="1" dirty="0"/>
            </a:br>
            <a:r>
              <a:rPr lang="ru-RU" sz="2000" b="1" dirty="0"/>
              <a:t>№P-6 от 12 января 2021 года </a:t>
            </a:r>
            <a:r>
              <a:rPr lang="ru-RU" sz="2000" dirty="0"/>
              <a:t>о создании на базе общеобразовательных организаций, расположенных  в сельской местности и малых городах, центров образования естественно-научной и технологической </a:t>
            </a:r>
            <a:r>
              <a:rPr lang="ru-RU" sz="2000" dirty="0" smtClean="0"/>
              <a:t>направленностей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882640" y="240992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2400"/>
            </a:pPr>
            <a:r>
              <a:rPr lang="ru-RU" dirty="0"/>
              <a:t>Методические рекомендации </a:t>
            </a:r>
            <a:r>
              <a:rPr lang="ru-RU" b="1" dirty="0"/>
              <a:t>по созданию региональной сети </a:t>
            </a:r>
            <a:r>
              <a:rPr lang="ru-RU" dirty="0"/>
              <a:t>Центров образования Цифрового и гуманитарного профилей «Точка роста» на базе общеобразовательных организаций сельской местности и малых городов (</a:t>
            </a:r>
            <a:r>
              <a:rPr lang="ru-RU" b="1" dirty="0"/>
              <a:t>утверждены </a:t>
            </a:r>
            <a:r>
              <a:rPr lang="ru-RU" b="1" dirty="0" err="1"/>
              <a:t>Минпросвещения</a:t>
            </a:r>
            <a:r>
              <a:rPr lang="ru-RU" b="1" dirty="0"/>
              <a:t> России 25.06.2020 ВБ-174</a:t>
            </a:r>
            <a:r>
              <a:rPr lang="en-US" b="1" dirty="0"/>
              <a:t>/04-</a:t>
            </a:r>
            <a:r>
              <a:rPr lang="ru-RU" b="1" dirty="0" err="1"/>
              <a:t>вн</a:t>
            </a:r>
            <a:r>
              <a:rPr lang="ru-RU" b="1" dirty="0"/>
              <a:t>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3823238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365125"/>
            <a:ext cx="9627870" cy="917575"/>
          </a:xfrm>
        </p:spPr>
        <p:txBody>
          <a:bodyPr>
            <a:noAutofit/>
          </a:bodyPr>
          <a:lstStyle/>
          <a:p>
            <a:r>
              <a:rPr lang="ru-RU" dirty="0"/>
              <a:t>Образовательные </a:t>
            </a:r>
            <a:r>
              <a:rPr lang="ru-RU" dirty="0" smtClean="0"/>
              <a:t>направления</a:t>
            </a:r>
            <a:endParaRPr lang="ru-RU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980434" y="1339206"/>
            <a:ext cx="5260346" cy="146114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ru-RU" b="1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Реализация основных общеобразовательных программ:</a:t>
            </a:r>
          </a:p>
          <a:p>
            <a:pPr algn="ctr" hangingPunct="1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«Математика и информатика»</a:t>
            </a:r>
          </a:p>
          <a:p>
            <a:pPr algn="ctr" hangingPunct="1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«Естественнонаучные предметы»: «Физика», «Химия», «Технология», «Биология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3D63C45-5F0C-2A48-AD53-A68C29C97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70" y="1979286"/>
            <a:ext cx="5067300" cy="3670300"/>
          </a:xfrm>
          <a:prstGeom prst="rect">
            <a:avLst/>
          </a:prstGeom>
        </p:spPr>
      </p:pic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DCE21B7B-78D8-7946-B57E-8CC29D539391}"/>
              </a:ext>
            </a:extLst>
          </p:cNvPr>
          <p:cNvSpPr txBox="1">
            <a:spLocks/>
          </p:cNvSpPr>
          <p:nvPr/>
        </p:nvSpPr>
        <p:spPr>
          <a:xfrm>
            <a:off x="1154430" y="3298228"/>
            <a:ext cx="5486400" cy="1711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Широкий спектр способов и методов применения оборудования в учебном процессе, внеурочной деятельности, дополнительном образовании 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Использование учебных кабинетов физики, химии, биологии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Использование пространств для проектной деятельности и 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2171939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9A2B25-57B9-8548-B1D8-D4B75CC54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190" y="80011"/>
            <a:ext cx="9410700" cy="6743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Деятельность руководителя ОО – Точки роста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909A558-70E7-1346-AEC9-41E750184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4320" y="662940"/>
            <a:ext cx="11612880" cy="590931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/>
              <a:t>Июнь – август 2021</a:t>
            </a:r>
          </a:p>
          <a:p>
            <a:pPr marL="0" indent="0" algn="ctr">
              <a:buNone/>
            </a:pPr>
            <a:r>
              <a:rPr lang="ru-RU" sz="2000" dirty="0" smtClean="0"/>
              <a:t>Определить </a:t>
            </a:r>
            <a:r>
              <a:rPr lang="ru-RU" sz="2000" dirty="0"/>
              <a:t>перечень лиц (рабочую группу) из числа педагогических и руководящих работников общеобразовательной организации, ответственных за подготовку к работе Центра «Точка роста</a:t>
            </a:r>
            <a:r>
              <a:rPr lang="ru-RU" sz="2000" dirty="0" smtClean="0"/>
              <a:t>».</a:t>
            </a:r>
          </a:p>
          <a:p>
            <a:pPr marL="0" indent="0" algn="ctr">
              <a:buNone/>
            </a:pPr>
            <a:r>
              <a:rPr lang="ru-RU" sz="2000" dirty="0"/>
              <a:t>Обеспечить внесение изменений в локальные акты, в </a:t>
            </a:r>
            <a:r>
              <a:rPr lang="ru-RU" sz="2000" dirty="0" err="1"/>
              <a:t>т.ч</a:t>
            </a:r>
            <a:r>
              <a:rPr lang="ru-RU" sz="2000" dirty="0"/>
              <a:t>. в должностные инструкции и об оплате труда работников в случае установления доплат педагогическим и управленческим работникам Центра «Точка роста».</a:t>
            </a:r>
          </a:p>
          <a:p>
            <a:pPr marL="0" indent="0" algn="ctr">
              <a:buNone/>
            </a:pPr>
            <a:r>
              <a:rPr lang="ru-RU" sz="2000" dirty="0" smtClean="0"/>
              <a:t>Обеспечить </a:t>
            </a:r>
            <a:r>
              <a:rPr lang="ru-RU" sz="2000" b="1" dirty="0"/>
              <a:t>создание раздела на сайте</a:t>
            </a:r>
            <a:r>
              <a:rPr lang="ru-RU" sz="2000" dirty="0"/>
              <a:t> общеобразовательной организации «Центр «Точка роста».</a:t>
            </a:r>
          </a:p>
          <a:p>
            <a:pPr marL="0" indent="0" algn="ctr">
              <a:buNone/>
            </a:pPr>
            <a:r>
              <a:rPr lang="ru-RU" sz="2000" dirty="0" smtClean="0"/>
              <a:t>Определить </a:t>
            </a:r>
            <a:r>
              <a:rPr lang="ru-RU" sz="2000" dirty="0"/>
              <a:t>предполагаемый перечень образовательных программ, которые будут реализованы на базе Центра «Точка роста» и предусмотреть </a:t>
            </a:r>
            <a:r>
              <a:rPr lang="ru-RU" sz="2000" b="1" dirty="0"/>
              <a:t>корректировку образовательных программ </a:t>
            </a:r>
            <a:r>
              <a:rPr lang="ru-RU" sz="2000" dirty="0"/>
              <a:t>с 2021-2022 учебного года.</a:t>
            </a:r>
          </a:p>
          <a:p>
            <a:pPr marL="0" indent="0" algn="ctr">
              <a:buNone/>
            </a:pPr>
            <a:r>
              <a:rPr lang="ru-RU" sz="2000" dirty="0" smtClean="0"/>
              <a:t>Обеспечить </a:t>
            </a:r>
            <a:r>
              <a:rPr lang="ru-RU" sz="2000" dirty="0"/>
              <a:t>по согласованию с учредителем подготовку и </a:t>
            </a:r>
            <a:r>
              <a:rPr lang="ru-RU" sz="2000" b="1" dirty="0"/>
              <a:t>проведение работ по приведению помещений организации</a:t>
            </a:r>
            <a:r>
              <a:rPr lang="ru-RU" sz="2000" dirty="0"/>
              <a:t> в соответствие руководству по дизайну.</a:t>
            </a:r>
          </a:p>
          <a:p>
            <a:pPr marL="0" indent="0" algn="ctr">
              <a:buNone/>
            </a:pPr>
            <a:r>
              <a:rPr lang="ru-RU" sz="2000" dirty="0"/>
              <a:t>Обеспечить </a:t>
            </a:r>
            <a:r>
              <a:rPr lang="ru-RU" sz="2000" b="1" dirty="0"/>
              <a:t>расчет </a:t>
            </a:r>
            <a:r>
              <a:rPr lang="ru-RU" sz="2000" b="1" dirty="0" smtClean="0"/>
              <a:t>плановых показателей </a:t>
            </a:r>
            <a:r>
              <a:rPr lang="ru-RU" sz="2000" b="1" dirty="0"/>
              <a:t>функционирования Центра «Точка роста»</a:t>
            </a:r>
            <a:r>
              <a:rPr lang="ru-RU" sz="2000" dirty="0"/>
              <a:t> для общеобразовательной организации и предоставление на вышестоящие уровни.</a:t>
            </a:r>
          </a:p>
          <a:p>
            <a:pPr marL="0" indent="0" algn="ctr">
              <a:buNone/>
            </a:pPr>
            <a:r>
              <a:rPr lang="ru-RU" sz="2000" dirty="0" smtClean="0"/>
              <a:t>Обеспечить </a:t>
            </a:r>
            <a:r>
              <a:rPr lang="ru-RU" sz="2000" b="1" dirty="0"/>
              <a:t>функционирование</a:t>
            </a:r>
            <a:r>
              <a:rPr lang="ru-RU" sz="2000" dirty="0"/>
              <a:t> Центра «Точка роста» и своевременное предоставление отчетности на вышестоящие уровни.</a:t>
            </a: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374825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78D936-B537-634D-9467-F1827654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Документы на уровне образовательных организаций, информационная открытость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5914DF15-1CE3-504E-BDC4-90AC774BC112}"/>
              </a:ext>
            </a:extLst>
          </p:cNvPr>
          <p:cNvSpPr txBox="1">
            <a:spLocks/>
          </p:cNvSpPr>
          <p:nvPr/>
        </p:nvSpPr>
        <p:spPr>
          <a:xfrm>
            <a:off x="3365500" y="1508539"/>
            <a:ext cx="8001000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О создании Центра «Точка роста»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О назначении куратора, ответственного за функционирование и развитие Центра «Точка роста»*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Об утверждении Положения о Центре «Точка роста»</a:t>
            </a:r>
          </a:p>
          <a:p>
            <a:pPr>
              <a:buClr>
                <a:srgbClr val="0070C0"/>
              </a:buClr>
            </a:pPr>
            <a:endParaRPr lang="ru-RU" sz="2000" dirty="0"/>
          </a:p>
          <a:p>
            <a:pPr>
              <a:buClr>
                <a:srgbClr val="0070C0"/>
              </a:buClr>
            </a:pPr>
            <a:r>
              <a:rPr lang="ru-RU" sz="2000" dirty="0" smtClean="0"/>
              <a:t>ООП ( рабочие программы, программы курсов ВД) + программы дополнительного </a:t>
            </a:r>
            <a:r>
              <a:rPr lang="ru-RU" sz="2000" dirty="0"/>
              <a:t>образования</a:t>
            </a:r>
          </a:p>
          <a:p>
            <a:pPr>
              <a:buClr>
                <a:srgbClr val="0070C0"/>
              </a:buClr>
            </a:pPr>
            <a:endParaRPr lang="ru-RU" sz="2000" dirty="0" smtClean="0"/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4E9EA762-7616-1E42-8D46-3F279145F006}"/>
              </a:ext>
            </a:extLst>
          </p:cNvPr>
          <p:cNvSpPr txBox="1">
            <a:spLocks/>
          </p:cNvSpPr>
          <p:nvPr/>
        </p:nvSpPr>
        <p:spPr>
          <a:xfrm>
            <a:off x="3365500" y="4303219"/>
            <a:ext cx="8242300" cy="2173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Создание раздела на сайте общеобразовательной организации «Центр «Точка роста</a:t>
            </a:r>
            <a:r>
              <a:rPr lang="ru-RU" sz="2000" dirty="0" smtClean="0"/>
              <a:t>»</a:t>
            </a:r>
          </a:p>
          <a:p>
            <a:pPr>
              <a:buClr>
                <a:srgbClr val="0070C0"/>
              </a:buClr>
            </a:pPr>
            <a:r>
              <a:rPr lang="ru-RU" sz="2000" dirty="0" smtClean="0"/>
              <a:t>Создание групп в социальных сетях</a:t>
            </a:r>
            <a:endParaRPr lang="ru-RU" sz="20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9CA3B9D-DFD1-A149-90D4-5A75AC24E579}"/>
              </a:ext>
            </a:extLst>
          </p:cNvPr>
          <p:cNvSpPr/>
          <p:nvPr/>
        </p:nvSpPr>
        <p:spPr>
          <a:xfrm>
            <a:off x="653749" y="1816599"/>
            <a:ext cx="17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2BC"/>
                </a:solidFill>
              </a:rPr>
              <a:t>Локальные акты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2FB7F5F-FCEF-C04A-9F0C-332C3161D30F}"/>
              </a:ext>
            </a:extLst>
          </p:cNvPr>
          <p:cNvSpPr/>
          <p:nvPr/>
        </p:nvSpPr>
        <p:spPr>
          <a:xfrm>
            <a:off x="647701" y="4795987"/>
            <a:ext cx="2248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2BC"/>
                </a:solidFill>
              </a:rPr>
              <a:t>Информационная открытость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D78BEF10-EC9A-3A48-81EA-6424D8827BBD}"/>
              </a:ext>
            </a:extLst>
          </p:cNvPr>
          <p:cNvCxnSpPr>
            <a:cxnSpLocks/>
          </p:cNvCxnSpPr>
          <p:nvPr/>
        </p:nvCxnSpPr>
        <p:spPr>
          <a:xfrm>
            <a:off x="3130851" y="1428529"/>
            <a:ext cx="0" cy="4886911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7AC83B53-8904-2045-A63B-8C529F961BC1}"/>
              </a:ext>
            </a:extLst>
          </p:cNvPr>
          <p:cNvSpPr/>
          <p:nvPr/>
        </p:nvSpPr>
        <p:spPr>
          <a:xfrm>
            <a:off x="647700" y="3322483"/>
            <a:ext cx="224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2BC"/>
                </a:solidFill>
              </a:rPr>
              <a:t>Образование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2161B14-12FA-47C1-846E-FCEFA6969A24}"/>
              </a:ext>
            </a:extLst>
          </p:cNvPr>
          <p:cNvSpPr txBox="1"/>
          <p:nvPr/>
        </p:nvSpPr>
        <p:spPr>
          <a:xfrm>
            <a:off x="647700" y="6356614"/>
            <a:ext cx="1052948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* Куратором может быть педагогический или руководящий работник организации, в том числе директор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33236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 «Точка роста» на сайте ОО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31570" y="1342936"/>
            <a:ext cx="81724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ru-RU" sz="2800" dirty="0"/>
              <a:t>Наличие информации </a:t>
            </a:r>
            <a:endParaRPr lang="ru-RU" sz="2800" dirty="0" smtClean="0"/>
          </a:p>
          <a:p>
            <a:pPr>
              <a:buClr>
                <a:srgbClr val="0070C0"/>
              </a:buClr>
            </a:pPr>
            <a:r>
              <a:rPr lang="ru-RU" sz="2800" dirty="0" smtClean="0"/>
              <a:t>о создании и функционировании центра «Точка роста», </a:t>
            </a:r>
          </a:p>
          <a:p>
            <a:pPr>
              <a:buClr>
                <a:srgbClr val="0070C0"/>
              </a:buClr>
            </a:pPr>
            <a:r>
              <a:rPr lang="ru-RU" sz="2800" dirty="0"/>
              <a:t>о</a:t>
            </a:r>
            <a:r>
              <a:rPr lang="ru-RU" sz="2800" dirty="0" smtClean="0"/>
              <a:t>б </a:t>
            </a:r>
            <a:r>
              <a:rPr lang="ru-RU" sz="2800" dirty="0"/>
              <a:t>образовательных программах, </a:t>
            </a:r>
            <a:endParaRPr lang="ru-RU" sz="2800" dirty="0" smtClean="0"/>
          </a:p>
          <a:p>
            <a:pPr>
              <a:buClr>
                <a:srgbClr val="0070C0"/>
              </a:buClr>
            </a:pPr>
            <a:r>
              <a:rPr lang="ru-RU" sz="2800" dirty="0" smtClean="0"/>
              <a:t>поставленном оборудовании</a:t>
            </a:r>
            <a:r>
              <a:rPr lang="ru-RU" sz="2800" dirty="0"/>
              <a:t>, </a:t>
            </a:r>
            <a:endParaRPr lang="ru-RU" sz="2800" dirty="0" smtClean="0"/>
          </a:p>
          <a:p>
            <a:pPr>
              <a:buClr>
                <a:srgbClr val="0070C0"/>
              </a:buClr>
            </a:pPr>
            <a:r>
              <a:rPr lang="ru-RU" sz="2800" dirty="0" smtClean="0"/>
              <a:t>планируемом </a:t>
            </a:r>
            <a:r>
              <a:rPr lang="ru-RU" sz="2800" dirty="0"/>
              <a:t>режиме </a:t>
            </a:r>
            <a:r>
              <a:rPr lang="ru-RU" sz="2800" dirty="0" smtClean="0"/>
              <a:t>занятий,</a:t>
            </a:r>
          </a:p>
          <a:p>
            <a:pPr>
              <a:buClr>
                <a:srgbClr val="0070C0"/>
              </a:buClr>
            </a:pPr>
            <a:r>
              <a:rPr lang="ru-RU" sz="2800" dirty="0" smtClean="0"/>
              <a:t>о </a:t>
            </a:r>
            <a:r>
              <a:rPr lang="ru-RU" sz="2800" dirty="0"/>
              <a:t>проводимых </a:t>
            </a:r>
            <a:r>
              <a:rPr lang="ru-RU" sz="2800" dirty="0" smtClean="0"/>
              <a:t>мероприятиях, </a:t>
            </a:r>
          </a:p>
          <a:p>
            <a:pPr>
              <a:buClr>
                <a:srgbClr val="0070C0"/>
              </a:buClr>
            </a:pPr>
            <a:r>
              <a:rPr lang="ru-RU" sz="2800" dirty="0" smtClean="0"/>
              <a:t>а также информация о национальном проекте «Образование» + логотип, адрес сайта и официальная символика </a:t>
            </a:r>
            <a:r>
              <a:rPr lang="ru-RU" sz="2800" dirty="0" err="1" smtClean="0"/>
              <a:t>Минпросвещения</a:t>
            </a:r>
            <a:r>
              <a:rPr lang="ru-RU" sz="2800" dirty="0" smtClean="0"/>
              <a:t> РФ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8438199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16000" y="390525"/>
            <a:ext cx="8053614" cy="917575"/>
          </a:xfrm>
        </p:spPr>
        <p:txBody>
          <a:bodyPr>
            <a:normAutofit/>
          </a:bodyPr>
          <a:lstStyle/>
          <a:p>
            <a:r>
              <a:rPr lang="ru-RU" dirty="0" smtClean="0"/>
              <a:t>Структура образовательных программ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311900" y="1334716"/>
            <a:ext cx="5250180" cy="276491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Дополнительное образование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детей и взрослых </a:t>
            </a:r>
          </a:p>
          <a:p>
            <a:pPr marL="0" indent="0">
              <a:buNone/>
            </a:pPr>
            <a:r>
              <a:rPr lang="ru-RU" dirty="0" smtClean="0"/>
              <a:t>ДОП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731972" y="3451860"/>
            <a:ext cx="5165907" cy="1059328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100" b="0" dirty="0"/>
              <a:t>Приказ Министерства просвещения Российской Федерации от 22.03.2021 № 115 "Об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образования"</a:t>
            </a:r>
            <a:endParaRPr lang="ru-RU" sz="11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731973" y="1351601"/>
            <a:ext cx="4754880" cy="21662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Общее образование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ООП ООО (п. 14 ФГОС ООО)</a:t>
            </a:r>
          </a:p>
          <a:p>
            <a:pPr marL="0" indent="0">
              <a:buNone/>
            </a:pPr>
            <a:r>
              <a:rPr lang="ru-RU" dirty="0" smtClean="0"/>
              <a:t>ООП СОО (п. 14 ФГОС СОО, профили – п. 18.3.1 ФГОС СОО)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311900" y="3429000"/>
            <a:ext cx="5118100" cy="1059254"/>
          </a:xfrm>
          <a:ln>
            <a:solidFill>
              <a:srgbClr val="0070C0"/>
            </a:solidFill>
          </a:ln>
        </p:spPr>
        <p:txBody>
          <a:bodyPr>
            <a:normAutofit fontScale="62500" lnSpcReduction="20000"/>
          </a:bodyPr>
          <a:lstStyle/>
          <a:p>
            <a:pPr algn="ctr"/>
            <a:r>
              <a:rPr lang="ru-RU" dirty="0"/>
              <a:t>Приказ Министерства просвещения РФ от 9 ноября 2018 г. N 196 “Об утверждении Порядка организации и осуществления образовательной деятельности по дополнительным общеобразовательным программам”</a:t>
            </a:r>
          </a:p>
        </p:txBody>
      </p:sp>
      <p:sp>
        <p:nvSpPr>
          <p:cNvPr id="10" name="Текст 6"/>
          <p:cNvSpPr txBox="1">
            <a:spLocks/>
          </p:cNvSpPr>
          <p:nvPr/>
        </p:nvSpPr>
        <p:spPr>
          <a:xfrm>
            <a:off x="731973" y="4851400"/>
            <a:ext cx="4754879" cy="1643377"/>
          </a:xfrm>
          <a:prstGeom prst="rect">
            <a:avLst/>
          </a:prstGeom>
          <a:ln w="12700">
            <a:solidFill>
              <a:srgbClr val="FF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20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hangingPunct="1"/>
            <a:r>
              <a:rPr lang="ru-RU" dirty="0" smtClean="0"/>
              <a:t>Структура ООП задана ФГОС</a:t>
            </a:r>
          </a:p>
          <a:p>
            <a:pPr algn="ctr" hangingPunct="1"/>
            <a:r>
              <a:rPr lang="ru-RU" b="0" dirty="0"/>
              <a:t>(п. 14 ФГОС ООО</a:t>
            </a:r>
            <a:r>
              <a:rPr lang="ru-RU" b="0" dirty="0" smtClean="0"/>
              <a:t>)</a:t>
            </a:r>
          </a:p>
          <a:p>
            <a:pPr algn="ctr" hangingPunct="1"/>
            <a:r>
              <a:rPr lang="ru-RU" b="0" dirty="0"/>
              <a:t>(п. 14 ФГОС </a:t>
            </a:r>
            <a:r>
              <a:rPr lang="ru-RU" b="0" dirty="0" smtClean="0"/>
              <a:t>СОО)</a:t>
            </a:r>
            <a:endParaRPr lang="ru-RU" b="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950791" y="1237761"/>
            <a:ext cx="8904194" cy="17929"/>
          </a:xfrm>
          <a:prstGeom prst="line">
            <a:avLst/>
          </a:prstGeom>
          <a:noFill/>
          <a:ln w="127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Текст 1"/>
          <p:cNvSpPr txBox="1">
            <a:spLocks/>
          </p:cNvSpPr>
          <p:nvPr/>
        </p:nvSpPr>
        <p:spPr>
          <a:xfrm>
            <a:off x="6311900" y="4851401"/>
            <a:ext cx="5021580" cy="1676398"/>
          </a:xfrm>
          <a:prstGeom prst="rect">
            <a:avLst/>
          </a:prstGeom>
          <a:ln w="12700">
            <a:solidFill>
              <a:srgbClr val="0070C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20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hangingPunct="1"/>
            <a:r>
              <a:rPr lang="ru-RU" sz="1800" dirty="0" smtClean="0"/>
              <a:t>Письмо </a:t>
            </a:r>
            <a:r>
              <a:rPr lang="ru-RU" sz="1800" dirty="0" err="1"/>
              <a:t>Минобрнауки</a:t>
            </a:r>
            <a:r>
              <a:rPr lang="ru-RU" sz="1800" dirty="0"/>
              <a:t> России от 18.11.2015 N </a:t>
            </a:r>
            <a:r>
              <a:rPr lang="ru-RU" sz="1800" dirty="0" smtClean="0"/>
              <a:t>09-3242 "</a:t>
            </a:r>
            <a:r>
              <a:rPr lang="ru-RU" sz="1800" dirty="0"/>
              <a:t>О направлении информации"</a:t>
            </a:r>
          </a:p>
          <a:p>
            <a:pPr algn="ctr" hangingPunct="1"/>
            <a:r>
              <a:rPr lang="ru-RU" sz="1800" dirty="0"/>
              <a:t>(вместе с "Методическими рекомендациями по проектированию дополнительных общеразвивающих программ (включая </a:t>
            </a:r>
            <a:r>
              <a:rPr lang="ru-RU" sz="1800" dirty="0" err="1"/>
              <a:t>разноуровневые</a:t>
            </a:r>
            <a:r>
              <a:rPr lang="ru-RU" sz="1800" dirty="0"/>
              <a:t> программы</a:t>
            </a:r>
            <a:r>
              <a:rPr lang="ru-RU" sz="1800" dirty="0" smtClean="0"/>
              <a:t>)»)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1459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1821</Words>
  <Application>Microsoft Office PowerPoint</Application>
  <PresentationFormat>Произвольный</PresentationFormat>
  <Paragraphs>382</Paragraphs>
  <Slides>23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Об образовательной деятельности в Центрах образования естественно-научной и технологической направленностей «Точка роста» в 2021 году </vt:lpstr>
      <vt:lpstr>Национальный проект «Образование» Федеральный проект  «Современная школа»</vt:lpstr>
      <vt:lpstr>Задачи</vt:lpstr>
      <vt:lpstr>Методическая основа реализации проекта:</vt:lpstr>
      <vt:lpstr>Образовательные направления</vt:lpstr>
      <vt:lpstr>Деятельность руководителя ОО – Точки роста</vt:lpstr>
      <vt:lpstr>Документы на уровне образовательных организаций, информационная открытость</vt:lpstr>
      <vt:lpstr>Раздел «Точка роста» на сайте ОО</vt:lpstr>
      <vt:lpstr>Структура образовательных программ</vt:lpstr>
      <vt:lpstr>Структура ООП</vt:lpstr>
      <vt:lpstr>Образовательные программы</vt:lpstr>
      <vt:lpstr>Презентация PowerPoint</vt:lpstr>
      <vt:lpstr>План внеурочной деятельности</vt:lpstr>
      <vt:lpstr>Модель реализации ОП в СФ  в муниципальном районе с использованием ресурсов Центров образования</vt:lpstr>
      <vt:lpstr>Показатели функционирования</vt:lpstr>
      <vt:lpstr>Показатели функционирования</vt:lpstr>
      <vt:lpstr>Информация о ППК на 11 июня 2021</vt:lpstr>
      <vt:lpstr>  Информационная справка по приведению площадки центров образования естественно-научной и технологической направленностей в соответствии с методическими рекомендациями  СРОК  до 23 августа 2021 года</vt:lpstr>
      <vt:lpstr>Презентация PowerPoint</vt:lpstr>
      <vt:lpstr>Информация о повышении квалификации педагогических работников, реализующих образовательные программы на базе центра образования естественно-научной и технологической направленностей в _______________(указать ОО)</vt:lpstr>
      <vt:lpstr>Ежеквартальный мониторинг выполнения показателей создания и функционирования центров образования естественно-научной и технологической направленностей </vt:lpstr>
      <vt:lpstr>Информационное сопровождение Центров «Точки роста»</vt:lpstr>
      <vt:lpstr>ГАУ ДПО ЯО  «Институт развития образования»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создании федеральной сети Центров образования цифрового и гуманитарного профилей «Точка роста»</dc:title>
  <dc:creator>Лариса Сулима</dc:creator>
  <cp:lastModifiedBy>Наталья Владимировна Шляхтина</cp:lastModifiedBy>
  <cp:revision>190</cp:revision>
  <cp:lastPrinted>2020-06-22T09:40:03Z</cp:lastPrinted>
  <dcterms:modified xsi:type="dcterms:W3CDTF">2021-06-11T09:59:52Z</dcterms:modified>
</cp:coreProperties>
</file>